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1" r:id="rId3"/>
    <p:sldId id="257" r:id="rId4"/>
    <p:sldId id="258" r:id="rId5"/>
    <p:sldId id="259" r:id="rId6"/>
    <p:sldId id="268" r:id="rId7"/>
    <p:sldId id="260" r:id="rId8"/>
    <p:sldId id="262" r:id="rId9"/>
    <p:sldId id="263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966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DF381-404B-4C6A-8ABE-E652C9998DC5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105CD-FF7B-40DD-B961-909F741FD26C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188641"/>
            <a:ext cx="7090950" cy="1512167"/>
          </a:xfrm>
        </p:spPr>
        <p:txBody>
          <a:bodyPr/>
          <a:lstStyle/>
          <a:p>
            <a:pPr algn="ctr"/>
            <a:r>
              <a:rPr lang="ru-RU" sz="2500" dirty="0" smtClean="0"/>
              <a:t>МАУК «ЦБС» г. Пскова</a:t>
            </a:r>
            <a:br>
              <a:rPr lang="ru-RU" sz="2500" dirty="0" smtClean="0"/>
            </a:br>
            <a:r>
              <a:rPr lang="ru-RU" sz="2500" dirty="0" smtClean="0"/>
              <a:t>Библиотека-Центр общения и информации им. И. Н. Григорьева</a:t>
            </a:r>
            <a:endParaRPr lang="ru-RU" sz="25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996952"/>
            <a:ext cx="7848872" cy="259228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Писатели-врачи</a:t>
            </a:r>
            <a:endParaRPr lang="ru-RU" sz="6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9026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b="1" dirty="0" smtClean="0"/>
              <a:t>У</a:t>
            </a:r>
            <a:r>
              <a:rPr lang="ru-RU" b="1" dirty="0" smtClean="0"/>
              <a:t>и</a:t>
            </a:r>
            <a:r>
              <a:rPr lang="vi-VN" b="1" dirty="0" smtClean="0"/>
              <a:t>льям Сомерсет М</a:t>
            </a:r>
            <a:r>
              <a:rPr lang="ru-RU" b="1" dirty="0" smtClean="0"/>
              <a:t>о</a:t>
            </a:r>
            <a:r>
              <a:rPr lang="vi-VN" b="1" dirty="0" smtClean="0"/>
              <a:t>эм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vi-VN" b="1" dirty="0" smtClean="0"/>
              <a:t> (</a:t>
            </a:r>
            <a:r>
              <a:rPr lang="ru-RU" b="1" dirty="0" smtClean="0"/>
              <a:t>1</a:t>
            </a:r>
            <a:r>
              <a:rPr lang="vi-VN" b="1" dirty="0" smtClean="0"/>
              <a:t>874</a:t>
            </a:r>
            <a:r>
              <a:rPr lang="ru-RU" b="1" dirty="0" smtClean="0"/>
              <a:t> – 1</a:t>
            </a:r>
            <a:r>
              <a:rPr lang="vi-VN" b="1" dirty="0" smtClean="0"/>
              <a:t>965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7" y="1807361"/>
            <a:ext cx="4752529" cy="428593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Моэм начал изучать медицину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1892 году в медицинской школе   </a:t>
            </a:r>
            <a:r>
              <a:rPr lang="ru-RU" b="1" dirty="0"/>
              <a:t>при больнице </a:t>
            </a:r>
            <a:r>
              <a:rPr lang="ru-RU" b="1" dirty="0" smtClean="0"/>
              <a:t>святого </a:t>
            </a:r>
            <a:r>
              <a:rPr lang="ru-RU" b="1" dirty="0"/>
              <a:t>Фомы </a:t>
            </a:r>
            <a:r>
              <a:rPr lang="ru-RU" b="1" dirty="0" smtClean="0"/>
              <a:t>в Лондоне.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Об этом он </a:t>
            </a:r>
            <a:r>
              <a:rPr lang="ru-RU" b="1" dirty="0" smtClean="0"/>
              <a:t>написал </a:t>
            </a:r>
            <a:r>
              <a:rPr lang="ru-RU" b="1" dirty="0" smtClean="0"/>
              <a:t>в своем  </a:t>
            </a:r>
            <a:r>
              <a:rPr lang="ru-RU" b="1" dirty="0"/>
              <a:t>первом романе </a:t>
            </a:r>
            <a:r>
              <a:rPr lang="ru-RU" b="1" dirty="0" smtClean="0"/>
              <a:t>«</a:t>
            </a:r>
            <a:r>
              <a:rPr lang="ru-RU" b="1" dirty="0"/>
              <a:t>Лиза из </a:t>
            </a:r>
            <a:r>
              <a:rPr lang="ru-RU" b="1" dirty="0" err="1"/>
              <a:t>Ламбета</a:t>
            </a:r>
            <a:r>
              <a:rPr lang="ru-RU" b="1" dirty="0"/>
              <a:t>» (1897</a:t>
            </a:r>
            <a:r>
              <a:rPr lang="ru-RU" b="1" dirty="0" smtClean="0"/>
              <a:t>).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Затем он учился в </a:t>
            </a:r>
            <a:r>
              <a:rPr lang="ru-RU" b="1" dirty="0" err="1"/>
              <a:t>Гейдельбергском</a:t>
            </a:r>
            <a:r>
              <a:rPr lang="ru-RU" b="1" dirty="0"/>
              <a:t> университете, затем шесть лет изучал медицину в Лондоне.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1897 </a:t>
            </a:r>
            <a:r>
              <a:rPr lang="ru-RU" b="1" dirty="0" smtClean="0"/>
              <a:t>году </a:t>
            </a:r>
            <a:r>
              <a:rPr lang="ru-RU" b="1" dirty="0"/>
              <a:t>он получил право заниматься врачебной практикой, но оставил медицину вскоре после того, как были опубликованы его первые литературные произведения.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71777"/>
            <a:ext cx="2808312" cy="413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695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75724"/>
            <a:ext cx="7378979" cy="924475"/>
          </a:xfrm>
        </p:spPr>
        <p:txBody>
          <a:bodyPr/>
          <a:lstStyle/>
          <a:p>
            <a:pPr algn="ctr"/>
            <a:r>
              <a:rPr lang="ru-RU" sz="3000" b="1" dirty="0" smtClean="0"/>
              <a:t>Михаил Афанасьевич Булгаков (1891 – 1940)</a:t>
            </a:r>
            <a:endParaRPr lang="ru-RU" sz="3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4392487" cy="486199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В 1909 году Михаил Булгаков </a:t>
            </a:r>
            <a:r>
              <a:rPr lang="ru-RU" b="1" dirty="0" smtClean="0"/>
              <a:t>поступил </a:t>
            </a:r>
            <a:r>
              <a:rPr lang="ru-RU" b="1" dirty="0"/>
              <a:t>на медицинский факультет Императорского университета Св. Владимира </a:t>
            </a:r>
            <a:r>
              <a:rPr lang="ru-RU" b="1" dirty="0" smtClean="0"/>
              <a:t>в </a:t>
            </a:r>
            <a:r>
              <a:rPr lang="ru-RU" b="1" dirty="0"/>
              <a:t>Киеве.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31 октября 1916 года получил диплом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об </a:t>
            </a:r>
            <a:r>
              <a:rPr lang="ru-RU" b="1" dirty="0"/>
              <a:t>утверждении «в степени лекаря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с </a:t>
            </a:r>
            <a:r>
              <a:rPr lang="ru-RU" b="1" dirty="0"/>
              <a:t>отличием со всеми правами и преимуществами, законами Российской Империи сей степени присвоенными</a:t>
            </a:r>
            <a:r>
              <a:rPr lang="ru-RU" b="1" dirty="0" smtClean="0"/>
              <a:t>».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Получив </a:t>
            </a:r>
            <a:r>
              <a:rPr lang="ru-RU" b="1" dirty="0"/>
              <a:t>звание лекаря с отличием </a:t>
            </a:r>
            <a:r>
              <a:rPr lang="ru-RU" b="1" dirty="0" smtClean="0"/>
              <a:t> </a:t>
            </a:r>
            <a:r>
              <a:rPr lang="ru-RU" b="1" dirty="0"/>
              <a:t>стал госпитальным врачом-хирургом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(</a:t>
            </a:r>
            <a:r>
              <a:rPr lang="ru-RU" b="1" dirty="0"/>
              <a:t>хотя выпущен был по специальности «педиатрия»).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Во </a:t>
            </a:r>
            <a:r>
              <a:rPr lang="ru-RU" b="1" dirty="0"/>
              <a:t>время Первой мировой войны Булгаков работал в периферийных госпиталях, затем был откомандирован земским врачом </a:t>
            </a:r>
            <a:r>
              <a:rPr lang="ru-RU" b="1" dirty="0" smtClean="0"/>
              <a:t>в </a:t>
            </a:r>
            <a:r>
              <a:rPr lang="ru-RU" b="1" dirty="0"/>
              <a:t>Смоленскую губернию</a:t>
            </a:r>
            <a:r>
              <a:rPr lang="ru-RU" b="1" dirty="0" smtClean="0"/>
              <a:t>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О </a:t>
            </a:r>
            <a:r>
              <a:rPr lang="ru-RU" b="1" dirty="0"/>
              <a:t>том, как складывалась его первоначальная врачебная практика, Булгаков рассказал </a:t>
            </a:r>
            <a:r>
              <a:rPr lang="ru-RU" b="1" dirty="0" smtClean="0"/>
              <a:t>в </a:t>
            </a:r>
            <a:r>
              <a:rPr lang="ru-RU" b="1" dirty="0"/>
              <a:t>автобиографическом цикле рассказов «Записки юного врача».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0888"/>
            <a:ext cx="3937397" cy="2795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0826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Арчибалд</a:t>
            </a:r>
            <a:r>
              <a:rPr lang="ru-RU" b="1" dirty="0"/>
              <a:t> Джозеф </a:t>
            </a:r>
            <a:r>
              <a:rPr lang="ru-RU" b="1" dirty="0" err="1" smtClean="0"/>
              <a:t>Кронин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(1896 - 1981</a:t>
            </a:r>
            <a:r>
              <a:rPr lang="ru-RU" b="1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807361"/>
            <a:ext cx="4680519" cy="450195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Известный </a:t>
            </a:r>
            <a:r>
              <a:rPr lang="ru-RU" b="1" dirty="0"/>
              <a:t>шотландский писатель окончил Университет Глазго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по </a:t>
            </a:r>
            <a:r>
              <a:rPr lang="ru-RU" b="1" dirty="0"/>
              <a:t>специальности хирургия.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Корабельным </a:t>
            </a:r>
            <a:r>
              <a:rPr lang="ru-RU" b="1" dirty="0"/>
              <a:t>врачом он совершил путешествие в Индию,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затем </a:t>
            </a:r>
            <a:r>
              <a:rPr lang="ru-RU" b="1" dirty="0"/>
              <a:t>защитил диссертацию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об </a:t>
            </a:r>
            <a:r>
              <a:rPr lang="ru-RU" b="1" dirty="0"/>
              <a:t>аневризмах, получив докторскую степень по медицине.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Во </a:t>
            </a:r>
            <a:r>
              <a:rPr lang="ru-RU" b="1" dirty="0"/>
              <a:t>время Первой мировой войны он служил хирургом, </a:t>
            </a:r>
            <a:r>
              <a:rPr lang="ru-RU" b="1" dirty="0" smtClean="0"/>
              <a:t>работал </a:t>
            </a:r>
            <a:r>
              <a:rPr lang="ru-RU" b="1" dirty="0"/>
              <a:t>в госпиталях.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1924 </a:t>
            </a:r>
            <a:r>
              <a:rPr lang="ru-RU" b="1" dirty="0" smtClean="0"/>
              <a:t>году </a:t>
            </a:r>
            <a:r>
              <a:rPr lang="ru-RU" b="1" dirty="0" err="1"/>
              <a:t>Кронин</a:t>
            </a:r>
            <a:r>
              <a:rPr lang="ru-RU" b="1" dirty="0"/>
              <a:t> был назначен медицинским инспектором рудников Великобритании.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Свой </a:t>
            </a:r>
            <a:r>
              <a:rPr lang="ru-RU" b="1" dirty="0"/>
              <a:t>опыт исследования профессиональных заболеваний шахтёров он описал </a:t>
            </a:r>
            <a:r>
              <a:rPr lang="ru-RU" b="1" dirty="0" smtClean="0"/>
              <a:t>в </a:t>
            </a:r>
            <a:r>
              <a:rPr lang="ru-RU" b="1" dirty="0"/>
              <a:t>романах «Цитадель» и «Звёзды смотрят вниз».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2952329" cy="3736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71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980728"/>
            <a:ext cx="7056784" cy="4896544"/>
          </a:xfrm>
        </p:spPr>
        <p:txBody>
          <a:bodyPr/>
          <a:lstStyle/>
          <a:p>
            <a:pPr algn="ctr"/>
            <a:r>
              <a:rPr lang="ru-RU" b="1" dirty="0"/>
              <a:t>В историю мировой литературы вошли имена многих выдающихся писателей, которые изучали медицину, зарабатывали на жизнь профессией врача,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 </a:t>
            </a:r>
            <a:r>
              <a:rPr lang="ru-RU" b="1" dirty="0"/>
              <a:t>приобретённый в медицине опыт переносили на бумагу.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8325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675724"/>
            <a:ext cx="5218739" cy="924475"/>
          </a:xfrm>
        </p:spPr>
        <p:txBody>
          <a:bodyPr/>
          <a:lstStyle/>
          <a:p>
            <a:r>
              <a:rPr lang="ru-RU" b="1" dirty="0"/>
              <a:t>Данте Алигьери</a:t>
            </a:r>
            <a:br>
              <a:rPr lang="ru-RU" b="1" dirty="0"/>
            </a:br>
            <a:r>
              <a:rPr lang="ru-RU" b="1" dirty="0" smtClean="0"/>
              <a:t>(1265 - 1321)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07361"/>
            <a:ext cx="4824536" cy="4501959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Известно</a:t>
            </a:r>
            <a:r>
              <a:rPr lang="ru-RU" b="1" dirty="0"/>
              <a:t>, что в 1293 </a:t>
            </a:r>
            <a:r>
              <a:rPr lang="ru-RU" b="1" dirty="0" smtClean="0"/>
              <a:t>году </a:t>
            </a:r>
            <a:r>
              <a:rPr lang="ru-RU" b="1" dirty="0"/>
              <a:t>имя будущего классика мировой литературы </a:t>
            </a:r>
            <a:r>
              <a:rPr lang="ru-RU" b="1" dirty="0" smtClean="0"/>
              <a:t>было </a:t>
            </a:r>
            <a:r>
              <a:rPr lang="ru-RU" b="1" dirty="0"/>
              <a:t>внесено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списки членов цеха врачей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и </a:t>
            </a:r>
            <a:r>
              <a:rPr lang="ru-RU" b="1" dirty="0"/>
              <a:t>аптекарей.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Заинтересоваться </a:t>
            </a:r>
            <a:r>
              <a:rPr lang="ru-RU" b="1" dirty="0"/>
              <a:t>медициной Данте вынудило </a:t>
            </a:r>
            <a:r>
              <a:rPr lang="ru-RU" b="1" dirty="0" smtClean="0"/>
              <a:t>то обстоятельство</a:t>
            </a:r>
            <a:r>
              <a:rPr lang="ru-RU" b="1" dirty="0"/>
              <a:t>, </a:t>
            </a:r>
            <a:r>
              <a:rPr lang="ru-RU" b="1" dirty="0" smtClean="0"/>
              <a:t>что </a:t>
            </a:r>
            <a:r>
              <a:rPr lang="ru-RU" b="1" dirty="0"/>
              <a:t>принадлежность к сонму эскулапов служило пропуском к политической карьере, </a:t>
            </a:r>
            <a:r>
              <a:rPr lang="ru-RU" b="1" dirty="0" smtClean="0"/>
              <a:t>о </a:t>
            </a:r>
            <a:r>
              <a:rPr lang="ru-RU" b="1" dirty="0"/>
              <a:t>которой </a:t>
            </a:r>
            <a:r>
              <a:rPr lang="ru-RU" b="1" dirty="0" smtClean="0"/>
              <a:t>он </a:t>
            </a:r>
            <a:r>
              <a:rPr lang="ru-RU" b="1" dirty="0"/>
              <a:t>мечтал.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Считается</a:t>
            </a:r>
            <a:r>
              <a:rPr lang="ru-RU" b="1" dirty="0"/>
              <a:t>, что до своего изгнания из Флоренции </a:t>
            </a:r>
            <a:r>
              <a:rPr lang="ru-RU" b="1" dirty="0" smtClean="0"/>
              <a:t>он </a:t>
            </a:r>
            <a:r>
              <a:rPr lang="ru-RU" b="1" dirty="0"/>
              <a:t>занимался врачеванием.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21820"/>
            <a:ext cx="2808312" cy="42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21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Франсуа Рабле </a:t>
            </a:r>
            <a:br>
              <a:rPr lang="ru-RU" b="1" dirty="0" smtClean="0"/>
            </a:br>
            <a:r>
              <a:rPr lang="ru-RU" b="1" dirty="0" smtClean="0"/>
              <a:t>(1494-1553)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8905"/>
            <a:ext cx="4680520" cy="4141919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Рабле учился медицине </a:t>
            </a:r>
            <a:r>
              <a:rPr lang="ru-RU" b="1" dirty="0"/>
              <a:t>в университетах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Пуатье </a:t>
            </a:r>
            <a:r>
              <a:rPr lang="ru-RU" b="1" dirty="0"/>
              <a:t>и </a:t>
            </a:r>
            <a:r>
              <a:rPr lang="ru-RU" b="1" dirty="0" err="1"/>
              <a:t>Монпелье</a:t>
            </a:r>
            <a:r>
              <a:rPr lang="ru-RU" b="1" dirty="0"/>
              <a:t>.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1532 году </a:t>
            </a:r>
            <a:r>
              <a:rPr lang="ru-RU" b="1" dirty="0" smtClean="0"/>
              <a:t>в Лионе он </a:t>
            </a:r>
            <a:r>
              <a:rPr lang="ru-RU" b="1" dirty="0"/>
              <a:t>совмещал врачебную </a:t>
            </a:r>
            <a:r>
              <a:rPr lang="ru-RU" b="1" dirty="0" smtClean="0"/>
              <a:t>практику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с </a:t>
            </a:r>
            <a:r>
              <a:rPr lang="ru-RU" b="1" dirty="0"/>
              <a:t>редактированием латинских трудов </a:t>
            </a:r>
            <a:r>
              <a:rPr lang="ru-RU" b="1" dirty="0" smtClean="0"/>
              <a:t>для </a:t>
            </a:r>
            <a:r>
              <a:rPr lang="ru-RU" b="1" dirty="0"/>
              <a:t>печатника Себастьяна </a:t>
            </a:r>
            <a:r>
              <a:rPr lang="ru-RU" b="1" dirty="0" smtClean="0"/>
              <a:t>Грифа.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1534 и 1539 годах </a:t>
            </a:r>
            <a:r>
              <a:rPr lang="ru-RU" b="1" dirty="0" smtClean="0"/>
              <a:t>Рабле преподавал </a:t>
            </a:r>
            <a:r>
              <a:rPr lang="ru-RU" b="1" dirty="0"/>
              <a:t>медицину в </a:t>
            </a:r>
            <a:r>
              <a:rPr lang="ru-RU" b="1" dirty="0" err="1"/>
              <a:t>Монпелье</a:t>
            </a:r>
            <a:r>
              <a:rPr lang="ru-RU" b="1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60848"/>
            <a:ext cx="3240360" cy="400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356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b="1" dirty="0" smtClean="0"/>
              <a:t>Фр</a:t>
            </a:r>
            <a:r>
              <a:rPr lang="ru-RU" b="1" dirty="0" smtClean="0"/>
              <a:t>и</a:t>
            </a:r>
            <a:r>
              <a:rPr lang="vi-VN" b="1" dirty="0" smtClean="0"/>
              <a:t>дрих </a:t>
            </a:r>
            <a:r>
              <a:rPr lang="ru-RU" b="1" dirty="0" smtClean="0"/>
              <a:t>Ши</a:t>
            </a:r>
            <a:r>
              <a:rPr lang="vi-VN" b="1" dirty="0" smtClean="0"/>
              <a:t>ллер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vi-VN" b="1" dirty="0" smtClean="0"/>
              <a:t>(</a:t>
            </a:r>
            <a:r>
              <a:rPr lang="ru-RU" b="1" dirty="0" smtClean="0"/>
              <a:t>1</a:t>
            </a:r>
            <a:r>
              <a:rPr lang="vi-VN" b="1" dirty="0" smtClean="0"/>
              <a:t>759</a:t>
            </a:r>
            <a:r>
              <a:rPr lang="ru-RU" b="1" dirty="0" smtClean="0"/>
              <a:t>-</a:t>
            </a:r>
            <a:r>
              <a:rPr lang="vi-VN" b="1" dirty="0" smtClean="0"/>
              <a:t>1805)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807361"/>
            <a:ext cx="4464496" cy="457396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1780 году </a:t>
            </a:r>
            <a:r>
              <a:rPr lang="ru-RU" b="1" dirty="0" smtClean="0"/>
              <a:t>Шиллер </a:t>
            </a:r>
            <a:r>
              <a:rPr lang="ru-RU" b="1" dirty="0"/>
              <a:t>окончил курс </a:t>
            </a:r>
            <a:r>
              <a:rPr lang="ru-RU" b="1" dirty="0" smtClean="0"/>
              <a:t>военной академии </a:t>
            </a:r>
            <a:r>
              <a:rPr lang="ru-RU" b="1" dirty="0"/>
              <a:t>«Высшая школа Карла Святого» и получил в Штутгарте место полкового </a:t>
            </a:r>
            <a:r>
              <a:rPr lang="ru-RU" b="1" dirty="0" smtClean="0"/>
              <a:t>врача.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В 1781 году он завершает драму </a:t>
            </a:r>
            <a:r>
              <a:rPr lang="ru-RU" b="1" dirty="0" smtClean="0"/>
              <a:t>Разбойники, </a:t>
            </a:r>
            <a:r>
              <a:rPr lang="ru-RU" b="1" dirty="0"/>
              <a:t>написанную им </a:t>
            </a:r>
            <a:endParaRPr lang="ru-RU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во </a:t>
            </a:r>
            <a:r>
              <a:rPr lang="ru-RU" b="1" dirty="0"/>
              <a:t>время </a:t>
            </a:r>
            <a:r>
              <a:rPr lang="ru-RU" b="1" dirty="0" smtClean="0"/>
              <a:t>учебы </a:t>
            </a:r>
            <a:r>
              <a:rPr lang="ru-RU" b="1" dirty="0"/>
              <a:t>в Академии</a:t>
            </a:r>
            <a:r>
              <a:rPr lang="ru-RU" b="1" dirty="0" smtClean="0"/>
              <a:t>.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За самовольную отлучку </a:t>
            </a:r>
            <a:endParaRPr lang="ru-RU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из </a:t>
            </a:r>
            <a:r>
              <a:rPr lang="ru-RU" b="1" dirty="0"/>
              <a:t>полка в Мангейм на представление «Разбойников» Шиллер был посажен </a:t>
            </a:r>
            <a:endParaRPr lang="ru-RU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на </a:t>
            </a:r>
            <a:r>
              <a:rPr lang="ru-RU" b="1" dirty="0"/>
              <a:t>гауптвахту на 14 дней </a:t>
            </a:r>
            <a:endParaRPr lang="ru-RU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и </a:t>
            </a:r>
            <a:r>
              <a:rPr lang="ru-RU" b="1" dirty="0"/>
              <a:t>подвергся запрету писать </a:t>
            </a:r>
            <a:endParaRPr lang="ru-RU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что-либо</a:t>
            </a:r>
            <a:r>
              <a:rPr lang="ru-RU" b="1" dirty="0"/>
              <a:t>, кроме медицинских </a:t>
            </a:r>
            <a:r>
              <a:rPr lang="ru-RU" b="1" dirty="0" smtClean="0"/>
              <a:t>сочинений.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Это </a:t>
            </a:r>
            <a:r>
              <a:rPr lang="ru-RU" b="1" dirty="0"/>
              <a:t>вынудило </a:t>
            </a:r>
            <a:r>
              <a:rPr lang="ru-RU" b="1" dirty="0" smtClean="0"/>
              <a:t>его бежать 22 </a:t>
            </a:r>
            <a:r>
              <a:rPr lang="ru-RU" b="1" dirty="0"/>
              <a:t>сентября 1782 года </a:t>
            </a:r>
            <a:endParaRPr lang="ru-RU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маркграфство </a:t>
            </a:r>
            <a:r>
              <a:rPr lang="ru-RU" b="1" dirty="0" smtClean="0"/>
              <a:t>Пфальц и заниматься писательством.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2736304" cy="354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674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Николай </a:t>
            </a:r>
            <a:r>
              <a:rPr lang="ru-RU" b="1" dirty="0"/>
              <a:t>Семёнович </a:t>
            </a:r>
            <a:r>
              <a:rPr lang="ru-RU" b="1" dirty="0" smtClean="0"/>
              <a:t>Лесков (1831 – 1895)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772816"/>
            <a:ext cx="4464496" cy="4645975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Николай Лесков </a:t>
            </a:r>
            <a:r>
              <a:rPr lang="ru-RU" b="1" dirty="0" smtClean="0"/>
              <a:t>некоторое </a:t>
            </a:r>
            <a:r>
              <a:rPr lang="ru-RU" b="1" dirty="0"/>
              <a:t>время изучал медицину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Киеве, где профессорскую кафедру на медицинском факультете занимал его дядя Сергей Алферьев.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Будучи </a:t>
            </a:r>
            <a:r>
              <a:rPr lang="ru-RU" b="1" dirty="0"/>
              <a:t>чиновником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казенной палате,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Лесков </a:t>
            </a:r>
            <a:r>
              <a:rPr lang="ru-RU" b="1" dirty="0"/>
              <a:t>вольнослушателем посещал лекции по анатомии и статистике</a:t>
            </a:r>
            <a:r>
              <a:rPr lang="ru-RU" b="1" dirty="0" smtClean="0"/>
              <a:t>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Первые </a:t>
            </a:r>
            <a:r>
              <a:rPr lang="ru-RU" b="1" dirty="0"/>
              <a:t>его публикации появились в киевской газете «Современная медицина».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Будущий </a:t>
            </a:r>
            <a:r>
              <a:rPr lang="ru-RU" b="1" dirty="0"/>
              <a:t>автор «Левши» писал о полицейских врачах и т.п.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3848389" cy="289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74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b="1" dirty="0" smtClean="0"/>
              <a:t>Артур </a:t>
            </a:r>
            <a:r>
              <a:rPr lang="ru-RU" b="1" dirty="0" smtClean="0"/>
              <a:t>Ко</a:t>
            </a:r>
            <a:r>
              <a:rPr lang="vi-VN" b="1" dirty="0" smtClean="0"/>
              <a:t>нан Дойл</a:t>
            </a:r>
            <a:r>
              <a:rPr lang="ru-RU" b="1" dirty="0" smtClean="0"/>
              <a:t> </a:t>
            </a:r>
            <a:r>
              <a:rPr lang="vi-VN" b="1" dirty="0" smtClean="0"/>
              <a:t>(Дойль</a:t>
            </a:r>
            <a:r>
              <a:rPr lang="ru-RU" b="1" dirty="0" smtClean="0"/>
              <a:t>)</a:t>
            </a:r>
            <a:br>
              <a:rPr lang="ru-RU" b="1" dirty="0" smtClean="0"/>
            </a:br>
            <a:r>
              <a:rPr lang="vi-VN" b="1" dirty="0" smtClean="0"/>
              <a:t>(</a:t>
            </a:r>
            <a:r>
              <a:rPr lang="ru-RU" b="1" dirty="0" smtClean="0"/>
              <a:t>1</a:t>
            </a:r>
            <a:r>
              <a:rPr lang="vi-VN" b="1" dirty="0" smtClean="0"/>
              <a:t>859 </a:t>
            </a:r>
            <a:r>
              <a:rPr lang="ru-RU" b="1" dirty="0" smtClean="0"/>
              <a:t>-</a:t>
            </a:r>
            <a:r>
              <a:rPr lang="vi-VN" b="1" dirty="0" smtClean="0"/>
              <a:t> </a:t>
            </a:r>
            <a:r>
              <a:rPr lang="ru-RU" b="1" dirty="0" smtClean="0"/>
              <a:t>1</a:t>
            </a:r>
            <a:r>
              <a:rPr lang="vi-VN" b="1" dirty="0" smtClean="0"/>
              <a:t>930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807361"/>
            <a:ext cx="3922597" cy="428593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В 1881 </a:t>
            </a:r>
            <a:r>
              <a:rPr lang="ru-RU" b="1" dirty="0" smtClean="0"/>
              <a:t>году, </a:t>
            </a:r>
            <a:r>
              <a:rPr lang="ru-RU" b="1" dirty="0"/>
              <a:t>окончив медицинский факультет </a:t>
            </a:r>
            <a:r>
              <a:rPr lang="ru-RU" b="1" dirty="0" err="1"/>
              <a:t>Эдинбургского</a:t>
            </a:r>
            <a:r>
              <a:rPr lang="ru-RU" b="1" dirty="0"/>
              <a:t> университета, </a:t>
            </a:r>
            <a:r>
              <a:rPr lang="ru-RU" b="1" dirty="0" smtClean="0"/>
              <a:t>Артур </a:t>
            </a:r>
            <a:r>
              <a:rPr lang="ru-RU" b="1" dirty="0" err="1" smtClean="0"/>
              <a:t>Конан</a:t>
            </a:r>
            <a:r>
              <a:rPr lang="ru-RU" b="1" dirty="0" smtClean="0"/>
              <a:t> </a:t>
            </a:r>
            <a:r>
              <a:rPr lang="ru-RU" b="1" dirty="0" err="1"/>
              <a:t>Дойль</a:t>
            </a:r>
            <a:r>
              <a:rPr lang="ru-RU" b="1" dirty="0"/>
              <a:t> занялся медицинской практикой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 err="1"/>
              <a:t>Саутси</a:t>
            </a:r>
            <a:r>
              <a:rPr lang="ru-RU" b="1" dirty="0"/>
              <a:t>, а затем защитил докторскую </a:t>
            </a:r>
            <a:r>
              <a:rPr lang="ru-RU" b="1" dirty="0" smtClean="0"/>
              <a:t>диссертацию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и серьезно </a:t>
            </a:r>
            <a:r>
              <a:rPr lang="ru-RU" b="1" dirty="0"/>
              <a:t>занялся литературным творчеством</a:t>
            </a:r>
            <a:r>
              <a:rPr lang="ru-RU" b="1" dirty="0" smtClean="0"/>
              <a:t>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Он ходил </a:t>
            </a:r>
            <a:r>
              <a:rPr lang="ru-RU" b="1" dirty="0"/>
              <a:t>судовым врачом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/>
              <a:t>Арктику на китобойном судне, в Южную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и </a:t>
            </a:r>
            <a:r>
              <a:rPr lang="ru-RU" b="1" dirty="0"/>
              <a:t>Западную Африку,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а также служил </a:t>
            </a:r>
            <a:r>
              <a:rPr lang="ru-RU" b="1" dirty="0"/>
              <a:t>полевым хирургом во время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англо-бурской </a:t>
            </a:r>
            <a:r>
              <a:rPr lang="ru-RU" b="1" dirty="0"/>
              <a:t>войны.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235" y="2204864"/>
            <a:ext cx="288032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191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Антон Павлович Чехов </a:t>
            </a:r>
            <a:br>
              <a:rPr lang="ru-RU" b="1" dirty="0" smtClean="0"/>
            </a:br>
            <a:r>
              <a:rPr lang="ru-RU" b="1" dirty="0" smtClean="0"/>
              <a:t>(1860 – 1904)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2033464"/>
            <a:ext cx="5040560" cy="4824536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В 1879 году </a:t>
            </a:r>
            <a:r>
              <a:rPr lang="ru-RU" b="1" dirty="0" smtClean="0"/>
              <a:t>после окончания гимназии </a:t>
            </a:r>
            <a:r>
              <a:rPr lang="ru-RU" b="1" dirty="0"/>
              <a:t>в </a:t>
            </a:r>
            <a:r>
              <a:rPr lang="ru-RU" b="1" dirty="0" smtClean="0"/>
              <a:t>Таганроге Чехов  </a:t>
            </a:r>
            <a:r>
              <a:rPr lang="ru-RU" b="1" dirty="0"/>
              <a:t>переехал в Москву </a:t>
            </a:r>
            <a:r>
              <a:rPr lang="ru-RU" b="1" dirty="0" smtClean="0"/>
              <a:t>и </a:t>
            </a:r>
            <a:r>
              <a:rPr lang="ru-RU" b="1" dirty="0"/>
              <a:t>поступил на медицинский факультет Московского университета (ныне Первый МГМУ им. И. М. Сеченова</a:t>
            </a:r>
            <a:r>
              <a:rPr lang="ru-RU" b="1" dirty="0" smtClean="0"/>
              <a:t>).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В 1884 году Чехов окончил курс университета и начал работать уездным врачом </a:t>
            </a:r>
            <a:r>
              <a:rPr lang="ru-RU" b="1" dirty="0" smtClean="0"/>
              <a:t>в </a:t>
            </a:r>
            <a:r>
              <a:rPr lang="ru-RU" b="1" dirty="0" err="1"/>
              <a:t>Чикинской</a:t>
            </a:r>
            <a:r>
              <a:rPr lang="ru-RU" b="1" dirty="0"/>
              <a:t> </a:t>
            </a:r>
            <a:r>
              <a:rPr lang="ru-RU" b="1" dirty="0" smtClean="0"/>
              <a:t>больнице (Воскресенской лечебнице).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Затем он работал </a:t>
            </a:r>
            <a:r>
              <a:rPr lang="ru-RU" b="1" dirty="0" smtClean="0"/>
              <a:t>в </a:t>
            </a:r>
            <a:r>
              <a:rPr lang="ru-RU" b="1" dirty="0"/>
              <a:t>Звенигороде, где некоторое время заведовал </a:t>
            </a:r>
            <a:r>
              <a:rPr lang="ru-RU" b="1" dirty="0" smtClean="0"/>
              <a:t>больницей.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Героями его произведений </a:t>
            </a:r>
            <a:r>
              <a:rPr lang="ru-RU" sz="1700" b="1" dirty="0"/>
              <a:t>(«Палата № 6», «Черный монах», «Припадок», «Дуэль» и др.)</a:t>
            </a:r>
            <a:r>
              <a:rPr lang="ru-RU" b="1" dirty="0"/>
              <a:t> </a:t>
            </a:r>
            <a:r>
              <a:rPr lang="ru-RU" b="1" dirty="0" smtClean="0"/>
              <a:t>были </a:t>
            </a:r>
            <a:r>
              <a:rPr lang="ru-RU" b="1" dirty="0"/>
              <a:t>врачи, </a:t>
            </a:r>
            <a:r>
              <a:rPr lang="ru-RU" b="1" dirty="0" smtClean="0"/>
              <a:t>пациенты</a:t>
            </a:r>
            <a:r>
              <a:rPr lang="ru-RU" b="1" dirty="0"/>
              <a:t>, </a:t>
            </a:r>
            <a:r>
              <a:rPr lang="ru-RU" b="1" dirty="0" smtClean="0"/>
              <a:t>чиновники</a:t>
            </a:r>
            <a:r>
              <a:rPr lang="ru-RU" b="1" dirty="0"/>
              <a:t>, </a:t>
            </a:r>
            <a:r>
              <a:rPr lang="ru-RU" b="1" dirty="0" smtClean="0"/>
              <a:t>крестьяне и </a:t>
            </a:r>
            <a:r>
              <a:rPr lang="ru-RU" b="1" dirty="0"/>
              <a:t>дворяне. </a:t>
            </a:r>
            <a:endParaRPr lang="ru-RU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33464"/>
            <a:ext cx="2847932" cy="39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855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522998" cy="924475"/>
          </a:xfrm>
        </p:spPr>
        <p:txBody>
          <a:bodyPr/>
          <a:lstStyle/>
          <a:p>
            <a:pPr algn="ctr"/>
            <a:r>
              <a:rPr lang="ru-RU" sz="3000" b="1" dirty="0" smtClean="0"/>
              <a:t>Викентий </a:t>
            </a:r>
            <a:r>
              <a:rPr lang="ru-RU" sz="3000" b="1" dirty="0" err="1" smtClean="0"/>
              <a:t>Викентьевич</a:t>
            </a:r>
            <a:r>
              <a:rPr lang="ru-RU" sz="3000" b="1" dirty="0" smtClean="0"/>
              <a:t> Вересаев </a:t>
            </a:r>
            <a:br>
              <a:rPr lang="ru-RU" sz="3000" b="1" dirty="0" smtClean="0"/>
            </a:br>
            <a:r>
              <a:rPr lang="ru-RU" sz="3000" b="1" dirty="0" smtClean="0"/>
              <a:t>(1867 – 1945)</a:t>
            </a:r>
            <a:endParaRPr lang="ru-RU" sz="3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07361"/>
            <a:ext cx="4392487" cy="428593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В 1894 году </a:t>
            </a:r>
            <a:r>
              <a:rPr lang="ru-RU" b="1" dirty="0" smtClean="0"/>
              <a:t>Вересаев окончил </a:t>
            </a:r>
            <a:r>
              <a:rPr lang="ru-RU" b="1" dirty="0"/>
              <a:t>медицинский факультет Дерптского университета и приступил в Туле к медицинской деятельности. </a:t>
            </a:r>
            <a:endParaRPr lang="ru-RU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Его </a:t>
            </a:r>
            <a:r>
              <a:rPr lang="ru-RU" b="1" dirty="0"/>
              <a:t>известность как писателя началась </a:t>
            </a:r>
            <a:r>
              <a:rPr lang="ru-RU" b="1" dirty="0" smtClean="0"/>
              <a:t>с «</a:t>
            </a:r>
            <a:r>
              <a:rPr lang="ru-RU" b="1" dirty="0"/>
              <a:t>Записок врача» - биографической повести об экспериментах на </a:t>
            </a:r>
            <a:r>
              <a:rPr lang="ru-RU" b="1" dirty="0" smtClean="0"/>
              <a:t>людях, чудовищность которых вызвала </a:t>
            </a:r>
            <a:r>
              <a:rPr lang="ru-RU" b="1" dirty="0" smtClean="0"/>
              <a:t>огромный </a:t>
            </a:r>
            <a:r>
              <a:rPr lang="ru-RU" b="1" dirty="0" smtClean="0"/>
              <a:t>резонанс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в </a:t>
            </a:r>
            <a:r>
              <a:rPr lang="ru-RU" b="1" dirty="0" smtClean="0"/>
              <a:t>обществе. </a:t>
            </a:r>
            <a:endParaRPr lang="ru-RU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91458"/>
            <a:ext cx="3096344" cy="4130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700829"/>
      </p:ext>
    </p:extLst>
  </p:cSld>
  <p:clrMapOvr>
    <a:masterClrMapping/>
  </p:clrMapOvr>
</p:sld>
</file>

<file path=ppt/theme/theme1.xml><?xml version="1.0" encoding="utf-8"?>
<a:theme xmlns:a="http://schemas.openxmlformats.org/drawingml/2006/main" name="Summer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198</TotalTime>
  <Words>753</Words>
  <Application>Microsoft Office PowerPoint</Application>
  <PresentationFormat>Экран (4:3)</PresentationFormat>
  <Paragraphs>76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Courier New</vt:lpstr>
      <vt:lpstr>Trebuchet MS</vt:lpstr>
      <vt:lpstr>Verdana</vt:lpstr>
      <vt:lpstr>Wingdings 2</vt:lpstr>
      <vt:lpstr>Summer</vt:lpstr>
      <vt:lpstr>МАУК «ЦБС» г. Пскова Библиотека-Центр общения и информации им. И. Н. Григорьева</vt:lpstr>
      <vt:lpstr>В историю мировой литературы вошли имена многих выдающихся писателей, которые изучали медицину, зарабатывали на жизнь профессией врача,  а приобретённый в медицине опыт переносили на бумагу. </vt:lpstr>
      <vt:lpstr>Данте Алигьери (1265 - 1321)</vt:lpstr>
      <vt:lpstr>Франсуа Рабле  (1494-1553) </vt:lpstr>
      <vt:lpstr>Фридрих Шиллер  (1759-1805)</vt:lpstr>
      <vt:lpstr>Николай Семёнович Лесков (1831 – 1895)</vt:lpstr>
      <vt:lpstr>Артур Конан Дойл (Дойль) (1859 - 1930)</vt:lpstr>
      <vt:lpstr>Антон Павлович Чехов  (1860 – 1904)</vt:lpstr>
      <vt:lpstr>Викентий Викентьевич Вересаев  (1867 – 1945)</vt:lpstr>
      <vt:lpstr>Уильям Сомерсет Моэм  (1874 – 1965)</vt:lpstr>
      <vt:lpstr>Михаил Афанасьевич Булгаков (1891 – 1940)</vt:lpstr>
      <vt:lpstr>Арчибалд Джозеф Кронин  (1896 - 1981)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Kopanitskaya</dc:creator>
  <cp:lastModifiedBy>Burova</cp:lastModifiedBy>
  <cp:revision>45</cp:revision>
  <dcterms:created xsi:type="dcterms:W3CDTF">2017-05-23T11:45:11Z</dcterms:created>
  <dcterms:modified xsi:type="dcterms:W3CDTF">2017-06-01T11:11:53Z</dcterms:modified>
</cp:coreProperties>
</file>