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5" r:id="rId2"/>
    <p:sldId id="278" r:id="rId3"/>
    <p:sldId id="288" r:id="rId4"/>
    <p:sldId id="287" r:id="rId5"/>
    <p:sldId id="279" r:id="rId6"/>
    <p:sldId id="280" r:id="rId7"/>
    <p:sldId id="260" r:id="rId8"/>
    <p:sldId id="277" r:id="rId9"/>
    <p:sldId id="262" r:id="rId10"/>
    <p:sldId id="264" r:id="rId11"/>
    <p:sldId id="265" r:id="rId12"/>
    <p:sldId id="266" r:id="rId13"/>
    <p:sldId id="281" r:id="rId14"/>
    <p:sldId id="267" r:id="rId15"/>
    <p:sldId id="268" r:id="rId16"/>
    <p:sldId id="273" r:id="rId17"/>
    <p:sldId id="269" r:id="rId18"/>
    <p:sldId id="283" r:id="rId19"/>
    <p:sldId id="284" r:id="rId20"/>
    <p:sldId id="286" r:id="rId2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01F"/>
    <a:srgbClr val="E6E8E7"/>
    <a:srgbClr val="B0CAD4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425" autoAdjust="0"/>
  </p:normalViewPr>
  <p:slideViewPr>
    <p:cSldViewPr snapToGrid="0">
      <p:cViewPr varScale="1">
        <p:scale>
          <a:sx n="58" d="100"/>
          <a:sy n="58" d="100"/>
        </p:scale>
        <p:origin x="23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C8516-B7EB-4A04-B4BD-4BE084EC9ACE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38A88-2655-4A09-8BC1-C913489E1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71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8%D0%B4%D0%B5%D0%BE%D1%85%D0%BE%D1%81%D1%82%D0%B8%D0%BD%D0%B3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В нынешней ситуации снижения роли и места чтения в жизни общества, изменения информационного и в целом культурного поведения людей библиотеки ищут пути стимулирования читательской активности, настойчиво стремятся сделать чтение более распространенным, повсеместным и престижным видом деятельности, культурной привычкой значительной части населения.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Библиотека как учреждение, имеющее длительный непосредственный контакт с читателями, обладает наибольшими возможностями усиления «моды на чтение»: на это нацелена практически вся система ее деятельности, особенно – по его поддержке и развитию. Встречи с писателями, столь популярные сегодня фестивали книги и чтения, различные кампании и акции по пропаганде книги, клубы по интересам вносят свою лепту в формирование читающей нации.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551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Присвоение библиотекам имён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Почётных граждан Сургутского района.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В преддверии 90-летия Сургутского района две сельские библиотеки стали именными. Высокомысовская модельная библиотека теперь носит имя В.П. Замятина, а Локосовская – И.Е. Коровина. Они оба Почётные граждане Сургутского района, много сделавшие для его становления и развития, краеведы и помощники многих библиотечных проектов. Церемонии присуждения имён прошли торжественно и празднично, в присутствии жителей, представителей администраций поселений и Сургутского района, общественных организаций, активных читателей библиотек.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712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«История Сургутского района в лицах и событиях»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викторина.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С 15 февраля 2013 г. одновременно во всех библиотеках Сургутского района стартовала краеведческая викторина, состоящая из 50 вопросов. Вопросы викторины размещались на сайтах МКУК «СРЦБС»,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СурГПУ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переданы в пресс-службу ОАО «Сургутнефтегаз», напечатаны в газете «Вестник». Всего в оргкомитет поступили 32 индивидуальные и групповые конкурсные работы (участвовало 65 человек) из 11 поселений Сургутского района и г. Сургута. Самому молодому участнику викторины 11 лет, самому старшему – 73 года. Награждение участников викторины проходило 30 мая 2013г. одновременно во всех библиотеках Сургутского района. Для победителей краеведческой викторины была организована поездка в Русскинской музей Природы и Человека имени А.П.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Ядрошникова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358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«Под одним небом»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летний межнациональный библиотечный лагерь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Формирование у детей п. Солнечный (значительная часть населения посёлка – дети мигрантов) поликультурного сознания, толерантного отношения к людям другой культуры и вероисповедания, уважение к людям другой национальности. 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проведено 7 мероприятий, постоянными участниками которых стали 89 детей. Творческая площадка – летний оздоровительный лагерь СОШ №1 п. Солнечный.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В процесс формирования толерантного сознания у детей были вовлечены преподаватели и психолог общеобразовательной школы, библиотекари. Взаимодействие этих специалистов в значительной степени усилило влияние на формирование навыков культуры межэтнического общения. Одежда, музыка, обычаи, культура, этикет, литература – всё это стало предметом увлекательного разговора на занятиях. Определены функции и задачи каждого из социальных партнёров, что позволило каждому заниматься своим делом и отслеживать результат. Как результат были созданы благоприятные условия для общения детей разной культуры, вероисповедания, а летний пришкольный лагерь стал прекрасным местом в посёлке для проведения ими досуга и самообразования.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cs typeface="Times New Roman" pitchFamily="18" charset="0"/>
              </a:rPr>
              <a:t>	Проект направлен на консолидацию усилий Библиотеки семейного чтения п. Солнечный и средней общеобразовательной школы №1 п. Солнечный по воспитанию подрастающего поколения, укреплению дружбы среди народов, на создание условий для общения детей разных национальностей.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994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21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 пожелтевших страниц»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цикл публикаций о Сургутском районе в местной печати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сохранение и продвижение знаний об историко-культурном и социально-экономическом развитии Сургутского района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Автор –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Кондрякова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И. В. (журналист), опубликовано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статей в местных газетах «Нефть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Приобья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«Сургутская трибуна». Статьи рассказывали об истории возникновения и современной жизни поселений Сургутского района, старейших предприятиях, знаменитых земляках.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и прокат на местном телевидении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фильма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 библиотеках района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Название фильма «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подскажите как пройти в библиотеку».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Продолжительность: 12 мин. Автор: ТРК «Север», Оксана Ярославцева. Трансляция на местных каналах: 3 показа.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 фильма, за эту работу стала победителем в номинации «Очерк года» конкурса «Журналист года – 2013» в Сургуте.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30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Открытие библиотеки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 декабря 2013 г. состоялось знаменательное событие, в одном из самых маленьких населённых пунктов района открылась общедоступная библиотека.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31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Открытие бюста Пирожникова Г. А.,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основателя первой библиотеки в Сургутском уезде.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февраля 2014 г. в Центральной районной библиотеке им. Г.А. Пирожникова состоялось заключительное мероприятие юбилейного марафона – открытие бюста Г.А. Пирожникова. Автор скульптуры – Н.А.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Чагалидзе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(директор художественно-промышленного колледжа г. Сургут). В церемонии приняли участие главы города и района Д.В. Попов и Д.В.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Макущенко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внучка Г.А. Пирожникова – Н.Н. Дроздова (г. Ялта).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067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 в рамках проекта было: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освоено 2 288,3 тысячи рублей выделенных для реализации проекта.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организовано и проведено 38 мероприятий (из них 8 в ЦРБ им. Г.А. Пирожникова и 30 в поселениях Сургутского района), непосредственными участниками которых стали почти 3 тысячи человек. Видеосюжеты об этих мероприятиях, интервью с гостями, онлайн конференции и др.) просмотрели в Интернете – 7681 человек (данные на 5.05.2014).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выпущено 5 изданий (местных авторов, электронный продукт для путешественников). Общий тираж – 2130 экз. В библиотеках организованы презентации новых изданий, которые собрали более 300 человек.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открыта новая библиотека в д.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замечательное событие, достойное само по себе отдельного разговора.</a:t>
            </a:r>
          </a:p>
          <a:p>
            <a:pPr marL="171450" indent="-171450"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снят документальный фильм о библиотеках района «Как пройти в библиотеку», ставший победителем в номинации «Очерк года» конкурса «Журналист года – 2013» в Сургуте. </a:t>
            </a:r>
          </a:p>
          <a:p>
            <a:pPr marL="171450" indent="-171450"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итогам 2013 г. мы стали Лауреатом престижной окружной премии Событие.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026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Можно с уверенностью сказать, что популярность библиотек у жителей Сургутского района, выраженная в статистических показателях, </a:t>
            </a:r>
            <a:r>
              <a:rPr lang="ru-RU" baseline="0" dirty="0" smtClean="0"/>
              <a:t>увеличилась (в среднем на 12%). </a:t>
            </a:r>
            <a:r>
              <a:rPr lang="ru-RU" baseline="0" dirty="0" smtClean="0"/>
              <a:t>Анализ полугодового отчёта показал рост по всем позициям, особенно порадовало увеличение количества молодых читателей(+23%) и прочитанной ими литературы (+30%) (тем более, что количество молодёжи в библиотеках в последние годы уменьшалось).</a:t>
            </a:r>
          </a:p>
          <a:p>
            <a:r>
              <a:rPr lang="ru-RU" baseline="0" dirty="0" smtClean="0"/>
              <a:t>Цели, которые мы перед собой ставили – мы достигли.</a:t>
            </a:r>
          </a:p>
          <a:p>
            <a:r>
              <a:rPr lang="ru-RU" baseline="0" dirty="0" smtClean="0"/>
              <a:t>Мы завели Сургутский район. Мы поставили всех в известность о себе.</a:t>
            </a:r>
          </a:p>
          <a:p>
            <a:r>
              <a:rPr lang="ru-RU" baseline="0" dirty="0" smtClean="0"/>
              <a:t>Показали, как в библиотеке интересно и с пользой можно провести время.</a:t>
            </a:r>
          </a:p>
          <a:p>
            <a:r>
              <a:rPr lang="ru-RU" baseline="0" dirty="0" smtClean="0"/>
              <a:t>Мы привлекли молодёжь в библиотеки</a:t>
            </a:r>
          </a:p>
          <a:p>
            <a:r>
              <a:rPr lang="ru-RU" baseline="0" dirty="0" smtClean="0"/>
              <a:t>Мы завели моду на чтение. Книги писателей, которые посетили Сургутский район было не найти в библиотеках и книжных магазинах города.</a:t>
            </a:r>
          </a:p>
          <a:p>
            <a:r>
              <a:rPr lang="ru-RU" baseline="0" dirty="0" smtClean="0"/>
              <a:t>Мы удивили своих читателей  и удивились сами. И мы не собираемся останавливаться на достигнутом!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1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Сургутский район, организованный 11 января 1924, самый крупный в Ханты-Мансийском автономном округе – Югре по численности населения и объему промышленного производства. За время существования внешний облик района и его пограничные очертания претерпевали изменения, впрочем, как и само название территории – уезд, край, территория, местность, район. Традиционно большинство мероприятий, посвящённых 90-летию Сургутского района состоялись накануне в 2013 г.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В концепции празднования юбилея Сургутского района заявлено: «мы празднуем не только юбилейную дату, но и подводим итоги становления и развития района, а так же определяем дальнейший путь и перспективы». Идея концепции: «Сургутский район – земля легендарных людей и событий». Основываясь на этих положениях был разработан проект «Сургутский район в лицах и событиях», который получил финансирование из бюджета Сургутского района. </a:t>
            </a:r>
          </a:p>
          <a:p>
            <a:endParaRPr lang="ru-RU" sz="1200" b="1" i="1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ru-RU" sz="1200" b="1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СУРГУТСКИЙ РАЙОН – ЭТО</a:t>
            </a:r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41 % от добычи нефти в ХМАО, 25 % - в России, 3 % - в мире;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13 лечебно-профилактических учреждений;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30 учреждений школьного образования, 35 – дошкольного образования;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13 500 человек занимается в спортивных секциях;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19 публичных библиотек;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26 клубных учреждений, 10 школ искусств, 3 музея;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17 установок Дирекции </a:t>
            </a:r>
            <a:r>
              <a:rPr lang="ru-RU" sz="1200" b="0" i="1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киновидеосети</a:t>
            </a:r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Историко-культурный научно-производственный центр «</a:t>
            </a:r>
            <a:r>
              <a:rPr lang="ru-RU" sz="1200" b="0" i="1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Барсова</a:t>
            </a:r>
            <a:endParaRPr lang="ru-RU" sz="1200" b="0" i="1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гора»;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«Юганский заповедник» – один из крупнейших в России;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• двухкилометровый автомобильный вантовый мост через Обь (2000 г.),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названный восьмым чудом света, достопримечательностью и гордостью</a:t>
            </a:r>
          </a:p>
          <a:p>
            <a:r>
              <a:rPr lang="ru-RU" sz="1200" b="0" i="1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России.</a:t>
            </a:r>
            <a:endParaRPr lang="ru-RU" b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38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00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концепции празднования юбилея Сургутского района заявлено: «мы празднуем не только юбилейную дату, но и подводим итоги становления и развития района, а так же определяем дальнейший путь и перспективы». Идея концепции: «Сургутский район – земля легендарных людей и событий». Основываясь на этих положениях был разработан проект «Сургутский район в лицах и событиях», который получил финансирование из бюджета Сургутского района.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90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712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79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18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«Творческая регата»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цикл встреч жителей района с российскими писателями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поддержка и стимулирование читательской активности жителей Сургутского района через организацию творческих встреч с популярными авторами современных художественных произведений.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Итоги: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состоялась 21 творческая встреча с 8 писателями в 15 населённых пунктах района. Нас посетили: Д.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Емец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М. Елизаров, А.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Берсенева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В. Сотников, М. Степнова, З.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Прилепин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Омельчук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Во встречах приняли участие более 1500 зрителей.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Открыл цикл встреч с читателями автор «хулиганского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фэнтези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для детей и подростков Дмитрий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Емец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Он встречался с почитателями своего творчества в п. Солнечном,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Ульт-Ягуне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д. Русскинская. Одним из наиболее ярких и запоминающихся моментов этих встреч стала театрализация рассказа «Инопланетяне» Д. Емца организованная самодеятельным театром «Пилигрим»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ЦДиТ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Солнечный, постановка вызвала у писателя и зрителей живой интерес. Михаил Елизаров, лауреат литературной премии «Русский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Букер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и финалист премии «Национальный бестселлер» вызвал особый ажиотаж среди молодёжи г. Сургута, Лянтора и п.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Нижнесортымский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Писательская чета Анна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Берсенева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Владимир Сотников встречались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сургутянами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белоярцами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федоровчанами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они особо запомнились любительницам семейных саг и детям, увлекающихся чтением детективов. Марина Степнова, автор романов «Женщины Лазаря», «Хирург» и многочисленных рассказов в течение беседы, покорила сердца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сургутян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ляминцев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сытоминцев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Анатолий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Омельчук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лауреат журналистских и писательских премий, обладатель большого количества регалий, встретился с читателями в г. Сургуте и п. Угут, а также принял участие в дискуссии на тему «Чтение в России» в передаче «За скобками». Захар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Прилепин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неоднократный лауреат и финалист престижных литературных и журналистских премий беседовал с жителями г.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Лянтор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п. Барсово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темы политики, образования, культуры, чтения.  В заключение встреч авторы дарили свои новые книги с дарственной надписью.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95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Информация о «Творческой регате» и интервью с писателями 13 раз транслировались в эфирах телекомпаний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СургутинформТВ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Сургутинтерновости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«Север»,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Лянторинформ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 выпусках новостей и передачах «Вставай», «За скобками». Вещались на «Русском радио», радио «Серебряный дождь» и «Белоярской студии вещания». В местных газетах «Вестник», «Новый город» и журнале «Югорское детство» опубликованы 23 статьи. В сервисе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предоставляющем услуги </a:t>
            </a:r>
            <a:r>
              <a:rPr lang="ru-RU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Видеохостинг"/>
              </a:rPr>
              <a:t>видеохостинга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создан канал МКУК «СРЦБС», на который загружены видео с мероприятий, телепередач и новостей, посвящённых реализации проекта.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04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«Формула Успеха»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встречи с первопроходцами Сургутского района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знакомство населения района с земляками, труд и творчество которых внесли значительный вклад в развитие Сургутского района, которыми гордится Сургутский район, подвигнуть жителей района на созидание.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состоялось 5 встреч, их героями стали 30 человек, в 2 встречах приняла участие губернатор Югры Н.В. Комарова.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Подробно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перед молодёжью выступали люди, которые своим трудом внесли большой вклад в развитие и становление Сургутского района. Заворожено слушали участники встреч выступления прославленного мостостроителя В.Ф.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Солохина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первой женщины-оператора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дожимно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-насосной станции НГДУ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Лянторнефть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В.С.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Дедешко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белоярского агронома с 20-тилетнем стажем А.Н.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Чебыкиной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директора заповедника «Юганский» Е.Г. Стрельникова, заслуженного юриста ХМАО – Югры Г.В.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директора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Каюковской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начальной школы-интерната С. А. Сидоркина как и воспоминания всех 30 участников – почётных гостей и героев мероприятий. Чествовали первопроходцев первые лица администрации и Думы Сургутского района, представители районного Совета ветеранов, молодёжных объединений, краеведы, творческая интеллигенция, студенты, школьники. Чтобы память лучше сохранила атмосферу этих встреч и её героев, в ЦРБ им. Г.А. Пирожникова был создан альбом-летопись «Формула успеха», в котором каждый первопроходец заполнил свою именную страницу.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cs typeface="Times New Roman" pitchFamily="18" charset="0"/>
              </a:rPr>
              <a:t>	Проект направлен на популяризацию людей, труд и творчество которых внесли значительный вклад в развитие Сургутского района</a:t>
            </a:r>
            <a:r>
              <a:rPr lang="en-US" sz="1200" dirty="0" smtClean="0">
                <a:cs typeface="Times New Roman" pitchFamily="18" charset="0"/>
              </a:rPr>
              <a:t>.</a:t>
            </a:r>
            <a:r>
              <a:rPr lang="ru-RU" sz="1200" dirty="0" smtClean="0">
                <a:cs typeface="Times New Roman" pitchFamily="18" charset="0"/>
              </a:rPr>
              <a:t> Среди них те, кто носит звание Почётный гражданин Сургутского района, участники Великой Отечественной войны, труженики тыла, художники, историки, представители трудовых династий, спортсмены</a:t>
            </a:r>
            <a:r>
              <a:rPr lang="en-US" sz="1200" dirty="0" smtClean="0">
                <a:cs typeface="Times New Roman" pitchFamily="18" charset="0"/>
              </a:rPr>
              <a:t>.</a:t>
            </a:r>
            <a:endParaRPr lang="ru-RU" sz="1200" dirty="0" smtClean="0"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38A88-2655-4A09-8BC1-C913489E107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0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9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4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0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85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2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9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18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9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2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06A2D-F275-4795-BDEB-6635687E046B}" type="datetimeFigureOut">
              <a:rPr lang="ru-RU" smtClean="0"/>
              <a:t>30.07.2014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C9F99-A23F-447D-95F3-E64309B4D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7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.pn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1.jpeg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1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hyperlink" Target="http://ugra-news.ru/sites/default/files/styles/big_photo/public/images/galleries/20140206/pirozhnikov_0.jpg?itok=MtO63Eyi" TargetMode="External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4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20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54612" y="1674814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Юбилей района как повод продвижения чтения и библиотеки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88587" y="4632326"/>
            <a:ext cx="6858000" cy="1655762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Ковалева Ирина Александровна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заместитель директора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МКУК «Сургутская районная ЦБС»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Ханты-Мансийский автономный округ-Югра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945" y="53214"/>
            <a:ext cx="2462618" cy="168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104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000254" y="274639"/>
            <a:ext cx="6143625" cy="939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Присвоение библиотекам имён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Почётных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граждан Сургутского района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42878" y="3500440"/>
            <a:ext cx="2714625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dirty="0" err="1"/>
              <a:t>Локосовская</a:t>
            </a:r>
            <a:r>
              <a:rPr lang="ru-RU" dirty="0"/>
              <a:t> библиотека</a:t>
            </a:r>
          </a:p>
          <a:p>
            <a:pPr algn="ctr" eaLnBrk="1" hangingPunct="1">
              <a:defRPr/>
            </a:pPr>
            <a:r>
              <a:rPr lang="ru-RU" dirty="0"/>
              <a:t> им. И. Е. Коровина</a:t>
            </a:r>
          </a:p>
        </p:txBody>
      </p:sp>
      <p:pic>
        <p:nvPicPr>
          <p:cNvPr id="17414" name="Picture 2" descr="C:\Users\ВТА\Desktop\IMG_00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7" y="1357316"/>
            <a:ext cx="244633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3" descr="C:\Users\ВТА\Desktop\IMG_01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1" y="1285878"/>
            <a:ext cx="194468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7" descr="C:\Users\ВТА\Desktop\IMG_239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6" y="4357691"/>
            <a:ext cx="3944937" cy="21431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6" y="4335465"/>
            <a:ext cx="3515544" cy="2165351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929734" y="1748176"/>
            <a:ext cx="3500437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Октябрь – ноябрь 2013 г.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Охват участников –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170</a:t>
            </a:r>
            <a:r>
              <a:rPr lang="ru-RU" dirty="0"/>
              <a:t> </a:t>
            </a:r>
            <a:r>
              <a:rPr lang="ru-RU" dirty="0" smtClean="0"/>
              <a:t>человек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72125" y="3571879"/>
            <a:ext cx="321468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dirty="0"/>
              <a:t>Высокомысовская модельная </a:t>
            </a:r>
          </a:p>
          <a:p>
            <a:pPr algn="ctr" eaLnBrk="1" hangingPunct="1">
              <a:defRPr/>
            </a:pPr>
            <a:r>
              <a:rPr lang="ru-RU" dirty="0"/>
              <a:t>библиотека им. В. П. Замятина</a:t>
            </a:r>
          </a:p>
        </p:txBody>
      </p:sp>
      <p:pic>
        <p:nvPicPr>
          <p:cNvPr id="13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58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85939" y="131762"/>
            <a:ext cx="5715000" cy="15509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Викторина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История Сургутского района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 лицах и событиях»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2714627" y="2071689"/>
            <a:ext cx="3500439" cy="34624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15 февраля – 15 мая 2013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50</a:t>
            </a:r>
            <a:r>
              <a:rPr lang="ru-RU" dirty="0"/>
              <a:t> вопросов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32</a:t>
            </a:r>
            <a:r>
              <a:rPr lang="ru-RU" dirty="0"/>
              <a:t> конкурсные работы из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11</a:t>
            </a:r>
            <a:r>
              <a:rPr lang="ru-RU" dirty="0"/>
              <a:t> поселений (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65</a:t>
            </a:r>
            <a:r>
              <a:rPr lang="ru-RU" dirty="0"/>
              <a:t> человек)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Вопросы викторина и результаты опубликованы в газете «Вестник»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Самый старший участник 73 года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Самый молодой участник 11 лет</a:t>
            </a:r>
          </a:p>
        </p:txBody>
      </p:sp>
      <p:pic>
        <p:nvPicPr>
          <p:cNvPr id="15366" name="Рисунок 7" descr="\\Srv2\общая папка\ИНФОРМАЦИЯ ДЛЯ СОТРУДНИКОВ\ФОТО\Фото 2013\Викторина Награждение\IMG_9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9" y="1071564"/>
            <a:ext cx="2214563" cy="1643063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18439" name="Рисунок 8" descr="\\Srv2\общая папка\Хабарова Л.А\История Сур района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786316"/>
            <a:ext cx="1512888" cy="1857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Рисунок 9" descr="\\Srv2\общая папка\ИНФОРМАЦИЯ ДЛЯ СОТРУДНИКОВ\ФОТО\Фото 2013\Викторина Награждение\IMG_906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689" y="3000379"/>
            <a:ext cx="2214563" cy="16795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18441" name="Picture 2" descr="\\Srv2\общая папка\Видова Т.А\Викторина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143003"/>
            <a:ext cx="2071688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72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000251" y="274639"/>
            <a:ext cx="6858000" cy="939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Летний межнациональный библиотечный лагерь «Под одним небом»</a:t>
            </a: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3161111" y="1574576"/>
            <a:ext cx="2714625" cy="23544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Июнь – июль 2013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ru-RU" dirty="0" smtClean="0"/>
              <a:t> </a:t>
            </a:r>
            <a:r>
              <a:rPr lang="ru-RU" dirty="0"/>
              <a:t>мероприятий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89</a:t>
            </a:r>
            <a:r>
              <a:rPr lang="ru-RU" dirty="0"/>
              <a:t> участников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Организатор – Солнечная модельная библиотека </a:t>
            </a:r>
          </a:p>
        </p:txBody>
      </p:sp>
      <p:pic>
        <p:nvPicPr>
          <p:cNvPr id="8" name="Picture 2" descr="C:\Users\Пользователь\Desktop\Документы библиотеки\фото летний лагерь 2013\DSC01151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14282" y="1571613"/>
            <a:ext cx="2741467" cy="182764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C:\Users\Пользователь\Desktop\Документы библиотеки\фото летний лагерь 2013\DSC01222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072199" y="1500177"/>
            <a:ext cx="2857520" cy="190501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 descr="C:\Users\Пользователь\Desktop\Документы библиотеки\фото летний лагерь 2013\DSC01115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285722" y="3929067"/>
            <a:ext cx="2678927" cy="178595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C:\Users\Пользователь\Desktop\Документы библиотеки\фото летний лагерь 2013\фото лагерь Марина\DSC01286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072199" y="3857629"/>
            <a:ext cx="2893239" cy="192882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" descr="C:\Users\Пользователь\Desktop\Документы библиотеки\фото летний лагерь 2013\фото лагерь Марина\101MSDCF\DSC01301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3143241" y="4547008"/>
            <a:ext cx="2786083" cy="218243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7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28875" y="285750"/>
            <a:ext cx="4286250" cy="725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Издательская деятельность</a:t>
            </a: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6388442" y="4714875"/>
            <a:ext cx="2619634" cy="14311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Общий тираж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2430</a:t>
            </a:r>
            <a:r>
              <a:rPr lang="ru-RU" dirty="0"/>
              <a:t> экз.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Презентации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Освещение в СМИ</a:t>
            </a:r>
          </a:p>
        </p:txBody>
      </p:sp>
      <p:pic>
        <p:nvPicPr>
          <p:cNvPr id="21511" name="Picture 2" descr="Времена. Сытоминский сельский совет: антология воспоминани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7" y="1500188"/>
            <a:ext cx="1541463" cy="192087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3" descr="C:\Users\ВТА\Desktop\Фото\ФОТО 2013\Обложки наших книг\Обложка Прохо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500189"/>
            <a:ext cx="1285875" cy="1920873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5" descr="C:\Users\ВТА\Desktop\кулешов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500189"/>
            <a:ext cx="1292225" cy="192087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6" descr="\\Srv2\общая папка\Токмакова Н.Р\Сергеев 5.06\obl_140x210_ob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7" y="1500188"/>
            <a:ext cx="1271888" cy="192087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8" descr="Памятные даты Сургутского района. 2014 год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4238625"/>
            <a:ext cx="1211416" cy="1836738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0" descr="Сургутский район: информация для путешественник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238623"/>
            <a:ext cx="1296346" cy="183673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857500" y="857250"/>
            <a:ext cx="3328988" cy="430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ru-RU" b="1" dirty="0"/>
              <a:t> книг,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b="1" dirty="0"/>
              <a:t> электронное издание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7188" y="3500438"/>
            <a:ext cx="1785937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dirty="0"/>
              <a:t>Сергеев  Д. А.</a:t>
            </a:r>
          </a:p>
          <a:p>
            <a:pPr algn="ctr" eaLnBrk="1" hangingPunct="1">
              <a:defRPr/>
            </a:pPr>
            <a:r>
              <a:rPr lang="ru-RU" sz="1200" dirty="0"/>
              <a:t>«Хвойный край </a:t>
            </a:r>
          </a:p>
          <a:p>
            <a:pPr algn="ctr" eaLnBrk="1" hangingPunct="1">
              <a:defRPr/>
            </a:pPr>
            <a:r>
              <a:rPr lang="ru-RU" sz="1200" dirty="0"/>
              <a:t>с просветами берёз»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40748" y="3599011"/>
            <a:ext cx="16557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dirty="0"/>
              <a:t>Кулешов А. </a:t>
            </a:r>
          </a:p>
          <a:p>
            <a:pPr algn="ctr" eaLnBrk="1" hangingPunct="1">
              <a:defRPr/>
            </a:pPr>
            <a:r>
              <a:rPr lang="ru-RU" sz="1200" dirty="0"/>
              <a:t>«Созвездие песен»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94134" y="3500437"/>
            <a:ext cx="178593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dirty="0"/>
              <a:t>Прохоров В. «Светят алые зори мне в родимом краю»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900011" y="3581846"/>
            <a:ext cx="192405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200" dirty="0" err="1"/>
              <a:t>Чирухин</a:t>
            </a:r>
            <a:r>
              <a:rPr lang="ru-RU" sz="1200" dirty="0"/>
              <a:t> В. «Времена.</a:t>
            </a:r>
          </a:p>
          <a:p>
            <a:pPr algn="ctr" eaLnBrk="1" hangingPunct="1">
              <a:defRPr/>
            </a:pPr>
            <a:r>
              <a:rPr lang="ru-RU" sz="1200" dirty="0"/>
              <a:t> </a:t>
            </a:r>
            <a:r>
              <a:rPr lang="ru-RU" sz="1200" dirty="0" err="1"/>
              <a:t>Сытоминский</a:t>
            </a:r>
            <a:r>
              <a:rPr lang="ru-RU" sz="1200" dirty="0"/>
              <a:t> сельсовет»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188" y="6141148"/>
            <a:ext cx="1785937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200" dirty="0"/>
              <a:t>Сургутский район. </a:t>
            </a:r>
          </a:p>
          <a:p>
            <a:pPr algn="ctr" eaLnBrk="1" hangingPunct="1">
              <a:defRPr/>
            </a:pPr>
            <a:r>
              <a:rPr lang="ru-RU" sz="1200" dirty="0"/>
              <a:t>Информация</a:t>
            </a:r>
          </a:p>
          <a:p>
            <a:pPr algn="ctr" eaLnBrk="1" hangingPunct="1">
              <a:defRPr/>
            </a:pPr>
            <a:r>
              <a:rPr lang="ru-RU" sz="1200" dirty="0"/>
              <a:t> для путешественника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35601" y="6224844"/>
            <a:ext cx="15414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dirty="0"/>
              <a:t>Краеведческий </a:t>
            </a:r>
          </a:p>
          <a:p>
            <a:pPr algn="ctr" eaLnBrk="1" hangingPunct="1">
              <a:defRPr/>
            </a:pPr>
            <a:r>
              <a:rPr lang="ru-RU" sz="1200" dirty="0"/>
              <a:t>календарь 2014 г.</a:t>
            </a:r>
          </a:p>
        </p:txBody>
      </p:sp>
      <p:pic>
        <p:nvPicPr>
          <p:cNvPr id="21524" name="Picture 13" descr="C:\Users\ВТА\Desktop\Фото\ФОТО 2013\Обложки наших книг\Обложка сельские жители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248" y="4238624"/>
            <a:ext cx="1420020" cy="18367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744436" y="6233480"/>
            <a:ext cx="144783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1200" dirty="0">
                <a:latin typeface="+mj-lt"/>
              </a:rPr>
              <a:t>Веч. Г.</a:t>
            </a:r>
          </a:p>
          <a:p>
            <a:pPr algn="ctr" eaLnBrk="1" hangingPunct="1">
              <a:defRPr/>
            </a:pPr>
            <a:r>
              <a:rPr lang="ru-RU" sz="1200" dirty="0">
                <a:latin typeface="+mj-lt"/>
              </a:rPr>
              <a:t>«Сельские жители»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177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86001" y="285751"/>
            <a:ext cx="6286500" cy="72548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Цикл публикаций о Сургутском районе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«С пожелтевших страниц»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4000500" y="2071689"/>
            <a:ext cx="3429000" cy="18466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Автор  - </a:t>
            </a:r>
            <a:r>
              <a:rPr lang="ru-RU" dirty="0" err="1"/>
              <a:t>Кондрякова</a:t>
            </a:r>
            <a:r>
              <a:rPr lang="ru-RU" dirty="0"/>
              <a:t> И. В.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12</a:t>
            </a:r>
            <a:r>
              <a:rPr lang="ru-RU" dirty="0"/>
              <a:t> статей в  местных газетах «Нефть </a:t>
            </a:r>
            <a:r>
              <a:rPr lang="ru-RU" dirty="0" err="1"/>
              <a:t>Приобья</a:t>
            </a:r>
            <a:r>
              <a:rPr lang="ru-RU" dirty="0"/>
              <a:t>»,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«Сургутская трибуна»</a:t>
            </a:r>
          </a:p>
        </p:txBody>
      </p:sp>
      <p:pic>
        <p:nvPicPr>
          <p:cNvPr id="22535" name="Picture 2" descr="http://www.siapress.ru/images/news/main/24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1660524"/>
            <a:ext cx="2357439" cy="17684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91" y="4214813"/>
            <a:ext cx="2357437" cy="2017712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214814"/>
            <a:ext cx="2286000" cy="2000251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6" y="4214816"/>
            <a:ext cx="2428875" cy="2071687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2857502" y="1071197"/>
            <a:ext cx="5857875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</a:rPr>
              <a:t>Цель проекта</a:t>
            </a:r>
            <a:r>
              <a:rPr lang="ru-RU" sz="1600">
                <a:latin typeface="Times New Roman" panose="02020603050405020304" pitchFamily="18" charset="0"/>
              </a:rPr>
              <a:t>: сохранение и продвижение знаний об историко-культурном и социально-экономическом развитии Сургутского района</a:t>
            </a:r>
            <a:endParaRPr lang="ru-RU" sz="1600"/>
          </a:p>
        </p:txBody>
      </p:sp>
      <p:pic>
        <p:nvPicPr>
          <p:cNvPr id="11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1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86001" y="285751"/>
            <a:ext cx="6286500" cy="725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Изготовление фильма о библиотеках района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1" y="1354961"/>
            <a:ext cx="3286125" cy="182562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05" y="5143500"/>
            <a:ext cx="2436813" cy="1428751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918" y="1914640"/>
            <a:ext cx="2413000" cy="1347788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2" y="1445649"/>
            <a:ext cx="2286000" cy="13239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970" y="3524308"/>
            <a:ext cx="2544763" cy="1357312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7" name="TextBox 11"/>
          <p:cNvSpPr txBox="1">
            <a:spLocks noChangeArrowheads="1"/>
          </p:cNvSpPr>
          <p:nvPr/>
        </p:nvSpPr>
        <p:spPr bwMode="auto">
          <a:xfrm>
            <a:off x="357188" y="3894595"/>
            <a:ext cx="3857625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Название фильма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«Не подскажите как пройти в библиотеку»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Продолжительность: 12 мин.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Автор: ТРК «Север»,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Оксана Ярославцева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Трансляция на экране: 3 показа   </a:t>
            </a:r>
          </a:p>
        </p:txBody>
      </p:sp>
      <p:pic>
        <p:nvPicPr>
          <p:cNvPr id="11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99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86000" y="285750"/>
            <a:ext cx="6286500" cy="725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Открытие библиотеки в д.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Юган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485" name="TextBox 11"/>
          <p:cNvSpPr txBox="1">
            <a:spLocks noChangeArrowheads="1"/>
          </p:cNvSpPr>
          <p:nvPr/>
        </p:nvSpPr>
        <p:spPr bwMode="auto">
          <a:xfrm>
            <a:off x="3929063" y="1357313"/>
            <a:ext cx="4714875" cy="184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Дата открытия </a:t>
            </a:r>
            <a:r>
              <a:rPr lang="ru-RU" u="sng" dirty="0"/>
              <a:t>18 декабря 2013 г.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Фонд библиотеки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496</a:t>
            </a:r>
            <a:r>
              <a:rPr lang="ru-RU" dirty="0"/>
              <a:t> экз.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Подписка 15 изданий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Заведующий библиотекой – </a:t>
            </a:r>
            <a:r>
              <a:rPr lang="ru-RU" dirty="0" err="1"/>
              <a:t>Завгородних</a:t>
            </a:r>
            <a:r>
              <a:rPr lang="ru-RU" dirty="0"/>
              <a:t> Е. В.</a:t>
            </a:r>
          </a:p>
        </p:txBody>
      </p:sp>
      <p:pic>
        <p:nvPicPr>
          <p:cNvPr id="24582" name="Picture 2" descr="C:\Users\ВТА\Desktop\IMG_42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000500"/>
            <a:ext cx="3349625" cy="24288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3" descr="C:\Users\ВТА\Desktop\IMG_42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000500"/>
            <a:ext cx="3122613" cy="24288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4" descr="C:\Users\ВТА\Desktop\Диск Д\РекламнаЯ продукция\2013\Афиша открытие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357313"/>
            <a:ext cx="3116262" cy="2203450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5603" name="Picture 2" descr="http://ugra-news.ru/sites/default/files/styles/width_300/public/images/galleries/20140206/pirozhnikov_0.jpg?itok=0q5Jw8u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4357688"/>
            <a:ext cx="3000375" cy="22510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571625" y="285750"/>
            <a:ext cx="5500688" cy="725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Открытие бюста Пирожникова Г. А.</a:t>
            </a:r>
          </a:p>
        </p:txBody>
      </p:sp>
      <p:sp>
        <p:nvSpPr>
          <p:cNvPr id="21510" name="TextBox 11"/>
          <p:cNvSpPr txBox="1">
            <a:spLocks noChangeArrowheads="1"/>
          </p:cNvSpPr>
          <p:nvPr/>
        </p:nvSpPr>
        <p:spPr bwMode="auto">
          <a:xfrm>
            <a:off x="726282" y="1563998"/>
            <a:ext cx="4714875" cy="22159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u="sng" dirty="0"/>
              <a:t>Почётные гости:</a:t>
            </a:r>
          </a:p>
          <a:p>
            <a:pPr algn="ctr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  Глава Сургутского района - </a:t>
            </a:r>
            <a:r>
              <a:rPr lang="ru-RU" dirty="0" err="1"/>
              <a:t>Макущенко</a:t>
            </a:r>
            <a:r>
              <a:rPr lang="ru-RU" dirty="0"/>
              <a:t> Д. В.</a:t>
            </a:r>
          </a:p>
          <a:p>
            <a:pPr algn="ctr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 Глава г. Сургута - Попов Д. В.</a:t>
            </a:r>
          </a:p>
          <a:p>
            <a:pPr algn="ctr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 Внучка Г. А. </a:t>
            </a:r>
            <a:r>
              <a:rPr lang="ru-RU" dirty="0" smtClean="0"/>
              <a:t>Пирожникова </a:t>
            </a:r>
            <a:r>
              <a:rPr lang="ru-RU" dirty="0"/>
              <a:t>- Дроздова Н. Н.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dirty="0"/>
              <a:t>Количество зрителей –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60</a:t>
            </a:r>
            <a:r>
              <a:rPr lang="ru-RU" dirty="0"/>
              <a:t> </a:t>
            </a:r>
            <a:r>
              <a:rPr lang="ru-RU" dirty="0" smtClean="0"/>
              <a:t>человек</a:t>
            </a:r>
            <a:endParaRPr lang="ru-RU" dirty="0"/>
          </a:p>
        </p:txBody>
      </p:sp>
      <p:pic>
        <p:nvPicPr>
          <p:cNvPr id="25607" name="Picture 6" descr="C:\Users\ВТА\Desktop\пирожников новый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285750"/>
            <a:ext cx="276225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7" descr="C:\Users\ВТА\Desktop\IMG_89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357688"/>
            <a:ext cx="1524000" cy="22733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25609" name="Picture 8" descr="\\library\all\Фото\Издательско-репродукционный центр\Афиши\Афиша_Пирожников_бюст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357688"/>
            <a:ext cx="3233737" cy="2286000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9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125" y="357188"/>
            <a:ext cx="607218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Охват жителей Сургутского района и г. Сургута юбилейными мероприятиями</a:t>
            </a:r>
          </a:p>
        </p:txBody>
      </p:sp>
      <p:pic>
        <p:nvPicPr>
          <p:cNvPr id="26631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942" y="3375788"/>
            <a:ext cx="2425700" cy="161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219" y="5175215"/>
            <a:ext cx="3821568" cy="1558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813" y="5175215"/>
            <a:ext cx="2669551" cy="149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34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703" y="3429000"/>
            <a:ext cx="30353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831975" y="1195353"/>
            <a:ext cx="6337300" cy="184665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dirty="0" smtClean="0"/>
              <a:t>Около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3 тыс. участников </a:t>
            </a:r>
            <a:r>
              <a:rPr lang="ru-RU" dirty="0" smtClean="0"/>
              <a:t>мероприятий</a:t>
            </a:r>
          </a:p>
          <a:p>
            <a:pPr eaLnBrk="1" hangingPunct="1">
              <a:defRPr/>
            </a:pPr>
            <a:endParaRPr lang="ru-RU" sz="800" dirty="0" smtClean="0"/>
          </a:p>
          <a:p>
            <a:pPr eaLnBrk="1" hangingPunct="1">
              <a:defRPr/>
            </a:pPr>
            <a:r>
              <a:rPr lang="ru-RU" dirty="0" smtClean="0"/>
              <a:t>Более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121 тыс. читателей </a:t>
            </a:r>
            <a:r>
              <a:rPr lang="ru-RU" dirty="0" smtClean="0"/>
              <a:t>местной печати</a:t>
            </a:r>
          </a:p>
          <a:p>
            <a:pPr eaLnBrk="1" hangingPunct="1">
              <a:defRPr/>
            </a:pPr>
            <a:endParaRPr lang="ru-RU" sz="800" dirty="0" smtClean="0"/>
          </a:p>
          <a:p>
            <a:pPr eaLnBrk="1" hangingPunct="1">
              <a:defRPr/>
            </a:pPr>
            <a:r>
              <a:rPr lang="ru-RU" dirty="0" smtClean="0"/>
              <a:t>Около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600 тыс. телезрителей и радиослушателей</a:t>
            </a:r>
          </a:p>
          <a:p>
            <a:pPr eaLnBrk="1" hangingPunct="1">
              <a:defRPr/>
            </a:pPr>
            <a:endParaRPr lang="ru-RU" sz="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21 тыс. просмотров видеоматериалов </a:t>
            </a:r>
            <a:r>
              <a:rPr lang="ru-RU" dirty="0" smtClean="0"/>
              <a:t>Интернет-пользователями</a:t>
            </a:r>
          </a:p>
        </p:txBody>
      </p:sp>
      <p:pic>
        <p:nvPicPr>
          <p:cNvPr id="11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3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79387" y="1285876"/>
            <a:ext cx="8785225" cy="452431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dirty="0"/>
              <a:t>Формирование положительного отношения к деятельности библиотеки в глазах общественности, пользователей библиотек, как следствие, повышение количественных библиотечных показателей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dirty="0" smtClean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Достойная презентация деятельности библиотеки перед властями, как следствие, формирование положительного отношения администрации к библиотеке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Налаживание тесного дружественного взаимодействия с партнёрами, как следствие, оказание спонсорской, информационной, материальной помощи партнёрами библиотеке</a:t>
            </a:r>
          </a:p>
          <a:p>
            <a:pPr eaLnBrk="1" hangingPunct="1">
              <a:defRPr/>
            </a:pPr>
            <a:endParaRPr lang="ru-RU" dirty="0" smtClean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Почёт и уважение среди других библиотечных систем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Формирование положительного отношения к библиотечной профессии, в том числе повышение интереса к своей профессии у сотрудников библиотек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4513" y="300038"/>
            <a:ext cx="68548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К чему привела реализация юбилейных мероприятий?</a:t>
            </a:r>
          </a:p>
        </p:txBody>
      </p:sp>
      <p:pic>
        <p:nvPicPr>
          <p:cNvPr id="6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50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44394" y="1098852"/>
            <a:ext cx="4572000" cy="56630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января 1924 г.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День образования Сургутского района.</a:t>
            </a: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ПЛОЩАДЬ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105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тыс. кв. км. Находится в центре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ХМАО-Югры,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вдоль среднего течения реки Оби.</a:t>
            </a: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НАСЕЛЕНИЕ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120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тыс. человек, среди которых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3 тыс. человек коренного населения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ханты, ненцы, манси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189167" y="96524"/>
            <a:ext cx="4922373" cy="10112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Краткая характеристика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Picture 2" descr="\\Srv2\общая папка\Фёдорова Е.М\Символика к 90-летию Сургутского района\1504_17012013 (E)\2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272" y="1643897"/>
            <a:ext cx="3187850" cy="4250466"/>
          </a:xfrm>
          <a:prstGeom prst="rect">
            <a:avLst/>
          </a:prstGeom>
          <a:noFill/>
        </p:spPr>
      </p:pic>
      <p:pic>
        <p:nvPicPr>
          <p:cNvPr id="10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267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466667"/>
            <a:ext cx="7886700" cy="3156556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sz="4800" b="1" dirty="0" smtClean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Благодарю </a:t>
            </a:r>
            <a:r>
              <a:rPr lang="ru-RU" sz="4800" b="1" dirty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за внимание!</a:t>
            </a:r>
            <a:endParaRPr lang="en-US" sz="4800" b="1" dirty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3600" b="1" dirty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b="1" dirty="0" smtClean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b="1" dirty="0" smtClean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Звоните: (3462)25-26-87</a:t>
            </a:r>
            <a:endParaRPr lang="ru-RU" b="1" dirty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b="1" dirty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Пишите: </a:t>
            </a:r>
            <a:r>
              <a:rPr lang="en-US" b="1" dirty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kova@raionka.ru</a:t>
            </a:r>
            <a:endParaRPr lang="ru-RU" b="1" dirty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b="1" dirty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Заходите: </a:t>
            </a:r>
            <a:r>
              <a:rPr lang="en-US" b="1" dirty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cs typeface="Verdana" pitchFamily="34" charset="0"/>
              </a:rPr>
              <a:t>www.raionka.ru </a:t>
            </a:r>
            <a:endParaRPr lang="ru-RU" b="1" dirty="0">
              <a:ln w="50800"/>
              <a:solidFill>
                <a:srgbClr val="57201F"/>
              </a:solidFill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  <a:cs typeface="Verdana" pitchFamily="34" charset="0"/>
            </a:endParaRPr>
          </a:p>
        </p:txBody>
      </p:sp>
      <p:pic>
        <p:nvPicPr>
          <p:cNvPr id="4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52" y="375829"/>
            <a:ext cx="4654448" cy="319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98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1"/>
            <a:ext cx="9144000" cy="685799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501770" y="413665"/>
          <a:ext cx="564595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9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Концепция подготовки  и проведения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90-летия </a:t>
                      </a:r>
                      <a:r>
                        <a:rPr lang="ru-RU" sz="2000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Сургутского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  <a:endParaRPr lang="ru-RU" sz="2000" baseline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5431" y="1215641"/>
            <a:ext cx="2925325" cy="3150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концепции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54" y="4908726"/>
            <a:ext cx="2462618" cy="168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21750" y="1583147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и проведение юбилейных проектов и праздничных мероприятий, посвящённых 90-летию района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Понимание того, что мы празднуем не только юбилейную дату, но и подводим итоги становления и развития района, а так же определяем дальнейший путь и перспективы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5431" y="3114083"/>
            <a:ext cx="2992833" cy="315035"/>
          </a:xfrm>
          <a:prstGeom prst="roundRect">
            <a:avLst>
              <a:gd name="adj" fmla="val 311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Идея концепции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idx="1"/>
          </p:nvPr>
        </p:nvSpPr>
        <p:spPr>
          <a:xfrm>
            <a:off x="2321750" y="3519011"/>
            <a:ext cx="6365048" cy="3600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  <a:tabLst>
                <a:tab pos="263525" algn="l"/>
              </a:tabLst>
            </a:pPr>
            <a:r>
              <a:rPr lang="ru-RU" sz="7200" dirty="0" smtClean="0"/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Сургутский район – земля легендарных людей и событий»</a:t>
            </a:r>
          </a:p>
          <a:p>
            <a:pPr marL="0" indent="0">
              <a:buNone/>
              <a:tabLst>
                <a:tab pos="263525" algn="l"/>
              </a:tabLst>
            </a:pPr>
            <a:r>
              <a:rPr lang="ru-RU" sz="1400" dirty="0" smtClean="0"/>
              <a:t> </a:t>
            </a:r>
          </a:p>
          <a:p>
            <a:pPr marL="0" indent="0">
              <a:buNone/>
              <a:tabLst>
                <a:tab pos="263525" algn="l"/>
              </a:tabLst>
            </a:pPr>
            <a:endParaRPr lang="ru-RU" sz="1400" dirty="0" smtClean="0"/>
          </a:p>
          <a:p>
            <a:pPr marL="0" indent="0">
              <a:buNone/>
              <a:tabLst>
                <a:tab pos="263525" algn="l"/>
              </a:tabLst>
            </a:pPr>
            <a:endParaRPr lang="ru-RU" sz="1400" dirty="0" smtClean="0"/>
          </a:p>
          <a:p>
            <a:pPr marL="0" indent="0">
              <a:buNone/>
              <a:tabLst>
                <a:tab pos="263525" algn="l"/>
              </a:tabLst>
            </a:pPr>
            <a:endParaRPr lang="ru-RU" sz="1400" dirty="0" smtClean="0"/>
          </a:p>
          <a:p>
            <a:pPr>
              <a:buFont typeface="Arial" charset="0"/>
              <a:buChar char="•"/>
            </a:pPr>
            <a:endParaRPr lang="ru-RU" sz="1400" dirty="0" smtClean="0"/>
          </a:p>
          <a:p>
            <a:pPr>
              <a:buFont typeface="Arial" charset="0"/>
              <a:buChar char="•"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5431" y="3982249"/>
            <a:ext cx="299283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концепции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21750" y="4445488"/>
            <a:ext cx="64650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развитию экономики, привлечению инвестиций, сохранению социальных гарантий для населения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имиджа района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развитию отраслей и сфер деятельности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Содействие развитию образовательного, культурного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духовного потенциала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жителей района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созданию благоприятных условий для жизнедеятельности граждан района</a:t>
            </a:r>
          </a:p>
        </p:txBody>
      </p:sp>
    </p:spTree>
    <p:extLst>
      <p:ext uri="{BB962C8B-B14F-4D97-AF65-F5344CB8AC3E}">
        <p14:creationId xmlns:p14="http://schemas.microsoft.com/office/powerpoint/2010/main" val="257924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2618" y="476672"/>
            <a:ext cx="6234526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Ожидаемый результат от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деятельности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библиотек Сургутского района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юбилейный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6890" y="1619672"/>
            <a:ext cx="7060254" cy="4679107"/>
          </a:xfrm>
        </p:spPr>
        <p:txBody>
          <a:bodyPr>
            <a:noAutofit/>
          </a:bodyPr>
          <a:lstStyle/>
          <a:p>
            <a:pPr marL="514350" lvl="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читателей в библиотеки, повышение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заинтересованности в изучении истории родного края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реализация новых проектов популяризации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представителей различных слоёв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населения района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buAutoNum type="arabicPeriod" startAt="3"/>
              <a:tabLst>
                <a:tab pos="536575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положительного имиджа библиотек среди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населения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Сургутского района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AutoNum type="arabicPeriod" startAt="3"/>
              <a:tabLst>
                <a:tab pos="536575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положительного имиджа района в целом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None/>
              <a:tabLst>
                <a:tab pos="536575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благоприятных условий 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жизнедеятельности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жителей района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96944" cy="61926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3" y="260648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8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560" y="182968"/>
            <a:ext cx="6334857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Муниципальное казённое учреждение культуры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«Сургутская районная ЦБС»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3" descr="C:\Users\ВТА\Desktop\Фото\ФОТО 2014\Угутская библиотека командировка\IMG_5198.JPG"/>
          <p:cNvPicPr>
            <a:picLocks noChangeAspect="1" noChangeArrowheads="1"/>
          </p:cNvPicPr>
          <p:nvPr/>
        </p:nvPicPr>
        <p:blipFill rotWithShape="1">
          <a:blip r:embed="rId4" cstate="print"/>
          <a:srcRect t="4181"/>
          <a:stretch/>
        </p:blipFill>
        <p:spPr bwMode="auto">
          <a:xfrm>
            <a:off x="287844" y="4535803"/>
            <a:ext cx="2047393" cy="1463053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02696" y="1599883"/>
            <a:ext cx="864613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15</a:t>
            </a:r>
            <a:r>
              <a:rPr lang="ru-RU" sz="2000" dirty="0" smtClean="0">
                <a:latin typeface="Times New Roman" pitchFamily="18" charset="0"/>
                <a:cs typeface="Arial" charset="0"/>
              </a:rPr>
              <a:t> библиотек, </a:t>
            </a:r>
            <a:r>
              <a:rPr lang="ru-RU" sz="2000" dirty="0">
                <a:latin typeface="Times New Roman" pitchFamily="18" charset="0"/>
                <a:cs typeface="Arial" charset="0"/>
              </a:rPr>
              <a:t>из них 1 детская, 10 сельских.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2000" dirty="0" smtClean="0">
                <a:latin typeface="Times New Roman" pitchFamily="18" charset="0"/>
                <a:cs typeface="Arial" charset="0"/>
              </a:rPr>
              <a:t>Читателями </a:t>
            </a:r>
            <a:r>
              <a:rPr lang="ru-RU" sz="2000" dirty="0">
                <a:latin typeface="Times New Roman" pitchFamily="18" charset="0"/>
                <a:cs typeface="Arial" charset="0"/>
              </a:rPr>
              <a:t>библиотек является каждый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4-й</a:t>
            </a:r>
            <a:r>
              <a:rPr lang="ru-RU" sz="2000" dirty="0">
                <a:latin typeface="Times New Roman" pitchFamily="18" charset="0"/>
                <a:cs typeface="Arial" charset="0"/>
              </a:rPr>
              <a:t> житель Сургутского района, который в среднем посещает библиотеку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12</a:t>
            </a:r>
            <a:r>
              <a:rPr lang="ru-RU" sz="2000" dirty="0">
                <a:latin typeface="Times New Roman" pitchFamily="18" charset="0"/>
                <a:cs typeface="Arial" charset="0"/>
              </a:rPr>
              <a:t> раз в год и прочитывает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21</a:t>
            </a:r>
            <a:r>
              <a:rPr lang="ru-RU" sz="2000" dirty="0">
                <a:latin typeface="Times New Roman" pitchFamily="18" charset="0"/>
                <a:cs typeface="Arial" charset="0"/>
              </a:rPr>
              <a:t> издание.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2000" dirty="0">
                <a:latin typeface="Times New Roman" pitchFamily="18" charset="0"/>
                <a:cs typeface="Arial" charset="0"/>
              </a:rPr>
              <a:t>В 2013 г. в библиотеках было зарегистрировано около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12 тыс</a:t>
            </a:r>
            <a:r>
              <a:rPr lang="ru-RU" sz="2000" dirty="0">
                <a:latin typeface="Times New Roman" pitchFamily="18" charset="0"/>
                <a:cs typeface="Arial" charset="0"/>
              </a:rPr>
              <a:t>. читателей, они посетили библиотеки более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139 тыс. </a:t>
            </a:r>
            <a:r>
              <a:rPr lang="ru-RU" sz="2000" dirty="0">
                <a:latin typeface="Times New Roman" pitchFamily="18" charset="0"/>
                <a:cs typeface="Arial" charset="0"/>
              </a:rPr>
              <a:t>раз и прочитали более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244 тыс. </a:t>
            </a:r>
            <a:r>
              <a:rPr lang="ru-RU" sz="2000" dirty="0">
                <a:latin typeface="Times New Roman" pitchFamily="18" charset="0"/>
                <a:cs typeface="Arial" charset="0"/>
              </a:rPr>
              <a:t>книг</a:t>
            </a:r>
            <a:r>
              <a:rPr lang="ru-RU" sz="2000" dirty="0" smtClean="0">
                <a:latin typeface="Times New Roman" pitchFamily="18" charset="0"/>
                <a:cs typeface="Arial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Коллектив –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96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сотрудников, из них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49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человек – основной персонал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426" y="4154428"/>
            <a:ext cx="3866672" cy="257730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5" descr="C:\Users\ВТА\Desktop\Фото\ФОТО 2013\Фото от библиотек\Солнечный\Солнечный Носил он память ближе к сердцу\DSCN21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13633" y="4522856"/>
            <a:ext cx="1980703" cy="147600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pic>
        <p:nvPicPr>
          <p:cNvPr id="9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058" y="91616"/>
            <a:ext cx="2462618" cy="168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2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560" y="182969"/>
            <a:ext cx="6334857" cy="11002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Мероприятия проекта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«Сургутский район в лицах и событиях»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7807" y="1395060"/>
            <a:ext cx="8358188" cy="5324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Творческие встречи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российскими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писателями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«Творческая регата»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Встречи с первопроходцами Сургутского района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«Формула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успеха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Районный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краеведческих выставок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посвящённых 90-летию Сургутского района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Присвоение библиотекам имён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Почётных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граждан Сургутского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района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Районная викторина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«История Сургутского района в лицах и событиях»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Летний межнациональный библиотечный лагерь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«Под одним небом»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Издательская деятельность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Цикл публикаций о Сургутском районе в местной печати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 пожелтевших страниц»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Изготовление и прокат на местном телевидении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фильма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 библиотеках района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библиотеки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д.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Юган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бюста Пирожникова Г. А.,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основателя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библиотеки в Сургутском уезде  </a:t>
            </a:r>
            <a:endParaRPr lang="ru-RU" sz="2000" dirty="0"/>
          </a:p>
        </p:txBody>
      </p:sp>
      <p:pic>
        <p:nvPicPr>
          <p:cNvPr id="7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833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785939" y="214316"/>
            <a:ext cx="7143751" cy="10112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Цикл встреч с российскими писателями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«Творческая регата»</a:t>
            </a:r>
          </a:p>
        </p:txBody>
      </p:sp>
      <p:pic>
        <p:nvPicPr>
          <p:cNvPr id="3078" name="Picture 5" descr="C:\Users\ВТА\Desktop\Фото\ФОТО 2013\Елизаров\DPP_00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074233"/>
            <a:ext cx="2143125" cy="1441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7" descr="C:\Users\ВТА\Desktop\IMG_34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625" y="4877841"/>
            <a:ext cx="2186250" cy="1456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2" name="Picture 9" descr="C:\Users\ВТА\Desktop\IMG_178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9927" y="2854031"/>
            <a:ext cx="2128948" cy="1418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3" name="Picture 10" descr="C:\Users\ВТА\Desktop\IMG_2706.JPG"/>
          <p:cNvPicPr>
            <a:picLocks noChangeAspect="1" noChangeArrowheads="1"/>
          </p:cNvPicPr>
          <p:nvPr/>
        </p:nvPicPr>
        <p:blipFill rotWithShape="1">
          <a:blip r:embed="rId7"/>
          <a:srcRect l="-694" t="5514" r="-176" b="11392"/>
          <a:stretch/>
        </p:blipFill>
        <p:spPr bwMode="auto">
          <a:xfrm>
            <a:off x="6527191" y="2934362"/>
            <a:ext cx="2373325" cy="1662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457846" y="2438875"/>
            <a:ext cx="2143125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dirty="0"/>
              <a:t>Михаил Елизаров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5733" y="4188237"/>
            <a:ext cx="211625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/>
              <a:t>Анна Берсенева</a:t>
            </a:r>
          </a:p>
          <a:p>
            <a:pPr algn="ctr" eaLnBrk="1" hangingPunct="1">
              <a:defRPr/>
            </a:pPr>
            <a:r>
              <a:rPr lang="ru-RU" sz="1600" dirty="0"/>
              <a:t>Владимир Сотников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299" y="6271427"/>
            <a:ext cx="2071687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dirty="0"/>
              <a:t>Анатолий Омельчук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87608" y="4434458"/>
            <a:ext cx="1915887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/>
              <a:t>Марина Степнова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054383" y="1121176"/>
            <a:ext cx="2989263" cy="36933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2013 – 2014 годы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21</a:t>
            </a:r>
            <a:r>
              <a:rPr lang="ru-RU" sz="1600" dirty="0" smtClean="0"/>
              <a:t> творческая встреча</a:t>
            </a:r>
            <a:endParaRPr lang="ru-RU" sz="1600" dirty="0"/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1600" dirty="0" smtClean="0"/>
              <a:t>8 </a:t>
            </a:r>
            <a:r>
              <a:rPr lang="ru-RU" sz="1600" dirty="0"/>
              <a:t>писателей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1600" dirty="0"/>
              <a:t>Более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1500</a:t>
            </a:r>
            <a:r>
              <a:rPr lang="ru-RU" sz="1600" dirty="0" smtClean="0"/>
              <a:t> </a:t>
            </a:r>
            <a:r>
              <a:rPr lang="ru-RU" sz="1600" dirty="0"/>
              <a:t>зрителей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1600" dirty="0"/>
              <a:t>18 сентября – </a:t>
            </a:r>
            <a:r>
              <a:rPr lang="ru-RU" sz="1600" dirty="0" smtClean="0"/>
              <a:t>26 марта</a:t>
            </a:r>
            <a:endParaRPr lang="ru-RU" sz="1600" dirty="0"/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14</a:t>
            </a:r>
            <a:r>
              <a:rPr lang="ru-RU" sz="1600" dirty="0" smtClean="0"/>
              <a:t> </a:t>
            </a:r>
            <a:r>
              <a:rPr lang="ru-RU" sz="1600" dirty="0"/>
              <a:t>сюжетов в 4 телекомпаниях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ru-RU" sz="1600" dirty="0"/>
              <a:t> сюжета в 3 радиостанциях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24</a:t>
            </a:r>
            <a:r>
              <a:rPr lang="ru-RU" sz="1600" dirty="0" smtClean="0"/>
              <a:t> статьи </a:t>
            </a:r>
            <a:r>
              <a:rPr lang="ru-RU" sz="1600" dirty="0"/>
              <a:t>в </a:t>
            </a:r>
            <a:r>
              <a:rPr lang="ru-RU" sz="1600" dirty="0" smtClean="0"/>
              <a:t>5 </a:t>
            </a:r>
            <a:r>
              <a:rPr lang="ru-RU" sz="1600" dirty="0"/>
              <a:t>газетах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25974"/>
          <a:stretch/>
        </p:blipFill>
        <p:spPr>
          <a:xfrm>
            <a:off x="6527191" y="4929428"/>
            <a:ext cx="2367710" cy="1555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607" y="4929428"/>
            <a:ext cx="2083168" cy="1445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6487608" y="6275999"/>
            <a:ext cx="1915887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 smtClean="0"/>
              <a:t>Артур </a:t>
            </a:r>
            <a:r>
              <a:rPr lang="ru-RU" sz="1600" dirty="0" err="1" smtClean="0"/>
              <a:t>Гиваргизов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25" y="1031312"/>
            <a:ext cx="2346776" cy="156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6487609" y="2480875"/>
            <a:ext cx="211924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/>
              <a:t>Захар Прилепин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4084" y="6264586"/>
            <a:ext cx="1980404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/>
              <a:t>Дмитрий Емец</a:t>
            </a:r>
          </a:p>
        </p:txBody>
      </p:sp>
      <p:pic>
        <p:nvPicPr>
          <p:cNvPr id="24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t="3605" b="4316"/>
          <a:stretch/>
        </p:blipFill>
        <p:spPr>
          <a:xfrm>
            <a:off x="436100" y="1603669"/>
            <a:ext cx="3321905" cy="182533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/>
          <p:nvPr/>
        </p:nvPicPr>
        <p:blipFill rotWithShape="1">
          <a:blip r:embed="rId5"/>
          <a:srcRect t="5006" b="5715"/>
          <a:stretch/>
        </p:blipFill>
        <p:spPr>
          <a:xfrm>
            <a:off x="5556738" y="1603668"/>
            <a:ext cx="3279702" cy="18252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9002" r="7832" b="15084"/>
          <a:stretch/>
        </p:blipFill>
        <p:spPr>
          <a:xfrm>
            <a:off x="5556738" y="4557932"/>
            <a:ext cx="3334043" cy="198354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/>
          <p:nvPr/>
        </p:nvPicPr>
        <p:blipFill rotWithShape="1">
          <a:blip r:embed="rId7"/>
          <a:srcRect l="9173" r="7980"/>
          <a:stretch/>
        </p:blipFill>
        <p:spPr>
          <a:xfrm>
            <a:off x="3187298" y="2984607"/>
            <a:ext cx="2940147" cy="214547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1197" r="1197" b="4642"/>
          <a:stretch/>
        </p:blipFill>
        <p:spPr>
          <a:xfrm>
            <a:off x="420102" y="4553105"/>
            <a:ext cx="3321904" cy="199086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747030" y="419438"/>
            <a:ext cx="7143751" cy="1011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Цикл встреч с российскими писателями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«Творческая регата»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0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000251" y="274639"/>
            <a:ext cx="7143751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Цикл встреч с первопроходцами 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Формула успеха»</a:t>
            </a:r>
          </a:p>
        </p:txBody>
      </p:sp>
      <p:sp>
        <p:nvSpPr>
          <p:cNvPr id="11269" name="Содержимое 2"/>
          <p:cNvSpPr txBox="1">
            <a:spLocks/>
          </p:cNvSpPr>
          <p:nvPr/>
        </p:nvSpPr>
        <p:spPr bwMode="auto">
          <a:xfrm>
            <a:off x="2955927" y="2607470"/>
            <a:ext cx="3000375" cy="150018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891" indent="-342891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dirty="0"/>
              <a:t>Май 2013 – январь 2014</a:t>
            </a:r>
          </a:p>
          <a:p>
            <a:pPr marL="342891" indent="-342891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ru-RU" dirty="0" smtClean="0"/>
              <a:t> </a:t>
            </a:r>
            <a:r>
              <a:rPr lang="ru-RU" dirty="0"/>
              <a:t>встреч</a:t>
            </a:r>
          </a:p>
          <a:p>
            <a:pPr marL="342891" indent="-342891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30</a:t>
            </a:r>
            <a:r>
              <a:rPr lang="ru-RU" dirty="0" smtClean="0"/>
              <a:t> </a:t>
            </a:r>
            <a:r>
              <a:rPr lang="ru-RU" dirty="0"/>
              <a:t>участников</a:t>
            </a:r>
          </a:p>
          <a:p>
            <a:pPr marL="342891" indent="-342891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270</a:t>
            </a:r>
            <a:r>
              <a:rPr lang="ru-RU" dirty="0" smtClean="0"/>
              <a:t> </a:t>
            </a:r>
            <a:r>
              <a:rPr lang="ru-RU" dirty="0"/>
              <a:t>жителей </a:t>
            </a:r>
            <a:r>
              <a:rPr lang="ru-RU" dirty="0" smtClean="0"/>
              <a:t>района</a:t>
            </a:r>
            <a:endParaRPr lang="ru-RU" dirty="0"/>
          </a:p>
        </p:txBody>
      </p:sp>
      <p:pic>
        <p:nvPicPr>
          <p:cNvPr id="9" name="Picture 7" descr="C:\Users\ВТА\Desktop\IMG_79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4" y="1785939"/>
            <a:ext cx="2527300" cy="164306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214817"/>
            <a:ext cx="2500312" cy="1622425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" name="Picture 3" descr="C:\Users\ВТА\Desktop\IMG_16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1478" y="4857751"/>
            <a:ext cx="3089275" cy="176530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65" y="1722623"/>
            <a:ext cx="2752849" cy="1706379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4" name="Picture 2" descr="IMG_158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771" y="3977179"/>
            <a:ext cx="2794460" cy="186006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G:\Символика к 90-летию Сургутского района\1504_17012013 (E)\1-1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"/>
            <a:ext cx="1864331" cy="127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645</TotalTime>
  <Words>1882</Words>
  <Application>Microsoft Office PowerPoint</Application>
  <PresentationFormat>Экран (4:3)</PresentationFormat>
  <Paragraphs>254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Юбилей района как повод продвижения чтения и библиотеки</vt:lpstr>
      <vt:lpstr>Краткая характеристика</vt:lpstr>
      <vt:lpstr>Презентация PowerPoint</vt:lpstr>
      <vt:lpstr>Ожидаемый результат от  деятельности библиотек Сургутского района  в юбилейный год</vt:lpstr>
      <vt:lpstr>Муниципальное казённое учреждение культуры «Сургутская районная ЦБС»</vt:lpstr>
      <vt:lpstr>Мероприятия проекта  «Сургутский район в лицах и событиях»</vt:lpstr>
      <vt:lpstr>Цикл встреч с российскими писателями  «Творческая регата»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«Библиотеки навстречу юбилею Сургутского района».  Именные библиотеки</dc:title>
  <dc:creator>Ковалева Ирина Александровна</dc:creator>
  <cp:lastModifiedBy>Ковалева Ирина Александровна</cp:lastModifiedBy>
  <cp:revision>45</cp:revision>
  <cp:lastPrinted>2014-07-30T06:05:34Z</cp:lastPrinted>
  <dcterms:created xsi:type="dcterms:W3CDTF">2014-05-06T09:17:29Z</dcterms:created>
  <dcterms:modified xsi:type="dcterms:W3CDTF">2014-07-30T06:32:42Z</dcterms:modified>
</cp:coreProperties>
</file>