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00" r:id="rId1"/>
  </p:sldMasterIdLst>
  <p:notesMasterIdLst>
    <p:notesMasterId r:id="rId41"/>
  </p:notesMasterIdLst>
  <p:handoutMasterIdLst>
    <p:handoutMasterId r:id="rId42"/>
  </p:handoutMasterIdLst>
  <p:sldIdLst>
    <p:sldId id="256" r:id="rId2"/>
    <p:sldId id="344" r:id="rId3"/>
    <p:sldId id="345" r:id="rId4"/>
    <p:sldId id="354" r:id="rId5"/>
    <p:sldId id="355" r:id="rId6"/>
    <p:sldId id="356" r:id="rId7"/>
    <p:sldId id="321" r:id="rId8"/>
    <p:sldId id="346" r:id="rId9"/>
    <p:sldId id="311" r:id="rId10"/>
    <p:sldId id="376" r:id="rId11"/>
    <p:sldId id="370" r:id="rId12"/>
    <p:sldId id="371" r:id="rId13"/>
    <p:sldId id="372" r:id="rId14"/>
    <p:sldId id="373" r:id="rId15"/>
    <p:sldId id="374" r:id="rId16"/>
    <p:sldId id="375" r:id="rId17"/>
    <p:sldId id="357" r:id="rId18"/>
    <p:sldId id="325" r:id="rId19"/>
    <p:sldId id="358" r:id="rId20"/>
    <p:sldId id="359" r:id="rId21"/>
    <p:sldId id="378" r:id="rId22"/>
    <p:sldId id="361" r:id="rId23"/>
    <p:sldId id="363" r:id="rId24"/>
    <p:sldId id="326" r:id="rId25"/>
    <p:sldId id="377" r:id="rId26"/>
    <p:sldId id="364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41" r:id="rId35"/>
    <p:sldId id="365" r:id="rId36"/>
    <p:sldId id="366" r:id="rId37"/>
    <p:sldId id="367" r:id="rId38"/>
    <p:sldId id="368" r:id="rId39"/>
    <p:sldId id="272" r:id="rId40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47" autoAdjust="0"/>
  </p:normalViewPr>
  <p:slideViewPr>
    <p:cSldViewPr>
      <p:cViewPr varScale="1">
        <p:scale>
          <a:sx n="83" d="100"/>
          <a:sy n="83" d="100"/>
        </p:scale>
        <p:origin x="-1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BDC9B-2724-2D46-A785-A200B010D2EA}" type="datetimeFigureOut">
              <a:rPr lang="en-US" smtClean="0"/>
              <a:pPr/>
              <a:t>20.05.14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D9715-CC40-154F-BA4E-2B1B0BB19B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3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2729CC1-FCBF-4D0E-98DB-CAE94E54A3E3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E41E9DF-7465-497E-9DD7-6D7273A9D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503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Дорогие друзья, уважаемые коллеги. Тема доклада, выбранная мною, безусловно несколько провокационна, т.к. в любом случае за столь краткий отрезок времени невозможно обозреть. Хотелось бы рассказать о тех вещах, которые мы подметили сами, где то вычитали, и большую часть уже внедрили.</a:t>
            </a: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FDBDED-EDA4-4F11-83FA-F7D4A57E704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0" lang="ru-RU">
                <a:latin typeface="Calibri" charset="0"/>
                <a:ea typeface="ＭＳ Ｐゴシック" charset="0"/>
                <a:cs typeface="ＭＳ Ｐゴシック" charset="0"/>
              </a:rPr>
              <a:t>Библиотеки не архивы, функция которая вполне может выполняться в складских помещениях за городом с заказом по интернету.</a:t>
            </a: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fld id="{E09BD12F-A773-694A-884D-00851C4BA116}" type="slidenum">
              <a:rPr kumimoji="0" lang="ru-RU" sz="1200">
                <a:latin typeface="Calibri" charset="0"/>
                <a:cs typeface="Arial" charset="0"/>
              </a:rPr>
              <a:pPr/>
              <a:t>2</a:t>
            </a:fld>
            <a:endParaRPr kumimoji="0" lang="ru-RU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0" lang="ru-RU">
                <a:latin typeface="Calibri" charset="0"/>
                <a:ea typeface="ＭＳ Ｐゴシック" charset="0"/>
                <a:cs typeface="ＭＳ Ｐゴシック" charset="0"/>
              </a:rPr>
              <a:t>Библиотеки не архивы, функция которая вполне может выполняться в складских помещениях за городом с заказом по интернету.</a:t>
            </a:r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fld id="{C1B6EA08-05FF-D648-86EF-0836D61B9F46}" type="slidenum">
              <a:rPr kumimoji="0" lang="ru-RU" sz="1200">
                <a:latin typeface="Calibri" charset="0"/>
                <a:cs typeface="Arial" charset="0"/>
              </a:rPr>
              <a:pPr/>
              <a:t>4</a:t>
            </a:fld>
            <a:endParaRPr kumimoji="0" lang="ru-RU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kumimoji="0" lang="ru-RU">
                <a:latin typeface="Calibri" charset="0"/>
                <a:ea typeface="ＭＳ Ｐゴシック" charset="0"/>
                <a:cs typeface="ＭＳ Ｐゴシック" charset="0"/>
              </a:rPr>
              <a:t>Библиотеки не архивы, функция которая вполне может выполняться в складских помещениях за городом с заказом по интернету.</a:t>
            </a:r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fld id="{692EBEE2-5F21-3742-9BFB-FFA7CDF79868}" type="slidenum">
              <a:rPr kumimoji="0" lang="ru-RU" sz="1200">
                <a:latin typeface="Calibri" charset="0"/>
                <a:cs typeface="Arial" charset="0"/>
              </a:rPr>
              <a:pPr/>
              <a:t>5</a:t>
            </a:fld>
            <a:endParaRPr kumimoji="0" lang="ru-RU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2">
              <a:spcBef>
                <a:spcPct val="0"/>
              </a:spcBef>
            </a:pPr>
            <a:r>
              <a:rPr lang="ru-RU" smtClean="0"/>
              <a:t>Легкость и понятность поиска. Киоски. Обязательность принтеров. Необходимость переделки интерфейса на устройствах с тач-скрином. Сохранение сложного интерфейса на рабочих местах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F5C081-F27B-4B6B-AEF2-7F4EC7F5885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ru-RU">
              <a:latin typeface="Calibri" charset="0"/>
            </a:endParaRPr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A89D78-11AC-3946-B993-FF38033D57C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2">
              <a:spcBef>
                <a:spcPct val="0"/>
              </a:spcBef>
            </a:pPr>
            <a:r>
              <a:rPr lang="ru-RU" smtClean="0"/>
              <a:t>Оборудование для прослушивания-просмотра с заделом на будущее, не превязываясь к устаревающим технологиям, т.е. не только диски, но и файлы на флешках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D7807D-C6DC-4C2C-A6BB-3C26A121FA1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2">
              <a:spcBef>
                <a:spcPct val="0"/>
              </a:spcBef>
            </a:pPr>
            <a:r>
              <a:rPr lang="ru-RU" smtClean="0"/>
              <a:t>Оборудование для прослушивания-просмотра с заделом на будущее, не превязываясь к устаревающим технологиям, т.е. не только диски, но и файлы на флешках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D7807D-C6DC-4C2C-A6BB-3C26A121FA1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9F3BA-B57C-9F48-BBEB-93603F9BFDB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88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 не говорю в своем докладе ни об отношении к людям, ни о необходимости правильного дизайна, ни о выбивании совковости в самых плохих ее проявлениях из самих себя. Это всё совершенно отдельные песни.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 эти технологические кирпичи хочется ли соглашаться с этим или нет должны быть непременным атрибутом современной библиотеки, если она хочет сохранить всё хорошее, что было накоплено веками успешного существования в социуме и при этом быть на переднем крае вызовов стоящих перед обществом..</a:t>
            </a:r>
            <a:endParaRPr lang="ru-RU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41E9DF-7465-497E-9DD7-6D7273A9DA67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3F2F5D3-816E-43FF-BF81-96BA86620B8B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E2AA4F7-3B55-458A-862F-988D22172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1C88-0350-4F3C-A461-B026F83D22F8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32DC7-3CE4-4ECD-9EFD-46182BDC0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11361-902B-47DE-88C6-18541A8FBFA6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55783EF-CF8D-4BBE-9DBB-02F6ED0DC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923E9AF-21AD-45F0-8CFC-86FCCC9C6CD9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1365CCB-0BE0-4917-B42E-8C6099AD9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BE0770F-29F6-479E-92B3-F6D7A8CBF0F9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CBBC3E2-AB58-40E6-8718-C08E90152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713D3-AAA1-4227-BBA3-758FC0E96B3D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57171-CCCA-4C2A-806F-8B131E9CD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61A3-BE04-4516-B917-E0961C341A15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E8546A1-F147-44A5-B0D7-BABFCF8E8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9ACD0-65F7-4F06-A8C2-6DA4AD6AD1E7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3C97A-3B9B-4BD1-A4EA-72BB05B40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3F9E6A3-7622-4619-9A15-9B92DF2C2B9A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4DBB7438-5C2C-4188-BA46-25B911DEEF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6D2F6-0A26-4FE8-8AF9-C68071A0C3B1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76ED-58F7-41D3-BECE-E697E5CAD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D425A-B651-4C85-92F4-8AAE2A055DC6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6EBAA-D10F-46FA-9F3D-062A8FA7B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0B1A77-56A2-44A0-9D3D-3C400F50D3B8}" type="datetimeFigureOut">
              <a:rPr lang="ru-RU"/>
              <a:pPr>
                <a:defRPr/>
              </a:pPr>
              <a:t>20.05.14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9AF6B8-5EFF-492C-A439-933696F3A1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1" r:id="rId2"/>
    <p:sldLayoutId id="2147483913" r:id="rId3"/>
    <p:sldLayoutId id="2147483914" r:id="rId4"/>
    <p:sldLayoutId id="2147483915" r:id="rId5"/>
    <p:sldLayoutId id="2147483910" r:id="rId6"/>
    <p:sldLayoutId id="2147483916" r:id="rId7"/>
    <p:sldLayoutId id="2147483909" r:id="rId8"/>
    <p:sldLayoutId id="2147483917" r:id="rId9"/>
    <p:sldLayoutId id="2147483908" r:id="rId10"/>
    <p:sldLayoutId id="214748391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1B587C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4E854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4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8538" y="1484312"/>
            <a:ext cx="6692900" cy="3240087"/>
          </a:xfr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/>
              <a:t>Технологические </a:t>
            </a:r>
            <a:r>
              <a:rPr lang="ru-RU" sz="3200" dirty="0" smtClean="0"/>
              <a:t>новинки</a:t>
            </a:r>
            <a:br>
              <a:rPr lang="ru-RU" sz="3200" dirty="0" smtClean="0"/>
            </a:br>
            <a:r>
              <a:rPr lang="ru-RU" sz="3200" dirty="0" smtClean="0"/>
              <a:t>как </a:t>
            </a:r>
            <a:r>
              <a:rPr lang="ru-RU" sz="3200" dirty="0"/>
              <a:t>базовое условие </a:t>
            </a:r>
            <a:r>
              <a:rPr lang="ru-RU" sz="3200" dirty="0" smtClean="0"/>
              <a:t>привлекательности </a:t>
            </a:r>
            <a:r>
              <a:rPr lang="ru-RU" sz="3200" dirty="0"/>
              <a:t>библиотеки у современной молодёжи</a:t>
            </a:r>
            <a:endParaRPr lang="ru-RU" sz="32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975" y="6021388"/>
            <a:ext cx="6804025" cy="72072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2000" dirty="0" err="1" smtClean="0"/>
              <a:t>Пурник</a:t>
            </a:r>
            <a:r>
              <a:rPr lang="ru-RU" sz="2000" dirty="0" smtClean="0"/>
              <a:t> Антон Александрович</a:t>
            </a:r>
          </a:p>
          <a:p>
            <a:pPr>
              <a:lnSpc>
                <a:spcPct val="90000"/>
              </a:lnSpc>
            </a:pPr>
            <a:r>
              <a:rPr lang="ru-RU" sz="1400" dirty="0" smtClean="0"/>
              <a:t>начальник </a:t>
            </a:r>
            <a:r>
              <a:rPr lang="ru-RU" sz="1400" dirty="0" smtClean="0"/>
              <a:t>отдела управления проектами </a:t>
            </a:r>
            <a:r>
              <a:rPr lang="ru-RU" sz="1400" dirty="0" smtClean="0"/>
              <a:t>РГБМ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ru-RU" sz="1400" dirty="0"/>
              <a:t>к</a:t>
            </a:r>
            <a:r>
              <a:rPr lang="ru-RU" sz="1400" dirty="0" smtClean="0"/>
              <a:t>андидат экономических наук</a:t>
            </a:r>
            <a:endParaRPr lang="ru-RU" sz="1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 eaLnBrk="1" hangingPunct="1"/>
            <a:r>
              <a:rPr kumimoji="0" lang="ru-RU" sz="3400" dirty="0">
                <a:latin typeface="Calibri" charset="0"/>
                <a:ea typeface="ＭＳ Ｐゴシック" charset="0"/>
                <a:cs typeface="ＭＳ Ｐゴシック" charset="0"/>
              </a:rPr>
              <a:t>Проекты – это не строительные чертежи</a:t>
            </a:r>
          </a:p>
        </p:txBody>
      </p:sp>
      <p:pic>
        <p:nvPicPr>
          <p:cNvPr id="18434" name="Изображение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1817688"/>
            <a:ext cx="6889750" cy="470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790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algn="ctr"/>
            <a:r>
              <a:rPr kumimoji="0" lang="ru-RU" dirty="0">
                <a:latin typeface="Calibri" charset="0"/>
                <a:ea typeface="ＭＳ Ｐゴシック" charset="0"/>
                <a:cs typeface="ＭＳ Ｐゴシック" charset="0"/>
              </a:rPr>
              <a:t>Задачи отдела</a:t>
            </a:r>
          </a:p>
        </p:txBody>
      </p:sp>
      <p:sp>
        <p:nvSpPr>
          <p:cNvPr id="20482" name="Содержимое 6"/>
          <p:cNvSpPr>
            <a:spLocks noGrp="1"/>
          </p:cNvSpPr>
          <p:nvPr>
            <p:ph sz="quarter" idx="1"/>
          </p:nvPr>
        </p:nvSpPr>
        <p:spPr>
          <a:xfrm>
            <a:off x="611560" y="1813520"/>
            <a:ext cx="8207375" cy="4495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0" lang="ru-RU" sz="2500" dirty="0">
                <a:latin typeface="Calibri" charset="0"/>
                <a:ea typeface="ＭＳ Ｐゴシック" charset="0"/>
                <a:cs typeface="ＭＳ Ｐゴシック" charset="0"/>
              </a:rPr>
              <a:t>Стратегическое развитие инфраструктуры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0" lang="ru-RU" sz="2500" dirty="0">
                <a:latin typeface="Calibri" charset="0"/>
                <a:ea typeface="ＭＳ Ｐゴシック" charset="0"/>
                <a:cs typeface="ＭＳ Ｐゴシック" charset="0"/>
              </a:rPr>
              <a:t>Развитие информационных ресурсов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0" lang="ru-RU" sz="2500" dirty="0">
                <a:latin typeface="Calibri" charset="0"/>
                <a:ea typeface="ＭＳ Ｐゴシック" charset="0"/>
                <a:cs typeface="ＭＳ Ｐゴシック" charset="0"/>
              </a:rPr>
              <a:t>Автоматизация библиотечных процессов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0" lang="ru-RU" sz="2500" dirty="0">
                <a:latin typeface="Calibri" charset="0"/>
                <a:ea typeface="ＭＳ Ｐゴシック" charset="0"/>
                <a:cs typeface="ＭＳ Ｐゴシック" charset="0"/>
              </a:rPr>
              <a:t>Новые библиотечные услуги</a:t>
            </a:r>
          </a:p>
          <a:p>
            <a:pPr>
              <a:lnSpc>
                <a:spcPct val="90000"/>
              </a:lnSpc>
            </a:pPr>
            <a:r>
              <a:rPr kumimoji="0" lang="ru-RU" sz="2500" dirty="0">
                <a:latin typeface="Calibri" charset="0"/>
                <a:ea typeface="ＭＳ Ｐゴシック" charset="0"/>
                <a:cs typeface="ＭＳ Ｐゴシック" charset="0"/>
              </a:rPr>
              <a:t>Техническая поддержка </a:t>
            </a:r>
          </a:p>
        </p:txBody>
      </p:sp>
    </p:spTree>
    <p:extLst>
      <p:ext uri="{BB962C8B-B14F-4D97-AF65-F5344CB8AC3E}">
        <p14:creationId xmlns:p14="http://schemas.microsoft.com/office/powerpoint/2010/main" val="1214418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 eaLnBrk="1" hangingPunct="1"/>
            <a:r>
              <a:rPr kumimoji="0" lang="ru-RU" sz="3600" dirty="0">
                <a:latin typeface="Calibri" charset="0"/>
                <a:ea typeface="ＭＳ Ｐゴシック" charset="0"/>
                <a:cs typeface="ＭＳ Ｐゴシック" charset="0"/>
              </a:rPr>
              <a:t>Реконструкция</a:t>
            </a:r>
          </a:p>
        </p:txBody>
      </p:sp>
      <p:pic>
        <p:nvPicPr>
          <p:cNvPr id="21506" name="Изображение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844675"/>
            <a:ext cx="6810375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04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 eaLnBrk="1" hangingPunct="1"/>
            <a:r>
              <a:rPr kumimoji="0" lang="ru-RU" sz="3000">
                <a:latin typeface="Calibri" charset="0"/>
                <a:ea typeface="ＭＳ Ｐゴシック" charset="0"/>
                <a:cs typeface="ＭＳ Ｐゴシック" charset="0"/>
              </a:rPr>
              <a:t>«Аутентичная» будка</a:t>
            </a:r>
          </a:p>
        </p:txBody>
      </p:sp>
      <p:pic>
        <p:nvPicPr>
          <p:cNvPr id="31746" name="Изображение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1773238"/>
            <a:ext cx="6108700" cy="4579937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25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ru-RU" sz="3000" dirty="0" smtClean="0"/>
              <a:t>Разные типы рабочих пространств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2124075" y="4221163"/>
            <a:ext cx="4895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874" name="Picture 2" descr="C:\Users\AnPurnick\Desktop\Fin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628775"/>
            <a:ext cx="3600450" cy="2400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79875" name="Picture 3" descr="C:\Users\AnPurnick\Desktop\Fin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221163"/>
            <a:ext cx="3600450" cy="2400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79877" name="Picture 5" descr="C:\Users\AnPurnick\Desktop\Fin\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4221163"/>
            <a:ext cx="3600450" cy="2400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1628775"/>
            <a:ext cx="3608388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890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algn="ctr"/>
            <a:r>
              <a:rPr lang="ru-RU" sz="3200" dirty="0" smtClean="0"/>
              <a:t>Работа с электронным каталогом на </a:t>
            </a:r>
            <a:r>
              <a:rPr lang="ru-RU" sz="3200" dirty="0" err="1" smtClean="0"/>
              <a:t>инфокиосках</a:t>
            </a:r>
            <a:endParaRPr lang="ru-RU" sz="3200" dirty="0" smtClean="0"/>
          </a:p>
        </p:txBody>
      </p:sp>
      <p:sp>
        <p:nvSpPr>
          <p:cNvPr id="26628" name="Line 9"/>
          <p:cNvSpPr>
            <a:spLocks noChangeShapeType="1"/>
          </p:cNvSpPr>
          <p:nvPr/>
        </p:nvSpPr>
        <p:spPr bwMode="auto">
          <a:xfrm>
            <a:off x="2771155" y="3789363"/>
            <a:ext cx="720725" cy="0"/>
          </a:xfrm>
          <a:prstGeom prst="line">
            <a:avLst/>
          </a:prstGeom>
          <a:noFill/>
          <a:ln w="34925">
            <a:solidFill>
              <a:srgbClr val="339966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640" y="1700808"/>
            <a:ext cx="5760000" cy="4721376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276872"/>
            <a:ext cx="243027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kumimoji="0" lang="ru-RU" sz="3000">
                <a:latin typeface="Calibri" charset="0"/>
              </a:rPr>
              <a:t>Обеспечение процесса книговыдачи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2124075" y="4221163"/>
            <a:ext cx="4895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1628775"/>
            <a:ext cx="3240088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628775"/>
            <a:ext cx="3240087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1205_9229.jpeg"/>
          <p:cNvPicPr>
            <a:picLocks/>
          </p:cNvPicPr>
          <p:nvPr/>
        </p:nvPicPr>
        <p:blipFill>
          <a:blip r:embed="rId5"/>
          <a:srcRect t="4444" r="1667" b="44444"/>
          <a:stretch>
            <a:fillRect/>
          </a:stretch>
        </p:blipFill>
        <p:spPr>
          <a:xfrm>
            <a:off x="5219700" y="4437063"/>
            <a:ext cx="3240088" cy="216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4311368"/>
            <a:ext cx="3240000" cy="243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794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ru-RU" sz="3200" dirty="0" smtClean="0"/>
              <a:t>Сосуществование старого и нового</a:t>
            </a:r>
            <a:endParaRPr lang="ru-RU" sz="3000" dirty="0" smtClean="0"/>
          </a:p>
        </p:txBody>
      </p:sp>
      <p:pic>
        <p:nvPicPr>
          <p:cNvPr id="30722" name="Picture 2" descr="Dune HD Max Picture #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323528" y="3284984"/>
            <a:ext cx="4175964" cy="2088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4049" y="1679948"/>
            <a:ext cx="3384376" cy="2253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4131075"/>
            <a:ext cx="3384382" cy="2538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ru-RU" sz="3200" dirty="0" smtClean="0"/>
              <a:t>Прослушивание аудио-книг</a:t>
            </a:r>
            <a:endParaRPr lang="ru-RU" sz="3000" dirty="0" smtClean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001" y="1700809"/>
            <a:ext cx="6335999" cy="4751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298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ru-RU" sz="3200" smtClean="0"/>
              <a:t>Фильмы? В любых вариантах!</a:t>
            </a:r>
          </a:p>
        </p:txBody>
      </p:sp>
      <p:pic>
        <p:nvPicPr>
          <p:cNvPr id="5" name="Picture 4" descr="0904_22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2060575"/>
            <a:ext cx="4033837" cy="3024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 rot="5400000">
            <a:off x="2124075" y="4221163"/>
            <a:ext cx="4895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68" y="2060848"/>
            <a:ext cx="3960000" cy="3065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5287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ru-RU" sz="3200" dirty="0" smtClean="0">
                <a:latin typeface="Calibri" charset="0"/>
              </a:rPr>
              <a:t>Комфортность среды</a:t>
            </a:r>
            <a:endParaRPr kumimoji="0" lang="ru-RU" sz="3200" dirty="0">
              <a:latin typeface="Calibri" charset="0"/>
            </a:endParaRPr>
          </a:p>
        </p:txBody>
      </p:sp>
      <p:pic>
        <p:nvPicPr>
          <p:cNvPr id="3074" name="Picture 2" descr="D:\Pictures\Ipad-photo\2011-02-16\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700213"/>
            <a:ext cx="3509963" cy="2339975"/>
          </a:xfrm>
          <a:prstGeom prst="rect">
            <a:avLst/>
          </a:prstGeom>
          <a:noFill/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D:\Pictures\Ipad-photo\2011-02-16\0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736725"/>
            <a:ext cx="3509962" cy="2339975"/>
          </a:xfrm>
          <a:prstGeom prst="rect">
            <a:avLst/>
          </a:prstGeom>
          <a:noFill/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D:\Pictures\Ipad-photo\2011-02-16\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365625"/>
            <a:ext cx="3509963" cy="2339975"/>
          </a:xfrm>
          <a:prstGeom prst="rect">
            <a:avLst/>
          </a:prstGeom>
          <a:noFill/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3" descr="D:\Pictures\Ipad-photo\2011-02-16\02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4365625"/>
            <a:ext cx="3509962" cy="2339975"/>
          </a:xfrm>
          <a:prstGeom prst="rect">
            <a:avLst/>
          </a:prstGeom>
          <a:noFill/>
          <a:effectLst>
            <a:outerShdw blurRad="50800" dist="38100" dir="2700000" algn="br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4510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158750" y="0"/>
            <a:ext cx="8985250" cy="1403350"/>
          </a:xfrm>
        </p:spPr>
        <p:txBody>
          <a:bodyPr/>
          <a:lstStyle/>
          <a:p>
            <a:pPr algn="ctr"/>
            <a:r>
              <a:rPr lang="ru-RU" sz="3200" smtClean="0"/>
              <a:t>Обеспечение комфортных условий для всех</a:t>
            </a:r>
          </a:p>
        </p:txBody>
      </p:sp>
      <p:pic>
        <p:nvPicPr>
          <p:cNvPr id="55298" name="Picture 2" descr="Die Vorlage auf den Scanner legen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701800"/>
            <a:ext cx="3600450" cy="2159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55300" name="Picture 4" descr="roby_standard_001.jpg (1309×1307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139950"/>
            <a:ext cx="3959225" cy="39528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4149725"/>
            <a:ext cx="3600450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2896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en-US" sz="3200" smtClean="0">
                <a:latin typeface="Calibri" pitchFamily="34" charset="0"/>
                <a:cs typeface="Calibri" pitchFamily="34" charset="0"/>
              </a:rPr>
              <a:t>Wi-Fi </a:t>
            </a:r>
            <a:r>
              <a:rPr lang="ru-RU" sz="3200" smtClean="0">
                <a:cs typeface="Calibri" pitchFamily="34" charset="0"/>
              </a:rPr>
              <a:t>везде и разумеется бесплатно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27162" y="2636912"/>
            <a:ext cx="3959225" cy="2970212"/>
            <a:chOff x="431" y="754"/>
            <a:chExt cx="2494" cy="1871"/>
          </a:xfrm>
          <a:effectLst>
            <a:outerShdw blurRad="50800" dist="50800" dir="2700000" algn="tl" rotWithShape="0">
              <a:prstClr val="black">
                <a:alpha val="75000"/>
              </a:prstClr>
            </a:outerShdw>
          </a:effectLst>
        </p:grpSpPr>
        <p:pic>
          <p:nvPicPr>
            <p:cNvPr id="4103" name="Рисунок 5" descr="IMAG0037.jpg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31" y="754"/>
              <a:ext cx="2494" cy="1871"/>
            </a:xfrm>
            <a:prstGeom prst="rect">
              <a:avLst/>
            </a:prstGeom>
            <a:noFill/>
            <a:ln w="317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7" name="Овал 6"/>
            <p:cNvSpPr>
              <a:spLocks noChangeArrowheads="1"/>
            </p:cNvSpPr>
            <p:nvPr/>
          </p:nvSpPr>
          <p:spPr bwMode="auto">
            <a:xfrm>
              <a:off x="1474" y="1026"/>
              <a:ext cx="589" cy="590"/>
            </a:xfrm>
            <a:prstGeom prst="ellipse">
              <a:avLst/>
            </a:prstGeom>
            <a:noFill/>
            <a:ln w="25400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410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5238" y="4292600"/>
            <a:ext cx="2881312" cy="21605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50800" dir="2700000" algn="tl" rotWithShape="0">
              <a:prstClr val="black">
                <a:alpha val="75000"/>
              </a:prstClr>
            </a:outerShdw>
          </a:effectLst>
        </p:spPr>
      </p:pic>
      <p:grpSp>
        <p:nvGrpSpPr>
          <p:cNvPr id="9" name="Группа 8"/>
          <p:cNvGrpSpPr/>
          <p:nvPr/>
        </p:nvGrpSpPr>
        <p:grpSpPr>
          <a:xfrm>
            <a:off x="5075634" y="1700808"/>
            <a:ext cx="2880320" cy="2376264"/>
            <a:chOff x="5076056" y="1916832"/>
            <a:chExt cx="3168650" cy="2882900"/>
          </a:xfrm>
          <a:effectLst>
            <a:outerShdw blurRad="50800" dist="50800" dir="2700000" algn="tl" rotWithShape="0">
              <a:prstClr val="black">
                <a:alpha val="75000"/>
              </a:prstClr>
            </a:outerShdw>
          </a:effectLst>
        </p:grpSpPr>
        <p:pic>
          <p:nvPicPr>
            <p:cNvPr id="4100" name="Picture 10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076056" y="1916832"/>
              <a:ext cx="3168650" cy="288290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4102" name="Oval 11"/>
            <p:cNvSpPr>
              <a:spLocks noChangeArrowheads="1"/>
            </p:cNvSpPr>
            <p:nvPr/>
          </p:nvSpPr>
          <p:spPr bwMode="auto">
            <a:xfrm>
              <a:off x="6084168" y="2564904"/>
              <a:ext cx="1152525" cy="10080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16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Grp="1" noChangeArrowheads="1"/>
          </p:cNvSpPr>
          <p:nvPr>
            <p:ph type="title"/>
          </p:nvPr>
        </p:nvSpPr>
        <p:spPr>
          <a:xfrm>
            <a:off x="158750" y="0"/>
            <a:ext cx="8985250" cy="1403350"/>
          </a:xfrm>
        </p:spPr>
        <p:txBody>
          <a:bodyPr/>
          <a:lstStyle/>
          <a:p>
            <a:pPr algn="ctr"/>
            <a:r>
              <a:rPr lang="ru-RU" sz="3200" smtClean="0"/>
              <a:t>Снековые и кофейные аппараты</a:t>
            </a:r>
          </a:p>
        </p:txBody>
      </p:sp>
      <p:pic>
        <p:nvPicPr>
          <p:cNvPr id="45058" name="Picture 2" descr="http://sp-vend.narod.ru/images/00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847" y="1700213"/>
            <a:ext cx="3059113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1151" y="1700213"/>
            <a:ext cx="24352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392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indent="452438" algn="ctr"/>
            <a:r>
              <a:rPr lang="ru-RU" sz="3600" smtClean="0"/>
              <a:t>Чуть-чуть внутренней «техно-кухни»</a:t>
            </a:r>
            <a:endParaRPr lang="ru-RU" sz="4000" smtClean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2375" y="1844675"/>
            <a:ext cx="6734175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4127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4000" dirty="0" smtClean="0"/>
              <a:t>Предоставление информации</a:t>
            </a:r>
            <a:br>
              <a:rPr lang="ru-RU" sz="4000" dirty="0" smtClean="0"/>
            </a:br>
            <a:r>
              <a:rPr lang="ru-RU" sz="4000" dirty="0" smtClean="0"/>
              <a:t>о взятых книгах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484784"/>
            <a:ext cx="6587999" cy="538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59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4000" dirty="0" smtClean="0"/>
              <a:t>Отсутствие ограничений на доступ к ресурсам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18" y="1483981"/>
            <a:ext cx="6579964" cy="53740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/>
            <a:r>
              <a:rPr lang="ru-RU" sz="4000" dirty="0" smtClean="0"/>
              <a:t>Раскрытие информации о коллекциях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477418"/>
            <a:ext cx="6587999" cy="538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48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03350"/>
          </a:xfrm>
        </p:spPr>
        <p:txBody>
          <a:bodyPr/>
          <a:lstStyle/>
          <a:p>
            <a:pPr indent="452438" algn="ctr">
              <a:lnSpc>
                <a:spcPct val="80000"/>
              </a:lnSpc>
            </a:pPr>
            <a:r>
              <a:rPr lang="ru-RU" sz="3600" dirty="0" smtClean="0"/>
              <a:t>«Привлекательное» представление ресурса</a:t>
            </a:r>
            <a:endParaRPr lang="ru-RU" sz="4000" dirty="0" smtClean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412776"/>
            <a:ext cx="6587999" cy="548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22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indent="452438" algn="ctr">
              <a:lnSpc>
                <a:spcPct val="80000"/>
              </a:lnSpc>
            </a:pPr>
            <a:r>
              <a:rPr lang="ru-RU" sz="3600" dirty="0" smtClean="0"/>
              <a:t>Информационный «изюм» - диафильмы,</a:t>
            </a:r>
            <a:br>
              <a:rPr lang="ru-RU" sz="3600" dirty="0" smtClean="0"/>
            </a:br>
            <a:r>
              <a:rPr lang="ru-RU" sz="3600" dirty="0" smtClean="0"/>
              <a:t>в </a:t>
            </a:r>
            <a:r>
              <a:rPr lang="ru-RU" sz="3600" dirty="0" err="1" smtClean="0"/>
              <a:t>т.ч</a:t>
            </a:r>
            <a:r>
              <a:rPr lang="ru-RU" sz="3600" dirty="0" smtClean="0"/>
              <a:t>. со звуковым сопровождением</a:t>
            </a:r>
            <a:endParaRPr lang="ru-RU" sz="4000" dirty="0" smtClean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504802"/>
            <a:ext cx="6587999" cy="53805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55776" y="5877272"/>
            <a:ext cx="2880320" cy="5760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956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indent="452438" algn="ctr">
              <a:lnSpc>
                <a:spcPct val="80000"/>
              </a:lnSpc>
            </a:pPr>
            <a:r>
              <a:rPr lang="ru-RU" sz="3600" dirty="0" smtClean="0"/>
              <a:t>Интеграция печатных и электронных источников – периодические издания</a:t>
            </a:r>
            <a:endParaRPr lang="ru-RU" sz="4000" dirty="0" smtClean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477418"/>
            <a:ext cx="6587999" cy="53805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55776" y="4941168"/>
            <a:ext cx="2808312" cy="12241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581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indent="452438" algn="ctr">
              <a:lnSpc>
                <a:spcPct val="80000"/>
              </a:lnSpc>
            </a:pPr>
            <a:r>
              <a:rPr lang="ru-RU" sz="3600" dirty="0" smtClean="0"/>
              <a:t>Интеграция печатных и электронных источников - книги</a:t>
            </a:r>
            <a:endParaRPr lang="ru-RU" sz="4000" dirty="0" smtClean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529577"/>
            <a:ext cx="6587999" cy="549982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59832" y="4293096"/>
            <a:ext cx="2808312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3645024"/>
            <a:ext cx="2808312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0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indent="452438" algn="ctr"/>
            <a:r>
              <a:rPr lang="ru-RU" sz="3600" dirty="0" smtClean="0"/>
              <a:t>Перекрестное информирование</a:t>
            </a:r>
            <a:endParaRPr lang="ru-RU" sz="4000" dirty="0" smtClean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2" y="1772816"/>
            <a:ext cx="4716016" cy="2671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3717032"/>
            <a:ext cx="4687335" cy="179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123728" y="1844824"/>
            <a:ext cx="2664296" cy="5760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4005064"/>
            <a:ext cx="4032448" cy="50405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Соединительная линия уступом 7"/>
          <p:cNvCxnSpPr>
            <a:stCxn id="6" idx="3"/>
          </p:cNvCxnSpPr>
          <p:nvPr/>
        </p:nvCxnSpPr>
        <p:spPr>
          <a:xfrm>
            <a:off x="4788024" y="2132856"/>
            <a:ext cx="1584176" cy="1872208"/>
          </a:xfrm>
          <a:prstGeom prst="bentConnector2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indent="452438" algn="ctr"/>
            <a:r>
              <a:rPr lang="ru-RU" sz="3600" dirty="0" smtClean="0"/>
              <a:t>Справочная служба - универсальная</a:t>
            </a:r>
            <a:endParaRPr lang="ru-RU" sz="4000" dirty="0" smtClean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485311"/>
            <a:ext cx="6587999" cy="540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1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indent="452438" algn="ctr"/>
            <a:r>
              <a:rPr lang="ru-RU" sz="3600" dirty="0" smtClean="0"/>
              <a:t>Справочная служба - </a:t>
            </a:r>
            <a:r>
              <a:rPr lang="ru-RU" sz="3600" dirty="0" err="1" smtClean="0"/>
              <a:t>минималистичная</a:t>
            </a:r>
            <a:endParaRPr lang="ru-RU" sz="4000" dirty="0" smtClean="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01" y="1485311"/>
            <a:ext cx="6587999" cy="5400073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419872" y="3140968"/>
            <a:ext cx="1872208" cy="2160240"/>
          </a:xfrm>
          <a:prstGeom prst="ellipse">
            <a:avLst/>
          </a:prstGeom>
          <a:noFill/>
          <a:ln w="25908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64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339752" y="6237312"/>
            <a:ext cx="4104456" cy="504056"/>
          </a:xfrm>
        </p:spPr>
        <p:txBody>
          <a:bodyPr numCol="1">
            <a:normAutofit fontScale="925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/>
              <a:t>Доступ к коллекции редких книг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664804"/>
            <a:ext cx="5904656" cy="4428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Варианты использования </a:t>
            </a:r>
            <a:r>
              <a:rPr lang="en-US" dirty="0" err="1" smtClean="0"/>
              <a:t>iPad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 библиотечной практике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508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700808"/>
            <a:ext cx="5904000" cy="442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Варианты использования </a:t>
            </a:r>
            <a:r>
              <a:rPr lang="en-US" dirty="0" err="1" smtClean="0"/>
              <a:t>iPad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 библиотечной практике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339752" y="6237312"/>
            <a:ext cx="4104456" cy="504056"/>
          </a:xfrm>
        </p:spPr>
        <p:txBody>
          <a:bodyPr numCol="1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/>
              <a:t>Витрина магазина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82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339752" y="6237312"/>
            <a:ext cx="4104456" cy="504056"/>
          </a:xfrm>
        </p:spPr>
        <p:txBody>
          <a:bodyPr numCol="1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/>
              <a:t>Каталог видео-дисков</a:t>
            </a:r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700808"/>
            <a:ext cx="3348372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Варианты использования </a:t>
            </a:r>
            <a:r>
              <a:rPr lang="en-US" dirty="0" err="1" smtClean="0"/>
              <a:t>iPad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 библиотечной практике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125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smtClean="0"/>
              <a:t>Список</a:t>
            </a:r>
            <a:endParaRPr lang="ru-RU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053" y="1556792"/>
            <a:ext cx="3867894" cy="5157192"/>
          </a:xfrm>
          <a:prstGeom prst="rect">
            <a:avLst/>
          </a:prstGeom>
          <a:ln>
            <a:solidFill>
              <a:srgbClr val="65656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715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smtClean="0"/>
              <a:t>Информация о фильме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7" y="1556792"/>
            <a:ext cx="3888426" cy="5184568"/>
          </a:xfrm>
          <a:prstGeom prst="rect">
            <a:avLst/>
          </a:prstGeom>
          <a:ln>
            <a:solidFill>
              <a:srgbClr val="65656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0658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000" y="1556792"/>
            <a:ext cx="3888000" cy="5184000"/>
          </a:xfrm>
          <a:prstGeom prst="rect">
            <a:avLst/>
          </a:prstGeom>
          <a:ln>
            <a:solidFill>
              <a:srgbClr val="65656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smtClean="0"/>
              <a:t>Трейлер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431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smtClean="0"/>
              <a:t>Он-</a:t>
            </a:r>
            <a:r>
              <a:rPr lang="ru-RU" dirty="0" err="1" smtClean="0"/>
              <a:t>лайн</a:t>
            </a:r>
            <a:r>
              <a:rPr lang="ru-RU" dirty="0" smtClean="0"/>
              <a:t> коллекция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64" y="1775818"/>
            <a:ext cx="7020272" cy="505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04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03350"/>
          </a:xfrm>
          <a:noFill/>
        </p:spPr>
        <p:txBody>
          <a:bodyPr>
            <a:noAutofit/>
          </a:bodyPr>
          <a:lstStyle/>
          <a:p>
            <a:pPr indent="452438" algn="ctr" eaLnBrk="1" hangingPunct="1"/>
            <a:r>
              <a:rPr lang="ru-RU" sz="3600" dirty="0" smtClean="0">
                <a:latin typeface="+mn-lt"/>
              </a:rPr>
              <a:t>Доступ к магазинам электронных книг: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44" y="1484784"/>
            <a:ext cx="7643312" cy="5501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010400" cy="609600"/>
          </a:xfrm>
        </p:spPr>
        <p:txBody>
          <a:bodyPr/>
          <a:lstStyle/>
          <a:p>
            <a:pPr eaLnBrk="1" hangingPunct="1"/>
            <a:r>
              <a:rPr kumimoji="0" lang="ru-RU" sz="2800" b="1">
                <a:latin typeface="Calibri" charset="0"/>
              </a:rPr>
              <a:t>Библиотечный Портал</a:t>
            </a:r>
            <a:endParaRPr kumimoji="0" lang="ru-RU" sz="2800">
              <a:latin typeface="Calibri" charset="0"/>
            </a:endParaRPr>
          </a:p>
        </p:txBody>
      </p:sp>
      <p:sp>
        <p:nvSpPr>
          <p:cNvPr id="17412" name="Заголовок 1"/>
          <p:cNvSpPr txBox="1">
            <a:spLocks/>
          </p:cNvSpPr>
          <p:nvPr/>
        </p:nvSpPr>
        <p:spPr bwMode="auto">
          <a:xfrm>
            <a:off x="990600" y="609600"/>
            <a:ext cx="701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pPr algn="ctr"/>
            <a:r>
              <a:rPr kumimoji="0" lang="ru-RU" sz="2000" b="1"/>
              <a:t>Интерфейс библиотекаря</a:t>
            </a:r>
            <a:endParaRPr kumimoji="0" lang="ru-RU" sz="2000"/>
          </a:p>
        </p:txBody>
      </p:sp>
      <p:pic>
        <p:nvPicPr>
          <p:cNvPr id="17413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628800"/>
            <a:ext cx="8696325" cy="488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80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 txBox="1">
            <a:spLocks/>
          </p:cNvSpPr>
          <p:nvPr/>
        </p:nvSpPr>
        <p:spPr bwMode="auto">
          <a:xfrm>
            <a:off x="0" y="4234408"/>
            <a:ext cx="9144000" cy="56274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pPr algn="ctr" eaLnBrk="0" hangingPunct="0"/>
            <a:r>
              <a:rPr lang="ru-RU" sz="2800" b="1" dirty="0"/>
              <a:t>Заказанные книги</a:t>
            </a:r>
          </a:p>
        </p:txBody>
      </p:sp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/>
          </a:bodyPr>
          <a:lstStyle/>
          <a:p>
            <a:pPr algn="ctr"/>
            <a:r>
              <a:rPr lang="ru-RU" sz="5600" b="1" dirty="0">
                <a:latin typeface="Calibri" charset="0"/>
              </a:rPr>
              <a:t>Читатели</a:t>
            </a:r>
          </a:p>
        </p:txBody>
      </p:sp>
      <p:pic>
        <p:nvPicPr>
          <p:cNvPr id="1843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3265"/>
            <a:ext cx="9144000" cy="2060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4322390" cy="22317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62497"/>
            <a:ext cx="4019550" cy="2314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593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502400" y="6356350"/>
            <a:ext cx="25908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fld id="{4F549400-A4CB-3544-AE96-ADD9E41D104F}" type="slidenum">
              <a:rPr kumimoji="0" lang="ru-RU" sz="1000">
                <a:solidFill>
                  <a:schemeClr val="bg1"/>
                </a:solidFill>
                <a:latin typeface="Arial" charset="0"/>
                <a:ea typeface="MS PGothic" charset="0"/>
                <a:cs typeface="MS PGothic" charset="0"/>
              </a:rPr>
              <a:pPr/>
              <a:t>37</a:t>
            </a:fld>
            <a:endParaRPr kumimoji="0" lang="ru-RU" sz="1000">
              <a:solidFill>
                <a:schemeClr val="bg1"/>
              </a:solidFill>
              <a:latin typeface="Arial" charset="0"/>
              <a:ea typeface="MS PGothic" charset="0"/>
              <a:cs typeface="MS PGothic" charset="0"/>
            </a:endParaRPr>
          </a:p>
        </p:txBody>
      </p:sp>
      <p:pic>
        <p:nvPicPr>
          <p:cNvPr id="19459" name="Изображение 7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6338888"/>
            <a:ext cx="11620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Заголовок 1"/>
          <p:cNvSpPr txBox="1">
            <a:spLocks/>
          </p:cNvSpPr>
          <p:nvPr/>
        </p:nvSpPr>
        <p:spPr bwMode="auto">
          <a:xfrm>
            <a:off x="0" y="0"/>
            <a:ext cx="9144000" cy="126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pPr algn="ctr"/>
            <a:r>
              <a:rPr kumimoji="0" lang="ru-RU" sz="5600" b="1" dirty="0"/>
              <a:t>Статистика</a:t>
            </a:r>
            <a:endParaRPr kumimoji="0" lang="ru-RU" sz="5600" dirty="0"/>
          </a:p>
        </p:txBody>
      </p:sp>
      <p:pic>
        <p:nvPicPr>
          <p:cNvPr id="19461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36" y="1700808"/>
            <a:ext cx="8567329" cy="4659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522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502400" y="6356350"/>
            <a:ext cx="25908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fld id="{1BB706D0-9ACC-4D49-8CA3-F475FCC2FD28}" type="slidenum">
              <a:rPr kumimoji="0" lang="ru-RU" sz="1000">
                <a:solidFill>
                  <a:schemeClr val="bg1"/>
                </a:solidFill>
                <a:latin typeface="Arial" charset="0"/>
                <a:ea typeface="MS PGothic" charset="0"/>
                <a:cs typeface="MS PGothic" charset="0"/>
              </a:rPr>
              <a:pPr/>
              <a:t>38</a:t>
            </a:fld>
            <a:endParaRPr kumimoji="0" lang="ru-RU" sz="1000">
              <a:solidFill>
                <a:schemeClr val="bg1"/>
              </a:solidFill>
              <a:latin typeface="Arial" charset="0"/>
              <a:ea typeface="MS PGothic" charset="0"/>
              <a:cs typeface="MS PGothic" charset="0"/>
            </a:endParaRPr>
          </a:p>
        </p:txBody>
      </p:sp>
      <p:sp>
        <p:nvSpPr>
          <p:cNvPr id="22532" name="Заголовок 1"/>
          <p:cNvSpPr txBox="1">
            <a:spLocks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pPr algn="ctr"/>
            <a:r>
              <a:rPr kumimoji="0" lang="ru-RU" sz="4000" b="1" dirty="0"/>
              <a:t>Интерфейс пользователя</a:t>
            </a:r>
            <a:r>
              <a:rPr kumimoji="0" lang="en-US" sz="4000" b="1" dirty="0"/>
              <a:t> </a:t>
            </a:r>
            <a:r>
              <a:rPr kumimoji="0" lang="en-US" sz="4000" b="1" dirty="0" err="1"/>
              <a:t>iOS</a:t>
            </a:r>
            <a:endParaRPr kumimoji="0" lang="ru-RU" sz="4000" dirty="0"/>
          </a:p>
        </p:txBody>
      </p:sp>
      <p:pic>
        <p:nvPicPr>
          <p:cNvPr id="22533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25302"/>
            <a:ext cx="3314700" cy="497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1625302"/>
            <a:ext cx="3314700" cy="497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94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021388"/>
          </a:xfr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Спасибо за внимание </a:t>
            </a:r>
            <a:br>
              <a:rPr lang="ru-RU" dirty="0" smtClean="0"/>
            </a:br>
            <a:endParaRPr lang="ru-RU" sz="3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1202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algn="r"/>
            <a:r>
              <a:rPr lang="en-US" smtClean="0">
                <a:latin typeface="Calibri" pitchFamily="34" charset="0"/>
                <a:cs typeface="Calibri" pitchFamily="34" charset="0"/>
              </a:rPr>
              <a:t>info@rgub.ru</a:t>
            </a:r>
            <a:endParaRPr lang="ru-RU" smtClean="0">
              <a:cs typeface="Calibri" pitchFamily="34" charset="0"/>
            </a:endParaRPr>
          </a:p>
        </p:txBody>
      </p:sp>
      <p:sp>
        <p:nvSpPr>
          <p:cNvPr id="51203" name="Подзаголовок 3"/>
          <p:cNvSpPr txBox="1">
            <a:spLocks/>
          </p:cNvSpPr>
          <p:nvPr/>
        </p:nvSpPr>
        <p:spPr bwMode="auto">
          <a:xfrm>
            <a:off x="179388" y="5300663"/>
            <a:ext cx="652621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1400" i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* В презентации использованы фотографии Дмитрия Боганова,</a:t>
            </a: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1400" i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Сергея Мухамедова, за что им большое спасибо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быч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1650</TotalTime>
  <Words>494</Words>
  <Application>Microsoft Macintosh PowerPoint</Application>
  <PresentationFormat>Экран (4:3)</PresentationFormat>
  <Paragraphs>76</Paragraphs>
  <Slides>39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Обычная</vt:lpstr>
      <vt:lpstr>Технологические новинки как базовое условие привлекательности библиотеки у современной молодёжи</vt:lpstr>
      <vt:lpstr>Проекты – это не строительные чертежи</vt:lpstr>
      <vt:lpstr>Задачи отдела</vt:lpstr>
      <vt:lpstr>Реконструкция</vt:lpstr>
      <vt:lpstr>«Аутентичная» будка</vt:lpstr>
      <vt:lpstr>Разные типы рабочих пространств</vt:lpstr>
      <vt:lpstr>Работа с электронным каталогом на инфокиосках</vt:lpstr>
      <vt:lpstr>Обеспечение процесса книговыдачи</vt:lpstr>
      <vt:lpstr>Сосуществование старого и нового</vt:lpstr>
      <vt:lpstr>Прослушивание аудио-книг</vt:lpstr>
      <vt:lpstr>Фильмы? В любых вариантах!</vt:lpstr>
      <vt:lpstr>Комфортность среды</vt:lpstr>
      <vt:lpstr>Обеспечение комфортных условий для всех</vt:lpstr>
      <vt:lpstr>Wi-Fi везде и разумеется бесплатно</vt:lpstr>
      <vt:lpstr>Снековые и кофейные аппараты</vt:lpstr>
      <vt:lpstr>Чуть-чуть внутренней «техно-кухни»</vt:lpstr>
      <vt:lpstr>Предоставление информации о взятых книгах</vt:lpstr>
      <vt:lpstr>Отсутствие ограничений на доступ к ресурсам</vt:lpstr>
      <vt:lpstr>Раскрытие информации о коллекциях</vt:lpstr>
      <vt:lpstr>«Привлекательное» представление ресурса</vt:lpstr>
      <vt:lpstr>Информационный «изюм» - диафильмы, в т.ч. со звуковым сопровождением</vt:lpstr>
      <vt:lpstr>Интеграция печатных и электронных источников – периодические издания</vt:lpstr>
      <vt:lpstr>Интеграция печатных и электронных источников - книги</vt:lpstr>
      <vt:lpstr>Перекрестное информирование</vt:lpstr>
      <vt:lpstr>Справочная служба - универсальная</vt:lpstr>
      <vt:lpstr>Справочная служба - минималистичная</vt:lpstr>
      <vt:lpstr>Варианты использования iPad в библиотечной практике</vt:lpstr>
      <vt:lpstr>Варианты использования iPad в библиотечной практике</vt:lpstr>
      <vt:lpstr>Варианты использования iPad в библиотечной практике</vt:lpstr>
      <vt:lpstr>Список</vt:lpstr>
      <vt:lpstr>Информация о фильме</vt:lpstr>
      <vt:lpstr>Трейлер</vt:lpstr>
      <vt:lpstr>Он-лайн коллекция</vt:lpstr>
      <vt:lpstr>Доступ к магазинам электронных книг:</vt:lpstr>
      <vt:lpstr>Библиотечный Портал</vt:lpstr>
      <vt:lpstr>Читатели</vt:lpstr>
      <vt:lpstr>Презентация PowerPoint</vt:lpstr>
      <vt:lpstr>Презентация PowerPoint</vt:lpstr>
      <vt:lpstr>Спасибо за внимание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Тенденции развития библиотечной инфраструктуры</dc:title>
  <dc:creator>AnPurnick</dc:creator>
  <cp:lastModifiedBy>Anton Purnik</cp:lastModifiedBy>
  <cp:revision>113</cp:revision>
  <dcterms:created xsi:type="dcterms:W3CDTF">2011-11-03T06:48:48Z</dcterms:created>
  <dcterms:modified xsi:type="dcterms:W3CDTF">2014-05-20T20:06:12Z</dcterms:modified>
</cp:coreProperties>
</file>