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008000"/>
    <a:srgbClr val="0033CC"/>
    <a:srgbClr val="000066"/>
    <a:srgbClr val="0033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04.04.2018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04.04.2018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gif"/><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7274" y="136482"/>
            <a:ext cx="8686800" cy="838200"/>
          </a:xfrm>
        </p:spPr>
        <p:txBody>
          <a:bodyPr>
            <a:noAutofit/>
          </a:bodyPr>
          <a:lstStyle/>
          <a:p>
            <a:r>
              <a:rPr lang="ru-RU" sz="3200"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Книги-финалисты премии </a:t>
            </a:r>
            <a:r>
              <a:rPr lang="ru-RU" sz="3200" b="1"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«Просветитель»-2017</a:t>
            </a:r>
            <a:endParaRPr lang="ru-RU" sz="3200" b="1" i="1" dirty="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pic>
        <p:nvPicPr>
          <p:cNvPr id="1026" name="Picture 2" descr="C:\Users\admin\Desktop\Просветитель-2017\7c354a4ee466.jpg"/>
          <p:cNvPicPr>
            <a:picLocks noGrp="1" noChangeAspect="1" noChangeArrowheads="1"/>
          </p:cNvPicPr>
          <p:nvPr>
            <p:ph idx="1"/>
          </p:nvPr>
        </p:nvPicPr>
        <p:blipFill>
          <a:blip r:embed="rId2" cstate="print"/>
          <a:srcRect/>
          <a:stretch>
            <a:fillRect/>
          </a:stretch>
        </p:blipFill>
        <p:spPr bwMode="auto">
          <a:xfrm>
            <a:off x="217274" y="1611101"/>
            <a:ext cx="1781342" cy="2478389"/>
          </a:xfrm>
          <a:prstGeom prst="rect">
            <a:avLst/>
          </a:prstGeom>
          <a:noFill/>
        </p:spPr>
      </p:pic>
      <p:pic>
        <p:nvPicPr>
          <p:cNvPr id="1027" name="Picture 3" descr="C:\Users\admin\Desktop\Просветитель-2017\достающее звено 1.jpg"/>
          <p:cNvPicPr>
            <a:picLocks noChangeAspect="1" noChangeArrowheads="1"/>
          </p:cNvPicPr>
          <p:nvPr/>
        </p:nvPicPr>
        <p:blipFill>
          <a:blip r:embed="rId3" cstate="print"/>
          <a:srcRect/>
          <a:stretch>
            <a:fillRect/>
          </a:stretch>
        </p:blipFill>
        <p:spPr bwMode="auto">
          <a:xfrm>
            <a:off x="315857" y="4254413"/>
            <a:ext cx="1584176" cy="2376264"/>
          </a:xfrm>
          <a:prstGeom prst="rect">
            <a:avLst/>
          </a:prstGeom>
          <a:noFill/>
        </p:spPr>
      </p:pic>
      <p:pic>
        <p:nvPicPr>
          <p:cNvPr id="1028" name="Picture 4" descr="C:\Users\admin\Desktop\Просветитель-2017\достающее звено 2.jpg"/>
          <p:cNvPicPr>
            <a:picLocks noChangeAspect="1" noChangeArrowheads="1"/>
          </p:cNvPicPr>
          <p:nvPr/>
        </p:nvPicPr>
        <p:blipFill>
          <a:blip r:embed="rId4" cstate="print"/>
          <a:srcRect/>
          <a:stretch>
            <a:fillRect/>
          </a:stretch>
        </p:blipFill>
        <p:spPr bwMode="auto">
          <a:xfrm>
            <a:off x="2344800" y="4254413"/>
            <a:ext cx="1569343" cy="2376265"/>
          </a:xfrm>
          <a:prstGeom prst="rect">
            <a:avLst/>
          </a:prstGeom>
          <a:noFill/>
        </p:spPr>
      </p:pic>
      <p:pic>
        <p:nvPicPr>
          <p:cNvPr id="1029" name="Picture 5" descr="C:\Users\admin\Desktop\Просветитель-2017\в интернете.jpg"/>
          <p:cNvPicPr>
            <a:picLocks noChangeAspect="1" noChangeArrowheads="1"/>
          </p:cNvPicPr>
          <p:nvPr/>
        </p:nvPicPr>
        <p:blipFill>
          <a:blip r:embed="rId5" cstate="print"/>
          <a:srcRect/>
          <a:stretch>
            <a:fillRect/>
          </a:stretch>
        </p:blipFill>
        <p:spPr bwMode="auto">
          <a:xfrm>
            <a:off x="7278957" y="152753"/>
            <a:ext cx="1665352" cy="2376264"/>
          </a:xfrm>
          <a:prstGeom prst="rect">
            <a:avLst/>
          </a:prstGeom>
          <a:noFill/>
        </p:spPr>
      </p:pic>
      <p:pic>
        <p:nvPicPr>
          <p:cNvPr id="1030" name="Picture 6" descr="C:\Users\admin\Desktop\Просветитель-2017\komu-nuzhna-matematika-big.png"/>
          <p:cNvPicPr>
            <a:picLocks noChangeAspect="1" noChangeArrowheads="1"/>
          </p:cNvPicPr>
          <p:nvPr/>
        </p:nvPicPr>
        <p:blipFill>
          <a:blip r:embed="rId6" cstate="print"/>
          <a:srcRect/>
          <a:stretch>
            <a:fillRect/>
          </a:stretch>
        </p:blipFill>
        <p:spPr bwMode="auto">
          <a:xfrm>
            <a:off x="7015188" y="2132856"/>
            <a:ext cx="1907704" cy="2664296"/>
          </a:xfrm>
          <a:prstGeom prst="rect">
            <a:avLst/>
          </a:prstGeom>
          <a:noFill/>
        </p:spPr>
      </p:pic>
      <p:pic>
        <p:nvPicPr>
          <p:cNvPr id="1032" name="Picture 8" descr="C:\Users\admin\Desktop\Просветитель-2017\знак не сотрется.gif"/>
          <p:cNvPicPr>
            <a:picLocks noChangeAspect="1" noChangeArrowheads="1"/>
          </p:cNvPicPr>
          <p:nvPr/>
        </p:nvPicPr>
        <p:blipFill>
          <a:blip r:embed="rId7" cstate="print"/>
          <a:srcRect/>
          <a:stretch>
            <a:fillRect/>
          </a:stretch>
        </p:blipFill>
        <p:spPr bwMode="auto">
          <a:xfrm>
            <a:off x="4060549" y="1297985"/>
            <a:ext cx="2357709" cy="3108095"/>
          </a:xfrm>
          <a:prstGeom prst="rect">
            <a:avLst/>
          </a:prstGeom>
          <a:noFill/>
        </p:spPr>
      </p:pic>
      <p:pic>
        <p:nvPicPr>
          <p:cNvPr id="1034" name="Picture 10" descr="C:\Users\admin\Desktop\Просветитель-2017\170502-055303.jpg"/>
          <p:cNvPicPr>
            <a:picLocks noChangeAspect="1" noChangeArrowheads="1"/>
          </p:cNvPicPr>
          <p:nvPr/>
        </p:nvPicPr>
        <p:blipFill>
          <a:blip r:embed="rId8" cstate="print"/>
          <a:srcRect/>
          <a:stretch>
            <a:fillRect/>
          </a:stretch>
        </p:blipFill>
        <p:spPr bwMode="auto">
          <a:xfrm>
            <a:off x="4358911" y="4227370"/>
            <a:ext cx="1760984" cy="2376263"/>
          </a:xfrm>
          <a:prstGeom prst="rect">
            <a:avLst/>
          </a:prstGeom>
          <a:noFill/>
        </p:spPr>
      </p:pic>
      <p:pic>
        <p:nvPicPr>
          <p:cNvPr id="1035" name="Picture 11" descr="C:\Users\admin\Desktop\Просветитель-2017\0924f9348131d2bedfffd5c1f96f5cdc.jpg"/>
          <p:cNvPicPr>
            <a:picLocks noChangeAspect="1" noChangeArrowheads="1"/>
          </p:cNvPicPr>
          <p:nvPr/>
        </p:nvPicPr>
        <p:blipFill>
          <a:blip r:embed="rId9" cstate="print"/>
          <a:srcRect/>
          <a:stretch>
            <a:fillRect/>
          </a:stretch>
        </p:blipFill>
        <p:spPr bwMode="auto">
          <a:xfrm>
            <a:off x="2238026" y="1611101"/>
            <a:ext cx="1789956" cy="2483768"/>
          </a:xfrm>
          <a:prstGeom prst="rect">
            <a:avLst/>
          </a:prstGeom>
          <a:noFill/>
        </p:spPr>
      </p:pic>
      <p:pic>
        <p:nvPicPr>
          <p:cNvPr id="1036" name="Picture 12" descr="C:\Users\admin\Desktop\Просветитель-2017\6.jpg"/>
          <p:cNvPicPr>
            <a:picLocks noChangeAspect="1" noChangeArrowheads="1"/>
          </p:cNvPicPr>
          <p:nvPr/>
        </p:nvPicPr>
        <p:blipFill>
          <a:blip r:embed="rId10" cstate="print"/>
          <a:srcRect/>
          <a:stretch>
            <a:fillRect/>
          </a:stretch>
        </p:blipFill>
        <p:spPr bwMode="auto">
          <a:xfrm>
            <a:off x="6750222" y="4110397"/>
            <a:ext cx="1828552" cy="25202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86800" cy="841248"/>
          </a:xfrm>
        </p:spPr>
        <p:txBody>
          <a:bodyPr>
            <a:noAutofit/>
          </a:bodyPr>
          <a:lstStyle/>
          <a:p>
            <a:pPr algn="r"/>
            <a:r>
              <a:rPr lang="ru-RU" sz="3000"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Лауреат в номинации</a:t>
            </a:r>
            <a:br>
              <a:rPr lang="ru-RU" sz="3000"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3000" b="1"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«Естественные и точные науки»</a:t>
            </a:r>
            <a:endParaRPr lang="ru-RU" sz="3000" b="1" i="1" dirty="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sp>
        <p:nvSpPr>
          <p:cNvPr id="3" name="Содержимое 2"/>
          <p:cNvSpPr>
            <a:spLocks noGrp="1"/>
          </p:cNvSpPr>
          <p:nvPr>
            <p:ph sz="half" idx="1"/>
          </p:nvPr>
        </p:nvSpPr>
        <p:spPr>
          <a:xfrm>
            <a:off x="179512" y="1484784"/>
            <a:ext cx="5112568" cy="4968552"/>
          </a:xfrm>
        </p:spPr>
        <p:txBody>
          <a:bodyPr>
            <a:normAutofit lnSpcReduction="10000"/>
          </a:bodyPr>
          <a:lstStyle/>
          <a:p>
            <a:pPr marL="0" indent="0">
              <a:buNone/>
            </a:pPr>
            <a:r>
              <a:rPr lang="ru-RU" sz="1700" b="1" i="1" dirty="0" smtClean="0">
                <a:solidFill>
                  <a:srgbClr val="002060"/>
                </a:solidFill>
                <a:latin typeface="Times New Roman" pitchFamily="18" charset="0"/>
                <a:cs typeface="Times New Roman" pitchFamily="18" charset="0"/>
              </a:rPr>
              <a:t>Варламова</a:t>
            </a:r>
            <a:r>
              <a:rPr lang="ru-RU" sz="1700" b="1" i="1" dirty="0" smtClean="0">
                <a:solidFill>
                  <a:srgbClr val="002060"/>
                </a:solidFill>
                <a:latin typeface="Times New Roman" pitchFamily="18" charset="0"/>
                <a:cs typeface="Times New Roman" pitchFamily="18" charset="0"/>
              </a:rPr>
              <a:t>, Д. С ума сойти!: путеводитель по психическим расстройствам для жителя большого города / Дарья Варламова, Антон </a:t>
            </a:r>
            <a:r>
              <a:rPr lang="ru-RU" sz="1700" b="1" i="1" dirty="0" err="1" smtClean="0">
                <a:solidFill>
                  <a:srgbClr val="002060"/>
                </a:solidFill>
                <a:latin typeface="Times New Roman" pitchFamily="18" charset="0"/>
                <a:cs typeface="Times New Roman" pitchFamily="18" charset="0"/>
              </a:rPr>
              <a:t>Зайниев</a:t>
            </a:r>
            <a:r>
              <a:rPr lang="ru-RU" sz="1700" b="1" i="1" dirty="0" smtClean="0">
                <a:solidFill>
                  <a:srgbClr val="002060"/>
                </a:solidFill>
                <a:latin typeface="Times New Roman" pitchFamily="18" charset="0"/>
                <a:cs typeface="Times New Roman" pitchFamily="18" charset="0"/>
              </a:rPr>
              <a:t>. – М.: </a:t>
            </a:r>
            <a:r>
              <a:rPr lang="ru-RU" sz="1700" b="1" i="1" dirty="0" err="1" smtClean="0">
                <a:solidFill>
                  <a:srgbClr val="002060"/>
                </a:solidFill>
                <a:latin typeface="Times New Roman" pitchFamily="18" charset="0"/>
                <a:cs typeface="Times New Roman" pitchFamily="18" charset="0"/>
              </a:rPr>
              <a:t>Альпина</a:t>
            </a:r>
            <a:r>
              <a:rPr lang="ru-RU" sz="1700" b="1" i="1" dirty="0" smtClean="0">
                <a:solidFill>
                  <a:srgbClr val="002060"/>
                </a:solidFill>
                <a:latin typeface="Times New Roman" pitchFamily="18" charset="0"/>
                <a:cs typeface="Times New Roman" pitchFamily="18" charset="0"/>
              </a:rPr>
              <a:t> </a:t>
            </a:r>
            <a:r>
              <a:rPr lang="ru-RU" sz="1700" b="1" i="1" dirty="0" err="1" smtClean="0">
                <a:solidFill>
                  <a:srgbClr val="002060"/>
                </a:solidFill>
                <a:latin typeface="Times New Roman" pitchFamily="18" charset="0"/>
                <a:cs typeface="Times New Roman" pitchFamily="18" charset="0"/>
              </a:rPr>
              <a:t>Паблишер</a:t>
            </a:r>
            <a:r>
              <a:rPr lang="ru-RU" sz="1700" b="1" i="1" dirty="0" smtClean="0">
                <a:solidFill>
                  <a:srgbClr val="002060"/>
                </a:solidFill>
                <a:latin typeface="Times New Roman" pitchFamily="18" charset="0"/>
                <a:cs typeface="Times New Roman" pitchFamily="18" charset="0"/>
              </a:rPr>
              <a:t>, 2016. – 325, </a:t>
            </a:r>
            <a:r>
              <a:rPr lang="en-US" sz="1700" b="1" i="1" dirty="0" smtClean="0">
                <a:solidFill>
                  <a:srgbClr val="002060"/>
                </a:solidFill>
                <a:latin typeface="Times New Roman" pitchFamily="18" charset="0"/>
                <a:cs typeface="Times New Roman" pitchFamily="18" charset="0"/>
              </a:rPr>
              <a:t>[</a:t>
            </a:r>
            <a:r>
              <a:rPr lang="ru-RU" sz="1700" b="1" i="1" dirty="0" smtClean="0">
                <a:solidFill>
                  <a:srgbClr val="002060"/>
                </a:solidFill>
                <a:latin typeface="Times New Roman" pitchFamily="18" charset="0"/>
                <a:cs typeface="Times New Roman" pitchFamily="18" charset="0"/>
              </a:rPr>
              <a:t>1</a:t>
            </a:r>
            <a:r>
              <a:rPr lang="en-US" sz="1700" b="1" i="1" dirty="0" smtClean="0">
                <a:solidFill>
                  <a:srgbClr val="002060"/>
                </a:solidFill>
                <a:latin typeface="Times New Roman" pitchFamily="18" charset="0"/>
                <a:cs typeface="Times New Roman" pitchFamily="18" charset="0"/>
              </a:rPr>
              <a:t>]</a:t>
            </a:r>
            <a:r>
              <a:rPr lang="ru-RU" sz="1700" b="1" i="1" dirty="0" smtClean="0">
                <a:solidFill>
                  <a:srgbClr val="002060"/>
                </a:solidFill>
                <a:latin typeface="Times New Roman" pitchFamily="18" charset="0"/>
                <a:cs typeface="Times New Roman" pitchFamily="18" charset="0"/>
              </a:rPr>
              <a:t> с.: ил.- (Революция и мы)</a:t>
            </a:r>
          </a:p>
          <a:p>
            <a:pPr marL="0" indent="0" algn="ctr">
              <a:buNone/>
            </a:pPr>
            <a:endParaRPr lang="ru-RU" sz="1400" dirty="0">
              <a:solidFill>
                <a:srgbClr val="00B050"/>
              </a:solidFill>
              <a:latin typeface="Times New Roman" pitchFamily="18" charset="0"/>
              <a:cs typeface="Times New Roman" pitchFamily="18" charset="0"/>
            </a:endParaRPr>
          </a:p>
          <a:p>
            <a:pPr marL="0" indent="0" algn="ctr">
              <a:buNone/>
            </a:pPr>
            <a:r>
              <a:rPr lang="ru-RU" sz="1600" b="1" i="1" dirty="0" smtClean="0">
                <a:solidFill>
                  <a:srgbClr val="00B050"/>
                </a:solidFill>
                <a:latin typeface="Times New Roman" pitchFamily="18" charset="0"/>
                <a:cs typeface="Times New Roman" pitchFamily="18" charset="0"/>
              </a:rPr>
              <a:t>14,9</a:t>
            </a:r>
            <a:r>
              <a:rPr lang="ru-RU" sz="1600" b="1" i="1" dirty="0" smtClean="0">
                <a:solidFill>
                  <a:srgbClr val="00B050"/>
                </a:solidFill>
                <a:latin typeface="Times New Roman" pitchFamily="18" charset="0"/>
                <a:cs typeface="Times New Roman" pitchFamily="18" charset="0"/>
              </a:rPr>
              <a:t>% мужчин и 22% женщин в ближайший год столкнутся с каким-либо расстройством психики. По статистике ВОЗ, из ста человек семеро болеют депрессией, трое – биполярным расстройством, один – </a:t>
            </a:r>
            <a:r>
              <a:rPr lang="ru-RU" sz="1600" b="1" i="1" dirty="0" err="1" smtClean="0">
                <a:solidFill>
                  <a:srgbClr val="00B050"/>
                </a:solidFill>
                <a:latin typeface="Times New Roman" pitchFamily="18" charset="0"/>
                <a:cs typeface="Times New Roman" pitchFamily="18" charset="0"/>
              </a:rPr>
              <a:t>социопат</a:t>
            </a:r>
            <a:r>
              <a:rPr lang="ru-RU" sz="1600" b="1" i="1" dirty="0" smtClean="0">
                <a:solidFill>
                  <a:srgbClr val="00B050"/>
                </a:solidFill>
                <a:latin typeface="Times New Roman" pitchFamily="18" charset="0"/>
                <a:cs typeface="Times New Roman" pitchFamily="18" charset="0"/>
              </a:rPr>
              <a:t> и один имеет большие шансы стать шизофреником.  Любой, абсолютно любой человек вдруг может заболеть серьезным или не очень психическим расстройством. Звучит как катастрофа? Вовсе нет, если обладать хотя бы базовыми знаниями об устройстве психики и современных методах лечения. Как понять, что с тобой происходит, и объяснить это родным? И как понять, кто вообще здоров, а кто нет, если понятие «нормы» вовсе не такое четкое, как нам бы хотелось?</a:t>
            </a:r>
            <a:endParaRPr lang="ru-RU" sz="1600" b="1" i="1" dirty="0">
              <a:solidFill>
                <a:srgbClr val="00B050"/>
              </a:solidFill>
              <a:latin typeface="Times New Roman" pitchFamily="18" charset="0"/>
              <a:cs typeface="Times New Roman" pitchFamily="18" charset="0"/>
            </a:endParaRPr>
          </a:p>
        </p:txBody>
      </p:sp>
      <p:pic>
        <p:nvPicPr>
          <p:cNvPr id="14338" name="Picture 2" descr="C:\Users\admin\Desktop\Просветитель-2017\7c354a4ee466.jpg"/>
          <p:cNvPicPr>
            <a:picLocks noGrp="1" noChangeAspect="1" noChangeArrowheads="1"/>
          </p:cNvPicPr>
          <p:nvPr>
            <p:ph sz="half" idx="2"/>
          </p:nvPr>
        </p:nvPicPr>
        <p:blipFill>
          <a:blip r:embed="rId2" cstate="print"/>
          <a:stretch>
            <a:fillRect/>
          </a:stretch>
        </p:blipFill>
        <p:spPr bwMode="auto">
          <a:xfrm>
            <a:off x="5364088" y="1484784"/>
            <a:ext cx="3537866" cy="511256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86800" cy="841248"/>
          </a:xfrm>
        </p:spPr>
        <p:txBody>
          <a:bodyPr>
            <a:noAutofit/>
          </a:bodyPr>
          <a:lstStyle/>
          <a:p>
            <a:r>
              <a:rPr lang="ru-RU" sz="3000" i="1" dirty="0" smtClean="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Лауреат в номинации </a:t>
            </a:r>
            <a:br>
              <a:rPr lang="ru-RU" sz="3000" i="1" dirty="0" smtClean="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3000" b="1" i="1" dirty="0" smtClean="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«Гуманитарные науки»</a:t>
            </a:r>
            <a:endParaRPr lang="ru-RU" sz="3000" b="1" i="1" dirty="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pic>
        <p:nvPicPr>
          <p:cNvPr id="15362" name="Picture 2" descr="C:\Users\admin\Desktop\Просветитель-2017\0924f9348131d2bedfffd5c1f96f5cdc.jpg"/>
          <p:cNvPicPr>
            <a:picLocks noGrp="1" noChangeAspect="1" noChangeArrowheads="1"/>
          </p:cNvPicPr>
          <p:nvPr>
            <p:ph sz="half" idx="1"/>
          </p:nvPr>
        </p:nvPicPr>
        <p:blipFill>
          <a:blip r:embed="rId2" cstate="print"/>
          <a:srcRect/>
          <a:stretch>
            <a:fillRect/>
          </a:stretch>
        </p:blipFill>
        <p:spPr bwMode="auto">
          <a:xfrm>
            <a:off x="467544" y="1484784"/>
            <a:ext cx="3456384" cy="4824536"/>
          </a:xfrm>
          <a:prstGeom prst="rect">
            <a:avLst/>
          </a:prstGeom>
          <a:noFill/>
        </p:spPr>
      </p:pic>
      <p:sp>
        <p:nvSpPr>
          <p:cNvPr id="4" name="Содержимое 3"/>
          <p:cNvSpPr>
            <a:spLocks noGrp="1"/>
          </p:cNvSpPr>
          <p:nvPr>
            <p:ph sz="half" idx="2"/>
          </p:nvPr>
        </p:nvSpPr>
        <p:spPr>
          <a:xfrm>
            <a:off x="4067944" y="1556792"/>
            <a:ext cx="4824536" cy="4752528"/>
          </a:xfrm>
        </p:spPr>
        <p:txBody>
          <a:bodyPr>
            <a:normAutofit fontScale="92500" lnSpcReduction="10000"/>
          </a:bodyPr>
          <a:lstStyle/>
          <a:p>
            <a:pPr marL="0" indent="0">
              <a:buNone/>
            </a:pPr>
            <a:r>
              <a:rPr lang="ru-RU" sz="1900" b="1" i="1" dirty="0" err="1" smtClean="0">
                <a:solidFill>
                  <a:schemeClr val="accent1">
                    <a:lumMod val="50000"/>
                  </a:schemeClr>
                </a:solidFill>
                <a:latin typeface="Times New Roman" pitchFamily="18" charset="0"/>
                <a:cs typeface="Times New Roman" pitchFamily="18" charset="0"/>
              </a:rPr>
              <a:t>Пиперски</a:t>
            </a:r>
            <a:r>
              <a:rPr lang="ru-RU" sz="1900" b="1" i="1" dirty="0" smtClean="0">
                <a:solidFill>
                  <a:schemeClr val="accent1">
                    <a:lumMod val="50000"/>
                  </a:schemeClr>
                </a:solidFill>
                <a:latin typeface="Times New Roman" pitchFamily="18" charset="0"/>
                <a:cs typeface="Times New Roman" pitchFamily="18" charset="0"/>
              </a:rPr>
              <a:t>, А. Конструирование языков: от эсперанто до </a:t>
            </a:r>
            <a:r>
              <a:rPr lang="ru-RU" sz="1900" b="1" i="1" dirty="0" err="1" smtClean="0">
                <a:solidFill>
                  <a:schemeClr val="accent1">
                    <a:lumMod val="50000"/>
                  </a:schemeClr>
                </a:solidFill>
                <a:latin typeface="Times New Roman" pitchFamily="18" charset="0"/>
                <a:cs typeface="Times New Roman" pitchFamily="18" charset="0"/>
              </a:rPr>
              <a:t>дотракийского</a:t>
            </a:r>
            <a:r>
              <a:rPr lang="ru-RU" sz="1900" b="1" i="1" dirty="0" smtClean="0">
                <a:solidFill>
                  <a:schemeClr val="accent1">
                    <a:lumMod val="50000"/>
                  </a:schemeClr>
                </a:solidFill>
                <a:latin typeface="Times New Roman" pitchFamily="18" charset="0"/>
                <a:cs typeface="Times New Roman" pitchFamily="18" charset="0"/>
              </a:rPr>
              <a:t> / Александр </a:t>
            </a:r>
            <a:r>
              <a:rPr lang="ru-RU" sz="1900" b="1" i="1" dirty="0" err="1" smtClean="0">
                <a:solidFill>
                  <a:schemeClr val="accent1">
                    <a:lumMod val="50000"/>
                  </a:schemeClr>
                </a:solidFill>
                <a:latin typeface="Times New Roman" pitchFamily="18" charset="0"/>
                <a:cs typeface="Times New Roman" pitchFamily="18" charset="0"/>
              </a:rPr>
              <a:t>Пиперски</a:t>
            </a:r>
            <a:r>
              <a:rPr lang="ru-RU" sz="1900" b="1" i="1" dirty="0" smtClean="0">
                <a:solidFill>
                  <a:schemeClr val="accent1">
                    <a:lumMod val="50000"/>
                  </a:schemeClr>
                </a:solidFill>
                <a:latin typeface="Times New Roman" pitchFamily="18" charset="0"/>
                <a:cs typeface="Times New Roman" pitchFamily="18" charset="0"/>
              </a:rPr>
              <a:t>. – М.: </a:t>
            </a:r>
            <a:r>
              <a:rPr lang="ru-RU" sz="1900" b="1" i="1" dirty="0" err="1" smtClean="0">
                <a:solidFill>
                  <a:schemeClr val="accent1">
                    <a:lumMod val="50000"/>
                  </a:schemeClr>
                </a:solidFill>
                <a:latin typeface="Times New Roman" pitchFamily="18" charset="0"/>
                <a:cs typeface="Times New Roman" pitchFamily="18" charset="0"/>
              </a:rPr>
              <a:t>Альпина</a:t>
            </a:r>
            <a:r>
              <a:rPr lang="ru-RU" sz="1900" b="1" i="1" dirty="0" smtClean="0">
                <a:solidFill>
                  <a:schemeClr val="accent1">
                    <a:lumMod val="50000"/>
                  </a:schemeClr>
                </a:solidFill>
                <a:latin typeface="Times New Roman" pitchFamily="18" charset="0"/>
                <a:cs typeface="Times New Roman" pitchFamily="18" charset="0"/>
              </a:rPr>
              <a:t> нон-фикшн, 2017. – 223 с.: рис. – (Библиотека </a:t>
            </a:r>
            <a:r>
              <a:rPr lang="ru-RU" sz="1900" b="1" i="1" dirty="0" err="1" smtClean="0">
                <a:solidFill>
                  <a:schemeClr val="accent1">
                    <a:lumMod val="50000"/>
                  </a:schemeClr>
                </a:solidFill>
                <a:latin typeface="Times New Roman" pitchFamily="18" charset="0"/>
                <a:cs typeface="Times New Roman" pitchFamily="18" charset="0"/>
              </a:rPr>
              <a:t>ПостНауки</a:t>
            </a:r>
            <a:r>
              <a:rPr lang="ru-RU" sz="1900" b="1" i="1" dirty="0" smtClean="0">
                <a:solidFill>
                  <a:schemeClr val="accent1">
                    <a:lumMod val="50000"/>
                  </a:schemeClr>
                </a:solidFill>
                <a:latin typeface="Times New Roman" pitchFamily="18" charset="0"/>
                <a:cs typeface="Times New Roman" pitchFamily="18" charset="0"/>
              </a:rPr>
              <a:t>)</a:t>
            </a:r>
          </a:p>
          <a:p>
            <a:endParaRPr lang="ru-RU" sz="1400" dirty="0" smtClean="0">
              <a:solidFill>
                <a:schemeClr val="accent6"/>
              </a:solidFill>
              <a:latin typeface="Times New Roman" pitchFamily="18" charset="0"/>
              <a:cs typeface="Times New Roman" pitchFamily="18" charset="0"/>
            </a:endParaRPr>
          </a:p>
          <a:p>
            <a:pPr marL="0" indent="0" algn="ctr">
              <a:buNone/>
            </a:pPr>
            <a:r>
              <a:rPr lang="ru-RU" sz="1800" b="1" i="1" dirty="0" smtClean="0">
                <a:solidFill>
                  <a:schemeClr val="accent2">
                    <a:lumMod val="50000"/>
                  </a:schemeClr>
                </a:solidFill>
                <a:latin typeface="Times New Roman" pitchFamily="18" charset="0"/>
                <a:cs typeface="Times New Roman" pitchFamily="18" charset="0"/>
              </a:rPr>
              <a:t>Почему </a:t>
            </a:r>
            <a:r>
              <a:rPr lang="ru-RU" sz="1800" b="1" i="1" dirty="0" smtClean="0">
                <a:solidFill>
                  <a:schemeClr val="accent2">
                    <a:lumMod val="50000"/>
                  </a:schemeClr>
                </a:solidFill>
                <a:latin typeface="Times New Roman" pitchFamily="18" charset="0"/>
                <a:cs typeface="Times New Roman" pitchFamily="18" charset="0"/>
              </a:rPr>
              <a:t>люди создают свои собственные новые языки – </a:t>
            </a:r>
            <a:r>
              <a:rPr lang="ru-RU" sz="1800" b="1" i="1" dirty="0" err="1" smtClean="0">
                <a:solidFill>
                  <a:schemeClr val="accent2">
                    <a:lumMod val="50000"/>
                  </a:schemeClr>
                </a:solidFill>
                <a:latin typeface="Times New Roman" pitchFamily="18" charset="0"/>
                <a:cs typeface="Times New Roman" pitchFamily="18" charset="0"/>
              </a:rPr>
              <a:t>конланги</a:t>
            </a:r>
            <a:r>
              <a:rPr lang="ru-RU" sz="1800" b="1" i="1" dirty="0" smtClean="0">
                <a:solidFill>
                  <a:schemeClr val="accent2">
                    <a:lumMod val="50000"/>
                  </a:schemeClr>
                </a:solidFill>
                <a:latin typeface="Times New Roman" pitchFamily="18" charset="0"/>
                <a:cs typeface="Times New Roman" pitchFamily="18" charset="0"/>
              </a:rPr>
              <a:t>, когда в мире насчитывается 7000 естественных языков? Какие бывают искусственные языки? Чем они похожи на естественные языки, а чем отличаются от них? Каковы их перспективы в современном мире? Эсперанто, </a:t>
            </a:r>
            <a:r>
              <a:rPr lang="ru-RU" sz="1800" b="1" i="1" dirty="0" err="1" smtClean="0">
                <a:solidFill>
                  <a:schemeClr val="accent2">
                    <a:lumMod val="50000"/>
                  </a:schemeClr>
                </a:solidFill>
                <a:latin typeface="Times New Roman" pitchFamily="18" charset="0"/>
                <a:cs typeface="Times New Roman" pitchFamily="18" charset="0"/>
              </a:rPr>
              <a:t>сольресоль</a:t>
            </a:r>
            <a:r>
              <a:rPr lang="ru-RU" sz="1800" b="1" i="1" dirty="0" smtClean="0">
                <a:solidFill>
                  <a:schemeClr val="accent2">
                    <a:lumMod val="50000"/>
                  </a:schemeClr>
                </a:solidFill>
                <a:latin typeface="Times New Roman" pitchFamily="18" charset="0"/>
                <a:cs typeface="Times New Roman" pitchFamily="18" charset="0"/>
              </a:rPr>
              <a:t>, </a:t>
            </a:r>
            <a:r>
              <a:rPr lang="ru-RU" sz="1800" b="1" i="1" dirty="0" err="1" smtClean="0">
                <a:solidFill>
                  <a:schemeClr val="accent2">
                    <a:lumMod val="50000"/>
                  </a:schemeClr>
                </a:solidFill>
                <a:latin typeface="Times New Roman" pitchFamily="18" charset="0"/>
                <a:cs typeface="Times New Roman" pitchFamily="18" charset="0"/>
              </a:rPr>
              <a:t>ро</a:t>
            </a:r>
            <a:r>
              <a:rPr lang="ru-RU" sz="1800" b="1" i="1" dirty="0" smtClean="0">
                <a:solidFill>
                  <a:schemeClr val="accent2">
                    <a:lumMod val="50000"/>
                  </a:schemeClr>
                </a:solidFill>
                <a:latin typeface="Times New Roman" pitchFamily="18" charset="0"/>
                <a:cs typeface="Times New Roman" pitchFamily="18" charset="0"/>
              </a:rPr>
              <a:t>, трансцендентная алгебра, </a:t>
            </a:r>
            <a:r>
              <a:rPr lang="ru-RU" sz="1800" b="1" i="1" dirty="0" err="1" smtClean="0">
                <a:solidFill>
                  <a:schemeClr val="accent2">
                    <a:lumMod val="50000"/>
                  </a:schemeClr>
                </a:solidFill>
                <a:latin typeface="Times New Roman" pitchFamily="18" charset="0"/>
                <a:cs typeface="Times New Roman" pitchFamily="18" charset="0"/>
              </a:rPr>
              <a:t>квенья</a:t>
            </a:r>
            <a:r>
              <a:rPr lang="ru-RU" sz="1800" b="1" i="1" dirty="0" smtClean="0">
                <a:solidFill>
                  <a:schemeClr val="accent2">
                    <a:lumMod val="50000"/>
                  </a:schemeClr>
                </a:solidFill>
                <a:latin typeface="Times New Roman" pitchFamily="18" charset="0"/>
                <a:cs typeface="Times New Roman" pitchFamily="18" charset="0"/>
              </a:rPr>
              <a:t>, </a:t>
            </a:r>
            <a:r>
              <a:rPr lang="ru-RU" sz="1800" b="1" i="1" dirty="0" err="1" smtClean="0">
                <a:solidFill>
                  <a:schemeClr val="accent2">
                    <a:lumMod val="50000"/>
                  </a:schemeClr>
                </a:solidFill>
                <a:latin typeface="Times New Roman" pitchFamily="18" charset="0"/>
                <a:cs typeface="Times New Roman" pitchFamily="18" charset="0"/>
              </a:rPr>
              <a:t>блиссимволика</a:t>
            </a:r>
            <a:r>
              <a:rPr lang="ru-RU" sz="1800" b="1" i="1" dirty="0" smtClean="0">
                <a:solidFill>
                  <a:schemeClr val="accent2">
                    <a:lumMod val="50000"/>
                  </a:schemeClr>
                </a:solidFill>
                <a:latin typeface="Times New Roman" pitchFamily="18" charset="0"/>
                <a:cs typeface="Times New Roman" pitchFamily="18" charset="0"/>
              </a:rPr>
              <a:t>, </a:t>
            </a:r>
            <a:r>
              <a:rPr lang="ru-RU" sz="1800" b="1" i="1" dirty="0" err="1" smtClean="0">
                <a:solidFill>
                  <a:schemeClr val="accent2">
                    <a:lumMod val="50000"/>
                  </a:schemeClr>
                </a:solidFill>
                <a:latin typeface="Times New Roman" pitchFamily="18" charset="0"/>
                <a:cs typeface="Times New Roman" pitchFamily="18" charset="0"/>
              </a:rPr>
              <a:t>паленео</a:t>
            </a:r>
            <a:r>
              <a:rPr lang="ru-RU" sz="1800" b="1" i="1" dirty="0" smtClean="0">
                <a:solidFill>
                  <a:schemeClr val="accent2">
                    <a:lumMod val="50000"/>
                  </a:schemeClr>
                </a:solidFill>
                <a:latin typeface="Times New Roman" pitchFamily="18" charset="0"/>
                <a:cs typeface="Times New Roman" pitchFamily="18" charset="0"/>
              </a:rPr>
              <a:t>, </a:t>
            </a:r>
            <a:r>
              <a:rPr lang="ru-RU" sz="1800" b="1" i="1" dirty="0" err="1" smtClean="0">
                <a:solidFill>
                  <a:schemeClr val="accent2">
                    <a:lumMod val="50000"/>
                  </a:schemeClr>
                </a:solidFill>
                <a:latin typeface="Times New Roman" pitchFamily="18" charset="0"/>
                <a:cs typeface="Times New Roman" pitchFamily="18" charset="0"/>
              </a:rPr>
              <a:t>дотракийский</a:t>
            </a:r>
            <a:r>
              <a:rPr lang="ru-RU" sz="1800" b="1" i="1" dirty="0" smtClean="0">
                <a:solidFill>
                  <a:schemeClr val="accent2">
                    <a:lumMod val="50000"/>
                  </a:schemeClr>
                </a:solidFill>
                <a:latin typeface="Times New Roman" pitchFamily="18" charset="0"/>
                <a:cs typeface="Times New Roman" pitchFamily="18" charset="0"/>
              </a:rPr>
              <a:t> – это далеко не полный список языков, о которых пойдет речь в этой книге как с лингвистической, так и с исторической точки зрения.</a:t>
            </a:r>
          </a:p>
          <a:p>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86800" cy="841248"/>
          </a:xfrm>
        </p:spPr>
        <p:txBody>
          <a:bodyPr>
            <a:noAutofit/>
          </a:bodyPr>
          <a:lstStyle/>
          <a:p>
            <a:pPr algn="l"/>
            <a:r>
              <a:rPr lang="ru-RU" sz="3000" i="1" dirty="0" smtClean="0">
                <a:solidFill>
                  <a:srgbClr val="0070C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Лауреат в номинации </a:t>
            </a:r>
            <a:br>
              <a:rPr lang="ru-RU" sz="3000" i="1" dirty="0" smtClean="0">
                <a:solidFill>
                  <a:srgbClr val="0070C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3000" b="1" i="1" dirty="0" smtClean="0">
                <a:solidFill>
                  <a:srgbClr val="0070C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«Гуманитарные науки»</a:t>
            </a:r>
            <a:endParaRPr lang="ru-RU" sz="3000" b="1" i="1" dirty="0">
              <a:solidFill>
                <a:srgbClr val="0070C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sp>
        <p:nvSpPr>
          <p:cNvPr id="3" name="Содержимое 2"/>
          <p:cNvSpPr>
            <a:spLocks noGrp="1"/>
          </p:cNvSpPr>
          <p:nvPr>
            <p:ph sz="half" idx="1"/>
          </p:nvPr>
        </p:nvSpPr>
        <p:spPr>
          <a:xfrm>
            <a:off x="323528" y="1600200"/>
            <a:ext cx="4752528" cy="4709120"/>
          </a:xfrm>
        </p:spPr>
        <p:txBody>
          <a:bodyPr>
            <a:normAutofit fontScale="92500" lnSpcReduction="20000"/>
          </a:bodyPr>
          <a:lstStyle/>
          <a:p>
            <a:pPr marL="0" indent="0">
              <a:buNone/>
            </a:pPr>
            <a:r>
              <a:rPr lang="ru-RU" sz="1900" b="1" i="1" dirty="0" smtClean="0">
                <a:solidFill>
                  <a:srgbClr val="002060"/>
                </a:solidFill>
                <a:latin typeface="Times New Roman" pitchFamily="18" charset="0"/>
                <a:cs typeface="Times New Roman" pitchFamily="18" charset="0"/>
              </a:rPr>
              <a:t>Знак </a:t>
            </a:r>
            <a:r>
              <a:rPr lang="ru-RU" sz="1900" b="1" i="1" dirty="0" smtClean="0">
                <a:solidFill>
                  <a:srgbClr val="002060"/>
                </a:solidFill>
                <a:latin typeface="Times New Roman" pitchFamily="18" charset="0"/>
                <a:cs typeface="Times New Roman" pitchFamily="18" charset="0"/>
              </a:rPr>
              <a:t>не сотрется: судьбы </a:t>
            </a:r>
            <a:r>
              <a:rPr lang="ru-RU" sz="1900" b="1" i="1" dirty="0" err="1" smtClean="0">
                <a:solidFill>
                  <a:srgbClr val="002060"/>
                </a:solidFill>
                <a:latin typeface="Times New Roman" pitchFamily="18" charset="0"/>
                <a:cs typeface="Times New Roman" pitchFamily="18" charset="0"/>
              </a:rPr>
              <a:t>остарбайтеров</a:t>
            </a:r>
            <a:r>
              <a:rPr lang="ru-RU" sz="1900" b="1" i="1" dirty="0" smtClean="0">
                <a:solidFill>
                  <a:srgbClr val="002060"/>
                </a:solidFill>
                <a:latin typeface="Times New Roman" pitchFamily="18" charset="0"/>
                <a:cs typeface="Times New Roman" pitchFamily="18" charset="0"/>
              </a:rPr>
              <a:t> в письмах, воспоминаниях и устных рассказах / авт.-сост.: А. Козлова и др. ; </a:t>
            </a:r>
            <a:r>
              <a:rPr lang="ru-RU" sz="1900" b="1" i="1" dirty="0" err="1" smtClean="0">
                <a:solidFill>
                  <a:srgbClr val="002060"/>
                </a:solidFill>
                <a:latin typeface="Times New Roman" pitchFamily="18" charset="0"/>
                <a:cs typeface="Times New Roman" pitchFamily="18" charset="0"/>
              </a:rPr>
              <a:t>Науч.-информ</a:t>
            </a:r>
            <a:r>
              <a:rPr lang="ru-RU" sz="1900" b="1" i="1" dirty="0" smtClean="0">
                <a:solidFill>
                  <a:srgbClr val="002060"/>
                </a:solidFill>
                <a:latin typeface="Times New Roman" pitchFamily="18" charset="0"/>
                <a:cs typeface="Times New Roman" pitchFamily="18" charset="0"/>
              </a:rPr>
              <a:t>. и просвет. центр «Мемориал»,  Архив </a:t>
            </a:r>
            <a:r>
              <a:rPr lang="ru-RU" sz="1900" b="1" i="1" dirty="0" err="1" smtClean="0">
                <a:solidFill>
                  <a:srgbClr val="002060"/>
                </a:solidFill>
                <a:latin typeface="Times New Roman" pitchFamily="18" charset="0"/>
                <a:cs typeface="Times New Roman" pitchFamily="18" charset="0"/>
              </a:rPr>
              <a:t>междунар</a:t>
            </a:r>
            <a:r>
              <a:rPr lang="ru-RU" sz="1900" b="1" i="1" dirty="0" smtClean="0">
                <a:solidFill>
                  <a:srgbClr val="002060"/>
                </a:solidFill>
                <a:latin typeface="Times New Roman" pitchFamily="18" charset="0"/>
                <a:cs typeface="Times New Roman" pitchFamily="18" charset="0"/>
              </a:rPr>
              <a:t>. о-ва «Мемориал». – М.: </a:t>
            </a:r>
            <a:r>
              <a:rPr lang="en-US" sz="1900" b="1" i="1" dirty="0" err="1" smtClean="0">
                <a:solidFill>
                  <a:srgbClr val="002060"/>
                </a:solidFill>
                <a:latin typeface="Times New Roman" pitchFamily="18" charset="0"/>
                <a:cs typeface="Times New Roman" pitchFamily="18" charset="0"/>
              </a:rPr>
              <a:t>Agey</a:t>
            </a:r>
            <a:r>
              <a:rPr lang="en-US" sz="1900" b="1" i="1" dirty="0" smtClean="0">
                <a:solidFill>
                  <a:srgbClr val="002060"/>
                </a:solidFill>
                <a:latin typeface="Times New Roman" pitchFamily="18" charset="0"/>
                <a:cs typeface="Times New Roman" pitchFamily="18" charset="0"/>
              </a:rPr>
              <a:t> </a:t>
            </a:r>
            <a:r>
              <a:rPr lang="en-US" sz="1900" b="1" i="1" dirty="0" err="1" smtClean="0">
                <a:solidFill>
                  <a:srgbClr val="002060"/>
                </a:solidFill>
                <a:latin typeface="Times New Roman" pitchFamily="18" charset="0"/>
                <a:cs typeface="Times New Roman" pitchFamily="18" charset="0"/>
              </a:rPr>
              <a:t>Tomesh</a:t>
            </a:r>
            <a:r>
              <a:rPr lang="ru-RU" sz="1900" b="1" i="1" dirty="0" smtClean="0">
                <a:solidFill>
                  <a:srgbClr val="002060"/>
                </a:solidFill>
                <a:latin typeface="Times New Roman" pitchFamily="18" charset="0"/>
                <a:cs typeface="Times New Roman" pitchFamily="18" charset="0"/>
              </a:rPr>
              <a:t>, 2016. – 398, </a:t>
            </a:r>
            <a:r>
              <a:rPr lang="en-US" sz="1900" b="1" i="1" dirty="0" smtClean="0">
                <a:solidFill>
                  <a:srgbClr val="002060"/>
                </a:solidFill>
                <a:latin typeface="Times New Roman" pitchFamily="18" charset="0"/>
                <a:cs typeface="Times New Roman" pitchFamily="18" charset="0"/>
              </a:rPr>
              <a:t>[</a:t>
            </a:r>
            <a:r>
              <a:rPr lang="ru-RU" sz="1900" b="1" i="1" dirty="0" smtClean="0">
                <a:solidFill>
                  <a:srgbClr val="002060"/>
                </a:solidFill>
                <a:latin typeface="Times New Roman" pitchFamily="18" charset="0"/>
                <a:cs typeface="Times New Roman" pitchFamily="18" charset="0"/>
              </a:rPr>
              <a:t>1</a:t>
            </a:r>
            <a:r>
              <a:rPr lang="en-US" sz="1900" b="1" i="1" dirty="0" smtClean="0">
                <a:solidFill>
                  <a:srgbClr val="002060"/>
                </a:solidFill>
                <a:latin typeface="Times New Roman" pitchFamily="18" charset="0"/>
                <a:cs typeface="Times New Roman" pitchFamily="18" charset="0"/>
              </a:rPr>
              <a:t>]</a:t>
            </a:r>
            <a:r>
              <a:rPr lang="ru-RU" sz="1900" b="1" i="1" dirty="0" smtClean="0">
                <a:solidFill>
                  <a:srgbClr val="002060"/>
                </a:solidFill>
                <a:latin typeface="Times New Roman" pitchFamily="18" charset="0"/>
                <a:cs typeface="Times New Roman" pitchFamily="18" charset="0"/>
              </a:rPr>
              <a:t> с.: ил., </a:t>
            </a:r>
            <a:r>
              <a:rPr lang="ru-RU" sz="1900" b="1" i="1" dirty="0" err="1" smtClean="0">
                <a:solidFill>
                  <a:srgbClr val="002060"/>
                </a:solidFill>
                <a:latin typeface="Times New Roman" pitchFamily="18" charset="0"/>
                <a:cs typeface="Times New Roman" pitchFamily="18" charset="0"/>
              </a:rPr>
              <a:t>цв</a:t>
            </a:r>
            <a:r>
              <a:rPr lang="ru-RU" sz="1900" b="1" i="1" dirty="0" smtClean="0">
                <a:solidFill>
                  <a:srgbClr val="002060"/>
                </a:solidFill>
                <a:latin typeface="Times New Roman" pitchFamily="18" charset="0"/>
                <a:cs typeface="Times New Roman" pitchFamily="18" charset="0"/>
              </a:rPr>
              <a:t>. ил.</a:t>
            </a:r>
          </a:p>
          <a:p>
            <a:endParaRPr lang="ru-RU" sz="1400" dirty="0" smtClean="0">
              <a:solidFill>
                <a:srgbClr val="002060"/>
              </a:solidFill>
              <a:latin typeface="Times New Roman" pitchFamily="18" charset="0"/>
              <a:cs typeface="Times New Roman" pitchFamily="18" charset="0"/>
            </a:endParaRPr>
          </a:p>
          <a:p>
            <a:pPr marL="0" indent="0" algn="ctr">
              <a:buNone/>
            </a:pPr>
            <a:endParaRPr lang="ru-RU" sz="1500" b="1" i="1" dirty="0">
              <a:solidFill>
                <a:srgbClr val="0070C0"/>
              </a:solidFill>
              <a:latin typeface="Times New Roman" pitchFamily="18" charset="0"/>
              <a:cs typeface="Times New Roman" pitchFamily="18" charset="0"/>
            </a:endParaRPr>
          </a:p>
          <a:p>
            <a:pPr marL="0" indent="0" algn="ctr">
              <a:buNone/>
            </a:pPr>
            <a:r>
              <a:rPr lang="ru-RU" sz="1900" b="1" i="1" dirty="0" smtClean="0">
                <a:solidFill>
                  <a:srgbClr val="0070C0"/>
                </a:solidFill>
                <a:latin typeface="Times New Roman" pitchFamily="18" charset="0"/>
                <a:cs typeface="Times New Roman" pitchFamily="18" charset="0"/>
              </a:rPr>
              <a:t>Книга </a:t>
            </a:r>
            <a:r>
              <a:rPr lang="ru-RU" sz="1900" b="1" i="1" dirty="0" smtClean="0">
                <a:solidFill>
                  <a:srgbClr val="0070C0"/>
                </a:solidFill>
                <a:latin typeface="Times New Roman" pitchFamily="18" charset="0"/>
                <a:cs typeface="Times New Roman" pitchFamily="18" charset="0"/>
              </a:rPr>
              <a:t>посвящена </a:t>
            </a:r>
            <a:r>
              <a:rPr lang="ru-RU" sz="1900" b="1" i="1" dirty="0" err="1" smtClean="0">
                <a:solidFill>
                  <a:srgbClr val="0070C0"/>
                </a:solidFill>
                <a:latin typeface="Times New Roman" pitchFamily="18" charset="0"/>
                <a:cs typeface="Times New Roman" pitchFamily="18" charset="0"/>
              </a:rPr>
              <a:t>остарбайтерам</a:t>
            </a:r>
            <a:r>
              <a:rPr lang="ru-RU" sz="1900" b="1" i="1" dirty="0" smtClean="0">
                <a:solidFill>
                  <a:srgbClr val="0070C0"/>
                </a:solidFill>
                <a:latin typeface="Times New Roman" pitchFamily="18" charset="0"/>
                <a:cs typeface="Times New Roman" pitchFamily="18" charset="0"/>
              </a:rPr>
              <a:t> – </a:t>
            </a:r>
            <a:r>
              <a:rPr lang="ru-RU" sz="1900" b="1" i="1" dirty="0" smtClean="0">
                <a:solidFill>
                  <a:srgbClr val="0070C0"/>
                </a:solidFill>
                <a:latin typeface="Times New Roman" pitchFamily="18" charset="0"/>
                <a:cs typeface="Times New Roman" pitchFamily="18" charset="0"/>
              </a:rPr>
              <a:t>пяти </a:t>
            </a:r>
            <a:r>
              <a:rPr lang="ru-RU" sz="1900" b="1" i="1" dirty="0" smtClean="0">
                <a:solidFill>
                  <a:srgbClr val="0070C0"/>
                </a:solidFill>
                <a:latin typeface="Times New Roman" pitchFamily="18" charset="0"/>
                <a:cs typeface="Times New Roman" pitchFamily="18" charset="0"/>
              </a:rPr>
              <a:t>миллионам человек, оказавшихся </a:t>
            </a:r>
            <a:r>
              <a:rPr lang="ru-RU" sz="1900" b="1" i="1" dirty="0" smtClean="0">
                <a:solidFill>
                  <a:srgbClr val="0070C0"/>
                </a:solidFill>
                <a:latin typeface="Times New Roman" pitchFamily="18" charset="0"/>
                <a:cs typeface="Times New Roman" pitchFamily="18" charset="0"/>
              </a:rPr>
              <a:t>в </a:t>
            </a:r>
            <a:r>
              <a:rPr lang="ru-RU" sz="1900" b="1" i="1" dirty="0" smtClean="0">
                <a:solidFill>
                  <a:srgbClr val="0070C0"/>
                </a:solidFill>
                <a:latin typeface="Times New Roman" pitchFamily="18" charset="0"/>
                <a:cs typeface="Times New Roman" pitchFamily="18" charset="0"/>
              </a:rPr>
              <a:t>немецкой оккупации, отправленных </a:t>
            </a:r>
            <a:r>
              <a:rPr lang="ru-RU" sz="1900" b="1" i="1" dirty="0" smtClean="0">
                <a:solidFill>
                  <a:srgbClr val="0070C0"/>
                </a:solidFill>
                <a:latin typeface="Times New Roman" pitchFamily="18" charset="0"/>
                <a:cs typeface="Times New Roman" pitchFamily="18" charset="0"/>
              </a:rPr>
              <a:t>в </a:t>
            </a:r>
            <a:r>
              <a:rPr lang="ru-RU" sz="1900" b="1" i="1" dirty="0" smtClean="0">
                <a:solidFill>
                  <a:srgbClr val="0070C0"/>
                </a:solidFill>
                <a:latin typeface="Times New Roman" pitchFamily="18" charset="0"/>
                <a:cs typeface="Times New Roman" pitchFamily="18" charset="0"/>
              </a:rPr>
              <a:t>Третий Рейх на принудительные работы и вернувшихся в СССР с усеченными правами и запретом на собственную историю. О том, что они пережили в неволе и что им пришлось испытать после возвращения на родину, рассказывают сохраненные в архиве Мемориала интервью, письма, воспоминания, фотоснимки. </a:t>
            </a:r>
            <a:endParaRPr lang="ru-RU" sz="1900" b="1" i="1" dirty="0">
              <a:solidFill>
                <a:srgbClr val="0070C0"/>
              </a:solidFill>
              <a:latin typeface="Times New Roman" pitchFamily="18" charset="0"/>
              <a:cs typeface="Times New Roman" pitchFamily="18" charset="0"/>
            </a:endParaRPr>
          </a:p>
        </p:txBody>
      </p:sp>
      <p:pic>
        <p:nvPicPr>
          <p:cNvPr id="16386" name="Picture 2" descr="C:\Users\admin\Desktop\Просветитель-2017\Ostarbeiter-Buch-Int.jpg"/>
          <p:cNvPicPr>
            <a:picLocks noGrp="1" noChangeAspect="1" noChangeArrowheads="1"/>
          </p:cNvPicPr>
          <p:nvPr>
            <p:ph sz="half" idx="2"/>
          </p:nvPr>
        </p:nvPicPr>
        <p:blipFill>
          <a:blip r:embed="rId2" cstate="print"/>
          <a:stretch>
            <a:fillRect/>
          </a:stretch>
        </p:blipFill>
        <p:spPr bwMode="auto">
          <a:xfrm>
            <a:off x="5292080" y="1412776"/>
            <a:ext cx="3586248" cy="496855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86800" cy="821776"/>
          </a:xfrm>
        </p:spPr>
        <p:txBody>
          <a:bodyPr>
            <a:noAutofit/>
          </a:bodyPr>
          <a:lstStyle/>
          <a:p>
            <a:r>
              <a:rPr lang="ru-RU" sz="2500" b="1" i="1" dirty="0" smtClean="0">
                <a:solidFill>
                  <a:schemeClr val="accent6">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Финалисты </a:t>
            </a:r>
            <a:r>
              <a:rPr lang="ru-RU" sz="2500" i="1" dirty="0" smtClean="0">
                <a:solidFill>
                  <a:schemeClr val="accent6">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премии </a:t>
            </a:r>
            <a:r>
              <a:rPr lang="ru-RU" sz="2500" b="1" i="1" dirty="0" smtClean="0">
                <a:solidFill>
                  <a:schemeClr val="accent6">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 </a:t>
            </a:r>
            <a:r>
              <a:rPr lang="ru-RU" sz="2500" i="1" dirty="0" smtClean="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2500" i="1" dirty="0" smtClean="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2500"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в номинации </a:t>
            </a:r>
            <a:r>
              <a:rPr lang="ru-RU" sz="2500" b="1" i="1" dirty="0" smtClean="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«Естественные и точные науки»</a:t>
            </a:r>
            <a:endParaRPr lang="ru-RU" sz="2500" b="1" i="1" dirty="0">
              <a:solidFill>
                <a:srgbClr val="00B05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pic>
        <p:nvPicPr>
          <p:cNvPr id="17410" name="Picture 2" descr="C:\Users\admin\Desktop\Просветитель-2017\достающее звено 1.jpg"/>
          <p:cNvPicPr>
            <a:picLocks noGrp="1" noChangeAspect="1" noChangeArrowheads="1"/>
          </p:cNvPicPr>
          <p:nvPr>
            <p:ph sz="half" idx="1"/>
          </p:nvPr>
        </p:nvPicPr>
        <p:blipFill>
          <a:blip r:embed="rId2" cstate="print"/>
          <a:srcRect/>
          <a:stretch>
            <a:fillRect/>
          </a:stretch>
        </p:blipFill>
        <p:spPr bwMode="auto">
          <a:xfrm>
            <a:off x="323528" y="1384957"/>
            <a:ext cx="2070937" cy="3124944"/>
          </a:xfrm>
          <a:prstGeom prst="rect">
            <a:avLst/>
          </a:prstGeom>
          <a:noFill/>
        </p:spPr>
      </p:pic>
      <p:sp>
        <p:nvSpPr>
          <p:cNvPr id="4" name="Содержимое 3"/>
          <p:cNvSpPr>
            <a:spLocks noGrp="1"/>
          </p:cNvSpPr>
          <p:nvPr>
            <p:ph sz="half" idx="2"/>
          </p:nvPr>
        </p:nvSpPr>
        <p:spPr>
          <a:xfrm>
            <a:off x="4499992" y="1658187"/>
            <a:ext cx="4330824" cy="4525963"/>
          </a:xfrm>
        </p:spPr>
        <p:txBody>
          <a:bodyPr>
            <a:normAutofit fontScale="92500" lnSpcReduction="20000"/>
          </a:bodyPr>
          <a:lstStyle/>
          <a:p>
            <a:pPr marL="0" indent="0">
              <a:buNone/>
            </a:pPr>
            <a:r>
              <a:rPr lang="ru-RU" sz="1900" b="1" i="1" dirty="0" err="1" smtClean="0">
                <a:solidFill>
                  <a:schemeClr val="accent2">
                    <a:lumMod val="75000"/>
                  </a:schemeClr>
                </a:solidFill>
                <a:latin typeface="Times New Roman" pitchFamily="18" charset="0"/>
                <a:cs typeface="Times New Roman" pitchFamily="18" charset="0"/>
              </a:rPr>
              <a:t>Дробышевский</a:t>
            </a:r>
            <a:r>
              <a:rPr lang="ru-RU" sz="1900" b="1" i="1" dirty="0" smtClean="0">
                <a:solidFill>
                  <a:schemeClr val="accent2">
                    <a:lumMod val="75000"/>
                  </a:schemeClr>
                </a:solidFill>
                <a:latin typeface="Times New Roman" pitchFamily="18" charset="0"/>
                <a:cs typeface="Times New Roman" pitchFamily="18" charset="0"/>
              </a:rPr>
              <a:t>, С. В. Достающее звено. В 2 кн. / Станислав </a:t>
            </a:r>
            <a:r>
              <a:rPr lang="ru-RU" sz="1900" b="1" i="1" dirty="0" err="1" smtClean="0">
                <a:solidFill>
                  <a:schemeClr val="accent2">
                    <a:lumMod val="75000"/>
                  </a:schemeClr>
                </a:solidFill>
                <a:latin typeface="Times New Roman" pitchFamily="18" charset="0"/>
                <a:cs typeface="Times New Roman" pitchFamily="18" charset="0"/>
              </a:rPr>
              <a:t>Дробышевский</a:t>
            </a:r>
            <a:r>
              <a:rPr lang="ru-RU" sz="1900" b="1" i="1" dirty="0" smtClean="0">
                <a:solidFill>
                  <a:schemeClr val="accent2">
                    <a:lumMod val="75000"/>
                  </a:schemeClr>
                </a:solidFill>
                <a:latin typeface="Times New Roman" pitchFamily="18" charset="0"/>
                <a:cs typeface="Times New Roman" pitchFamily="18" charset="0"/>
              </a:rPr>
              <a:t>. – М.: АСТ, 2017. – (</a:t>
            </a:r>
            <a:r>
              <a:rPr lang="en-US" sz="1900" b="1" i="1" dirty="0" smtClean="0">
                <a:solidFill>
                  <a:schemeClr val="accent2">
                    <a:lumMod val="75000"/>
                  </a:schemeClr>
                </a:solidFill>
                <a:latin typeface="Times New Roman" pitchFamily="18" charset="0"/>
                <a:cs typeface="Times New Roman" pitchFamily="18" charset="0"/>
              </a:rPr>
              <a:t>Corpus</a:t>
            </a:r>
            <a:r>
              <a:rPr lang="ru-RU" sz="1900" b="1" i="1" dirty="0" smtClean="0">
                <a:solidFill>
                  <a:schemeClr val="accent2">
                    <a:lumMod val="75000"/>
                  </a:schemeClr>
                </a:solidFill>
                <a:latin typeface="Times New Roman" pitchFamily="18" charset="0"/>
                <a:cs typeface="Times New Roman" pitchFamily="18" charset="0"/>
              </a:rPr>
              <a:t>) (</a:t>
            </a:r>
            <a:r>
              <a:rPr lang="en-US" sz="1900" b="1" i="1" dirty="0" smtClean="0">
                <a:solidFill>
                  <a:schemeClr val="accent2">
                    <a:lumMod val="75000"/>
                  </a:schemeClr>
                </a:solidFill>
                <a:latin typeface="Times New Roman" pitchFamily="18" charset="0"/>
                <a:cs typeface="Times New Roman" pitchFamily="18" charset="0"/>
              </a:rPr>
              <a:t>Primus</a:t>
            </a:r>
            <a:r>
              <a:rPr lang="ru-RU" sz="1900" b="1" i="1" dirty="0" smtClean="0">
                <a:solidFill>
                  <a:schemeClr val="accent2">
                    <a:lumMod val="75000"/>
                  </a:schemeClr>
                </a:solidFill>
                <a:latin typeface="Times New Roman" pitchFamily="18" charset="0"/>
                <a:cs typeface="Times New Roman" pitchFamily="18" charset="0"/>
              </a:rPr>
              <a:t>)</a:t>
            </a:r>
            <a:endParaRPr lang="en-US" sz="1900" b="1" i="1" dirty="0" smtClean="0">
              <a:solidFill>
                <a:schemeClr val="accent2">
                  <a:lumMod val="75000"/>
                </a:schemeClr>
              </a:solidFill>
              <a:latin typeface="Times New Roman" pitchFamily="18" charset="0"/>
              <a:cs typeface="Times New Roman" pitchFamily="18" charset="0"/>
            </a:endParaRPr>
          </a:p>
          <a:p>
            <a:endParaRPr lang="en-US" sz="1400" dirty="0" smtClean="0">
              <a:latin typeface="Times New Roman" pitchFamily="18" charset="0"/>
              <a:cs typeface="Times New Roman" pitchFamily="18" charset="0"/>
            </a:endParaRPr>
          </a:p>
          <a:p>
            <a:pPr marL="0" indent="0" algn="ctr">
              <a:buNone/>
            </a:pPr>
            <a:r>
              <a:rPr lang="ru-RU" sz="1900" i="1" dirty="0" smtClean="0">
                <a:solidFill>
                  <a:srgbClr val="008000"/>
                </a:solidFill>
                <a:latin typeface="Times New Roman" pitchFamily="18" charset="0"/>
                <a:cs typeface="Times New Roman" pitchFamily="18" charset="0"/>
              </a:rPr>
              <a:t>Кто был непосредственным предком человека? Как выглядит цепь, на конце которой находится </a:t>
            </a:r>
            <a:r>
              <a:rPr lang="en-US" sz="1900" i="1" dirty="0" smtClean="0">
                <a:solidFill>
                  <a:srgbClr val="008000"/>
                </a:solidFill>
                <a:latin typeface="Times New Roman" pitchFamily="18" charset="0"/>
                <a:cs typeface="Times New Roman" pitchFamily="18" charset="0"/>
              </a:rPr>
              <a:t>Homo Sapiens</a:t>
            </a:r>
            <a:r>
              <a:rPr lang="ru-RU" sz="1900" i="1" dirty="0" smtClean="0">
                <a:solidFill>
                  <a:srgbClr val="008000"/>
                </a:solidFill>
                <a:latin typeface="Times New Roman" pitchFamily="18" charset="0"/>
                <a:cs typeface="Times New Roman" pitchFamily="18" charset="0"/>
              </a:rPr>
              <a:t>, </a:t>
            </a:r>
            <a:r>
              <a:rPr lang="ru-RU" sz="1900" i="1" dirty="0" smtClean="0">
                <a:solidFill>
                  <a:srgbClr val="008000"/>
                </a:solidFill>
                <a:latin typeface="Times New Roman" pitchFamily="18" charset="0"/>
                <a:cs typeface="Times New Roman" pitchFamily="18" charset="0"/>
              </a:rPr>
              <a:t>и </a:t>
            </a:r>
            <a:r>
              <a:rPr lang="ru-RU" sz="1900" i="1" dirty="0" smtClean="0">
                <a:solidFill>
                  <a:srgbClr val="008000"/>
                </a:solidFill>
                <a:latin typeface="Times New Roman" pitchFamily="18" charset="0"/>
                <a:cs typeface="Times New Roman" pitchFamily="18" charset="0"/>
              </a:rPr>
              <a:t>все ли ее звенья на месте? Почему некоторые ископаемые находки оказываются не тем, чем кажутся поначалу? И почему разумными стали именно гоминиды, а не другие млекопитающие? Двухтомник ведущего российского антрополога Станислава </a:t>
            </a:r>
            <a:r>
              <a:rPr lang="ru-RU" sz="1900" i="1" dirty="0" err="1" smtClean="0">
                <a:solidFill>
                  <a:srgbClr val="008000"/>
                </a:solidFill>
                <a:latin typeface="Times New Roman" pitchFamily="18" charset="0"/>
                <a:cs typeface="Times New Roman" pitchFamily="18" charset="0"/>
              </a:rPr>
              <a:t>Дробышевского</a:t>
            </a:r>
            <a:r>
              <a:rPr lang="ru-RU" sz="1900" i="1" dirty="0" smtClean="0">
                <a:solidFill>
                  <a:srgbClr val="008000"/>
                </a:solidFill>
                <a:latin typeface="Times New Roman" pitchFamily="18" charset="0"/>
                <a:cs typeface="Times New Roman" pitchFamily="18" charset="0"/>
              </a:rPr>
              <a:t> «Достающее звено» подробно и увлекательно отвечает на эти и другие животрепещущие вопросы о нашем прошлом</a:t>
            </a:r>
            <a:r>
              <a:rPr lang="ru-RU" sz="1800" i="1" dirty="0" smtClean="0">
                <a:solidFill>
                  <a:srgbClr val="008000"/>
                </a:solidFill>
                <a:latin typeface="Times New Roman" pitchFamily="18" charset="0"/>
                <a:cs typeface="Times New Roman" pitchFamily="18" charset="0"/>
              </a:rPr>
              <a:t>. </a:t>
            </a:r>
            <a:endParaRPr lang="ru-RU" sz="1800" i="1" dirty="0">
              <a:solidFill>
                <a:srgbClr val="008000"/>
              </a:solidFill>
              <a:latin typeface="Times New Roman" pitchFamily="18" charset="0"/>
              <a:cs typeface="Times New Roman" pitchFamily="18" charset="0"/>
            </a:endParaRPr>
          </a:p>
        </p:txBody>
      </p:sp>
      <p:pic>
        <p:nvPicPr>
          <p:cNvPr id="17411" name="Picture 3" descr="C:\Users\admin\Desktop\Просветитель-2017\достающее звено 2.jpg"/>
          <p:cNvPicPr>
            <a:picLocks noChangeAspect="1" noChangeArrowheads="1"/>
          </p:cNvPicPr>
          <p:nvPr/>
        </p:nvPicPr>
        <p:blipFill>
          <a:blip r:embed="rId3" cstate="print"/>
          <a:srcRect/>
          <a:stretch>
            <a:fillRect/>
          </a:stretch>
        </p:blipFill>
        <p:spPr bwMode="auto">
          <a:xfrm>
            <a:off x="2123728" y="2852936"/>
            <a:ext cx="2190565" cy="331393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686800" cy="841248"/>
          </a:xfrm>
        </p:spPr>
        <p:txBody>
          <a:bodyPr>
            <a:noAutofit/>
          </a:bodyPr>
          <a:lstStyle/>
          <a:p>
            <a:r>
              <a:rPr lang="ru-RU" sz="2500" b="1"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Финалисты</a:t>
            </a:r>
            <a:r>
              <a:rPr lang="ru-RU" sz="2500"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премии </a:t>
            </a:r>
            <a:r>
              <a:rPr lang="ru-RU" sz="2500" b="1"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 </a:t>
            </a:r>
            <a:r>
              <a:rPr lang="ru-RU" sz="2500"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2500"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2500"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в номинации </a:t>
            </a:r>
            <a:r>
              <a:rPr lang="ru-RU" sz="2500" b="1" i="1" dirty="0" smtClean="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«Естественные и точные науки»</a:t>
            </a:r>
            <a:endParaRPr lang="ru-RU" sz="2500" b="1" i="1" dirty="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sp>
        <p:nvSpPr>
          <p:cNvPr id="3" name="Содержимое 2"/>
          <p:cNvSpPr>
            <a:spLocks noGrp="1"/>
          </p:cNvSpPr>
          <p:nvPr>
            <p:ph sz="half" idx="1"/>
          </p:nvPr>
        </p:nvSpPr>
        <p:spPr>
          <a:xfrm>
            <a:off x="251520" y="1600200"/>
            <a:ext cx="4968552" cy="4853136"/>
          </a:xfrm>
        </p:spPr>
        <p:txBody>
          <a:bodyPr>
            <a:normAutofit fontScale="92500"/>
          </a:bodyPr>
          <a:lstStyle/>
          <a:p>
            <a:pPr marL="0" indent="0">
              <a:buNone/>
            </a:pPr>
            <a:r>
              <a:rPr lang="ru-RU" sz="1900" b="1" i="1" dirty="0" smtClean="0">
                <a:solidFill>
                  <a:srgbClr val="002060"/>
                </a:solidFill>
                <a:latin typeface="Times New Roman" pitchFamily="18" charset="0"/>
                <a:cs typeface="Times New Roman" pitchFamily="18" charset="0"/>
              </a:rPr>
              <a:t>Казанцева</a:t>
            </a:r>
            <a:r>
              <a:rPr lang="ru-RU" sz="1900" b="1" i="1" dirty="0" smtClean="0">
                <a:solidFill>
                  <a:srgbClr val="002060"/>
                </a:solidFill>
                <a:latin typeface="Times New Roman" pitchFamily="18" charset="0"/>
                <a:cs typeface="Times New Roman" pitchFamily="18" charset="0"/>
              </a:rPr>
              <a:t>, А. В интернете кто-то неправ!: </a:t>
            </a:r>
            <a:r>
              <a:rPr lang="ru-RU" sz="1900" b="1" i="1" dirty="0" err="1" smtClean="0">
                <a:solidFill>
                  <a:srgbClr val="002060"/>
                </a:solidFill>
                <a:latin typeface="Times New Roman" pitchFamily="18" charset="0"/>
                <a:cs typeface="Times New Roman" pitchFamily="18" charset="0"/>
              </a:rPr>
              <a:t>науч</a:t>
            </a:r>
            <a:r>
              <a:rPr lang="ru-RU" sz="1900" b="1" i="1" dirty="0" smtClean="0">
                <a:solidFill>
                  <a:srgbClr val="002060"/>
                </a:solidFill>
                <a:latin typeface="Times New Roman" pitchFamily="18" charset="0"/>
                <a:cs typeface="Times New Roman" pitchFamily="18" charset="0"/>
              </a:rPr>
              <a:t>. </a:t>
            </a:r>
            <a:r>
              <a:rPr lang="ru-RU" sz="1900" b="1" i="1" dirty="0" err="1" smtClean="0">
                <a:solidFill>
                  <a:srgbClr val="002060"/>
                </a:solidFill>
                <a:latin typeface="Times New Roman" pitchFamily="18" charset="0"/>
                <a:cs typeface="Times New Roman" pitchFamily="18" charset="0"/>
              </a:rPr>
              <a:t>исслед</a:t>
            </a:r>
            <a:r>
              <a:rPr lang="ru-RU" sz="1900" b="1" i="1" dirty="0" smtClean="0">
                <a:solidFill>
                  <a:srgbClr val="002060"/>
                </a:solidFill>
                <a:latin typeface="Times New Roman" pitchFamily="18" charset="0"/>
                <a:cs typeface="Times New Roman" pitchFamily="18" charset="0"/>
              </a:rPr>
              <a:t>. спор. вопросов / Ася Казанцева. – М.: АСТ, 2017. – 372, </a:t>
            </a:r>
            <a:r>
              <a:rPr lang="en-US" sz="1900" b="1" i="1" dirty="0" smtClean="0">
                <a:solidFill>
                  <a:srgbClr val="002060"/>
                </a:solidFill>
                <a:latin typeface="Times New Roman" pitchFamily="18" charset="0"/>
                <a:cs typeface="Times New Roman" pitchFamily="18" charset="0"/>
              </a:rPr>
              <a:t>[</a:t>
            </a:r>
            <a:r>
              <a:rPr lang="ru-RU" sz="1900" b="1" i="1" dirty="0" smtClean="0">
                <a:solidFill>
                  <a:srgbClr val="002060"/>
                </a:solidFill>
                <a:latin typeface="Times New Roman" pitchFamily="18" charset="0"/>
                <a:cs typeface="Times New Roman" pitchFamily="18" charset="0"/>
              </a:rPr>
              <a:t>1</a:t>
            </a:r>
            <a:r>
              <a:rPr lang="en-US" sz="1900" b="1" i="1" dirty="0" smtClean="0">
                <a:solidFill>
                  <a:srgbClr val="002060"/>
                </a:solidFill>
                <a:latin typeface="Times New Roman" pitchFamily="18" charset="0"/>
                <a:cs typeface="Times New Roman" pitchFamily="18" charset="0"/>
              </a:rPr>
              <a:t>]</a:t>
            </a:r>
            <a:r>
              <a:rPr lang="ru-RU" sz="1900" b="1" i="1" dirty="0" smtClean="0">
                <a:solidFill>
                  <a:srgbClr val="002060"/>
                </a:solidFill>
                <a:latin typeface="Times New Roman" pitchFamily="18" charset="0"/>
                <a:cs typeface="Times New Roman" pitchFamily="18" charset="0"/>
              </a:rPr>
              <a:t> с. – (</a:t>
            </a:r>
            <a:r>
              <a:rPr lang="en-US" sz="1900" b="1" i="1" dirty="0" smtClean="0">
                <a:solidFill>
                  <a:srgbClr val="002060"/>
                </a:solidFill>
                <a:latin typeface="Times New Roman" pitchFamily="18" charset="0"/>
                <a:cs typeface="Times New Roman" pitchFamily="18" charset="0"/>
              </a:rPr>
              <a:t>Corpus</a:t>
            </a:r>
            <a:r>
              <a:rPr lang="ru-RU" sz="1900" b="1" i="1" dirty="0" smtClean="0">
                <a:solidFill>
                  <a:srgbClr val="002060"/>
                </a:solidFill>
                <a:latin typeface="Times New Roman" pitchFamily="18" charset="0"/>
                <a:cs typeface="Times New Roman" pitchFamily="18" charset="0"/>
              </a:rPr>
              <a:t>)</a:t>
            </a:r>
          </a:p>
          <a:p>
            <a:endParaRPr lang="ru-RU" sz="1400" dirty="0" smtClean="0">
              <a:solidFill>
                <a:srgbClr val="FF0000"/>
              </a:solidFill>
              <a:latin typeface="Times New Roman" pitchFamily="18" charset="0"/>
              <a:cs typeface="Times New Roman" pitchFamily="18" charset="0"/>
            </a:endParaRPr>
          </a:p>
          <a:p>
            <a:pPr marL="0" indent="0" algn="ctr">
              <a:buNone/>
            </a:pPr>
            <a:endParaRPr lang="ru-RU" sz="1500" i="1" dirty="0">
              <a:solidFill>
                <a:srgbClr val="FF0000"/>
              </a:solidFill>
              <a:latin typeface="Times New Roman" pitchFamily="18" charset="0"/>
              <a:cs typeface="Times New Roman" pitchFamily="18" charset="0"/>
            </a:endParaRPr>
          </a:p>
          <a:p>
            <a:pPr marL="0" indent="0" algn="ctr">
              <a:buNone/>
            </a:pPr>
            <a:r>
              <a:rPr lang="ru-RU" sz="1800" i="1" dirty="0" smtClean="0">
                <a:solidFill>
                  <a:srgbClr val="CC0000"/>
                </a:solidFill>
                <a:latin typeface="Times New Roman" pitchFamily="18" charset="0"/>
                <a:cs typeface="Times New Roman" pitchFamily="18" charset="0"/>
              </a:rPr>
              <a:t>Прививки </a:t>
            </a:r>
            <a:r>
              <a:rPr lang="ru-RU" sz="1800" i="1" dirty="0" smtClean="0">
                <a:solidFill>
                  <a:srgbClr val="CC0000"/>
                </a:solidFill>
                <a:latin typeface="Times New Roman" pitchFamily="18" charset="0"/>
                <a:cs typeface="Times New Roman" pitchFamily="18" charset="0"/>
              </a:rPr>
              <a:t>вызывают аутизм, серьезные болезни лечатся гомеопатией, ВИЧ – это смертный приговор, употребление в пищу ГМО может нанести страшный вред – правда ли это? Знать верный ответ важно каждому, ведь от этого зависят наша жизнь и здоровье. В своей новой книге научный журналист Ася Казанцева объясняет простую вещь: чтобы разобраться, достоверно ли то или иное утверждение, необязательно быть узким специалистом. Главное – научиться анализировать общедоступную информацию. И тогда, если «в интернете кто-то неправ», вы это обязательно заметите.</a:t>
            </a:r>
            <a:endParaRPr lang="ru-RU" sz="1800" i="1" dirty="0">
              <a:solidFill>
                <a:srgbClr val="CC0000"/>
              </a:solidFill>
              <a:latin typeface="Times New Roman" pitchFamily="18" charset="0"/>
              <a:cs typeface="Times New Roman" pitchFamily="18" charset="0"/>
            </a:endParaRPr>
          </a:p>
        </p:txBody>
      </p:sp>
      <p:pic>
        <p:nvPicPr>
          <p:cNvPr id="18434" name="Picture 2" descr="C:\Users\admin\Desktop\Просветитель-2017\в интернете.jpg"/>
          <p:cNvPicPr>
            <a:picLocks noGrp="1" noChangeAspect="1" noChangeArrowheads="1"/>
          </p:cNvPicPr>
          <p:nvPr>
            <p:ph sz="half" idx="2"/>
          </p:nvPr>
        </p:nvPicPr>
        <p:blipFill>
          <a:blip r:embed="rId2" cstate="print"/>
          <a:stretch>
            <a:fillRect/>
          </a:stretch>
        </p:blipFill>
        <p:spPr bwMode="auto">
          <a:xfrm>
            <a:off x="5235836" y="1600200"/>
            <a:ext cx="3168127" cy="47244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4959" y="150904"/>
            <a:ext cx="8686800" cy="841248"/>
          </a:xfrm>
        </p:spPr>
        <p:txBody>
          <a:bodyPr>
            <a:noAutofit/>
          </a:bodyPr>
          <a:lstStyle/>
          <a:p>
            <a:r>
              <a:rPr lang="ru-RU" sz="2500" b="1"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Финалисты</a:t>
            </a:r>
            <a:r>
              <a:rPr lang="ru-RU" sz="2500"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премии </a:t>
            </a:r>
            <a:r>
              <a:rPr lang="ru-RU" sz="2500" b="1"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a:t>
            </a:r>
            <a:r>
              <a:rPr lang="ru-RU" sz="2500"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2500"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2500"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в номинации </a:t>
            </a:r>
            <a:r>
              <a:rPr lang="ru-RU" sz="2500" b="1" i="1" dirty="0" smtClean="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«Естественные и точные науки»</a:t>
            </a:r>
            <a:endParaRPr lang="ru-RU" sz="2500" b="1" i="1" dirty="0">
              <a:solidFill>
                <a:schemeClr val="accent4">
                  <a:lumMod val="75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pic>
        <p:nvPicPr>
          <p:cNvPr id="19458" name="Picture 2" descr="C:\Users\admin\Desktop\Просветитель-2017\komu-nuzhna-matematika-big.png"/>
          <p:cNvPicPr>
            <a:picLocks noGrp="1" noChangeAspect="1" noChangeArrowheads="1"/>
          </p:cNvPicPr>
          <p:nvPr>
            <p:ph sz="half" idx="1"/>
          </p:nvPr>
        </p:nvPicPr>
        <p:blipFill>
          <a:blip r:embed="rId2" cstate="print"/>
          <a:stretch>
            <a:fillRect/>
          </a:stretch>
        </p:blipFill>
        <p:spPr bwMode="auto">
          <a:xfrm>
            <a:off x="395536" y="1628800"/>
            <a:ext cx="3456384" cy="5040560"/>
          </a:xfrm>
          <a:prstGeom prst="rect">
            <a:avLst/>
          </a:prstGeom>
          <a:noFill/>
        </p:spPr>
      </p:pic>
      <p:sp>
        <p:nvSpPr>
          <p:cNvPr id="4" name="Содержимое 3"/>
          <p:cNvSpPr>
            <a:spLocks noGrp="1"/>
          </p:cNvSpPr>
          <p:nvPr>
            <p:ph sz="half" idx="2"/>
          </p:nvPr>
        </p:nvSpPr>
        <p:spPr>
          <a:xfrm>
            <a:off x="3779912" y="1484784"/>
            <a:ext cx="5112568" cy="4896544"/>
          </a:xfrm>
        </p:spPr>
        <p:txBody>
          <a:bodyPr>
            <a:normAutofit/>
          </a:bodyPr>
          <a:lstStyle/>
          <a:p>
            <a:pPr marL="0" indent="0">
              <a:buNone/>
            </a:pPr>
            <a:r>
              <a:rPr lang="ru-RU" sz="1400" b="1" i="1" dirty="0" smtClean="0">
                <a:solidFill>
                  <a:schemeClr val="accent6">
                    <a:lumMod val="75000"/>
                  </a:schemeClr>
                </a:solidFill>
                <a:latin typeface="Times New Roman" pitchFamily="18" charset="0"/>
                <a:cs typeface="Times New Roman" pitchFamily="18" charset="0"/>
              </a:rPr>
              <a:t> </a:t>
            </a:r>
            <a:r>
              <a:rPr lang="ru-RU" sz="1800" b="1" i="1" dirty="0" smtClean="0">
                <a:solidFill>
                  <a:schemeClr val="accent6">
                    <a:lumMod val="75000"/>
                  </a:schemeClr>
                </a:solidFill>
                <a:latin typeface="Times New Roman" pitchFamily="18" charset="0"/>
                <a:cs typeface="Times New Roman" pitchFamily="18" charset="0"/>
              </a:rPr>
              <a:t>Литвак, Н. Кому нужна математика?: понят. книга о том, как устроен цифровой мир / Нелли Литвак, Андрей </a:t>
            </a:r>
            <a:r>
              <a:rPr lang="ru-RU" sz="1800" b="1" i="1" dirty="0" err="1" smtClean="0">
                <a:solidFill>
                  <a:schemeClr val="accent6">
                    <a:lumMod val="75000"/>
                  </a:schemeClr>
                </a:solidFill>
                <a:latin typeface="Times New Roman" pitchFamily="18" charset="0"/>
                <a:cs typeface="Times New Roman" pitchFamily="18" charset="0"/>
              </a:rPr>
              <a:t>Райгородский</a:t>
            </a:r>
            <a:r>
              <a:rPr lang="ru-RU" sz="1800" b="1" i="1" dirty="0" smtClean="0">
                <a:solidFill>
                  <a:schemeClr val="accent6">
                    <a:lumMod val="75000"/>
                  </a:schemeClr>
                </a:solidFill>
                <a:latin typeface="Times New Roman" pitchFamily="18" charset="0"/>
                <a:cs typeface="Times New Roman" pitchFamily="18" charset="0"/>
              </a:rPr>
              <a:t>. – 2-е изд. – М.: Манн, Иванов и Фербер, 2018. – 186, </a:t>
            </a:r>
            <a:r>
              <a:rPr lang="en-US" sz="1800" b="1" i="1" dirty="0" smtClean="0">
                <a:solidFill>
                  <a:schemeClr val="accent6">
                    <a:lumMod val="75000"/>
                  </a:schemeClr>
                </a:solidFill>
                <a:latin typeface="Times New Roman" pitchFamily="18" charset="0"/>
                <a:cs typeface="Times New Roman" pitchFamily="18" charset="0"/>
              </a:rPr>
              <a:t>[</a:t>
            </a:r>
            <a:r>
              <a:rPr lang="ru-RU" sz="1800" b="1" i="1" dirty="0" smtClean="0">
                <a:solidFill>
                  <a:schemeClr val="accent6">
                    <a:lumMod val="75000"/>
                  </a:schemeClr>
                </a:solidFill>
                <a:latin typeface="Times New Roman" pitchFamily="18" charset="0"/>
                <a:cs typeface="Times New Roman" pitchFamily="18" charset="0"/>
              </a:rPr>
              <a:t>3</a:t>
            </a:r>
            <a:r>
              <a:rPr lang="en-US" sz="1800" b="1" i="1" dirty="0" smtClean="0">
                <a:solidFill>
                  <a:schemeClr val="accent6">
                    <a:lumMod val="75000"/>
                  </a:schemeClr>
                </a:solidFill>
                <a:latin typeface="Times New Roman" pitchFamily="18" charset="0"/>
                <a:cs typeface="Times New Roman" pitchFamily="18" charset="0"/>
              </a:rPr>
              <a:t>]</a:t>
            </a:r>
            <a:r>
              <a:rPr lang="ru-RU" sz="1800" b="1" i="1" dirty="0" smtClean="0">
                <a:solidFill>
                  <a:schemeClr val="accent6">
                    <a:lumMod val="75000"/>
                  </a:schemeClr>
                </a:solidFill>
                <a:latin typeface="Times New Roman" pitchFamily="18" charset="0"/>
                <a:cs typeface="Times New Roman" pitchFamily="18" charset="0"/>
              </a:rPr>
              <a:t> с.: рис.</a:t>
            </a:r>
          </a:p>
          <a:p>
            <a:endParaRPr lang="ru-RU" sz="1400" dirty="0" smtClean="0">
              <a:solidFill>
                <a:schemeClr val="accent6">
                  <a:lumMod val="75000"/>
                </a:schemeClr>
              </a:solidFill>
              <a:latin typeface="Times New Roman" pitchFamily="18" charset="0"/>
              <a:cs typeface="Times New Roman" pitchFamily="18" charset="0"/>
            </a:endParaRPr>
          </a:p>
          <a:p>
            <a:pPr marL="0" indent="0" algn="ctr">
              <a:buNone/>
            </a:pPr>
            <a:r>
              <a:rPr lang="ru-RU" sz="1700" i="1" dirty="0" smtClean="0">
                <a:solidFill>
                  <a:schemeClr val="accent6">
                    <a:lumMod val="75000"/>
                  </a:schemeClr>
                </a:solidFill>
                <a:latin typeface="Times New Roman" pitchFamily="18" charset="0"/>
                <a:cs typeface="Times New Roman" pitchFamily="18" charset="0"/>
              </a:rPr>
              <a:t>Книга о том, как благодаря математике вертится современный мир. Зачем мне математика? Как мне это может пригодиться? В жизни никому и никогда не пригодится вычислять интеграл! Удивительно, но в эпоху цифровых технологий многие люди так размышляют и считают математику абстрактной и ненужной наукой… А ведь без нее невозможно существование современной авиации, страхования, железных дорог, медицины, интернета, экономики… Список можно продолжать долго, но проще будет сказать – невозможно существование современного мира, каким мы его знаем.</a:t>
            </a:r>
            <a:endParaRPr lang="ru-RU" sz="1700" i="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686800" cy="841248"/>
          </a:xfrm>
        </p:spPr>
        <p:txBody>
          <a:bodyPr>
            <a:noAutofit/>
          </a:bodyPr>
          <a:lstStyle/>
          <a:p>
            <a:pPr algn="r"/>
            <a:r>
              <a:rPr lang="ru-RU" sz="2500" b="1" i="1" dirty="0" smtClean="0">
                <a:solidFill>
                  <a:schemeClr val="bg1">
                    <a:lumMod val="50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Финалисты</a:t>
            </a:r>
            <a:r>
              <a:rPr lang="ru-RU" sz="2500" i="1" dirty="0" smtClean="0">
                <a:solidFill>
                  <a:schemeClr val="bg1">
                    <a:lumMod val="50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премии </a:t>
            </a:r>
            <a:r>
              <a:rPr lang="ru-RU" sz="2500" b="1" i="1" dirty="0" smtClean="0">
                <a:solidFill>
                  <a:schemeClr val="bg1">
                    <a:lumMod val="50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a:t>
            </a:r>
            <a:r>
              <a:rPr lang="ru-RU" sz="2500" i="1" dirty="0" smtClean="0">
                <a:solidFill>
                  <a:schemeClr val="bg1">
                    <a:lumMod val="50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2500" i="1" dirty="0" smtClean="0">
                <a:solidFill>
                  <a:schemeClr val="bg1">
                    <a:lumMod val="50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2500" i="1" dirty="0" smtClean="0">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t>
            </a:r>
            <a:r>
              <a:rPr lang="ru-RU" sz="25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в номинации </a:t>
            </a:r>
            <a:r>
              <a:rPr lang="ru-RU" sz="2500" b="1"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«Гуманитарные науки»</a:t>
            </a:r>
            <a:endParaRPr lang="ru-RU" sz="2500" b="1" i="1" dirty="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pic>
        <p:nvPicPr>
          <p:cNvPr id="20482" name="Picture 2" descr="C:\Users\admin\Desktop\Просветитель-2017\170502-055303.jpg"/>
          <p:cNvPicPr>
            <a:picLocks noGrp="1" noChangeAspect="1" noChangeArrowheads="1"/>
          </p:cNvPicPr>
          <p:nvPr>
            <p:ph sz="half" idx="1"/>
          </p:nvPr>
        </p:nvPicPr>
        <p:blipFill>
          <a:blip r:embed="rId2" cstate="print"/>
          <a:srcRect/>
          <a:stretch>
            <a:fillRect/>
          </a:stretch>
        </p:blipFill>
        <p:spPr bwMode="auto">
          <a:xfrm>
            <a:off x="395536" y="1556792"/>
            <a:ext cx="3262990" cy="4709120"/>
          </a:xfrm>
          <a:prstGeom prst="rect">
            <a:avLst/>
          </a:prstGeom>
          <a:noFill/>
        </p:spPr>
      </p:pic>
      <p:sp>
        <p:nvSpPr>
          <p:cNvPr id="4" name="Содержимое 3"/>
          <p:cNvSpPr>
            <a:spLocks noGrp="1"/>
          </p:cNvSpPr>
          <p:nvPr>
            <p:ph sz="half" idx="2"/>
          </p:nvPr>
        </p:nvSpPr>
        <p:spPr>
          <a:xfrm>
            <a:off x="3779912" y="1484784"/>
            <a:ext cx="4906888" cy="5040560"/>
          </a:xfrm>
        </p:spPr>
        <p:txBody>
          <a:bodyPr>
            <a:normAutofit fontScale="92500" lnSpcReduction="10000"/>
          </a:bodyPr>
          <a:lstStyle/>
          <a:p>
            <a:pPr marL="0" indent="0">
              <a:buNone/>
            </a:pPr>
            <a:r>
              <a:rPr lang="ru-RU" sz="1900" b="1" i="1" dirty="0" err="1" smtClean="0">
                <a:solidFill>
                  <a:schemeClr val="accent5">
                    <a:lumMod val="75000"/>
                  </a:schemeClr>
                </a:solidFill>
                <a:latin typeface="Times New Roman" pitchFamily="18" charset="0"/>
                <a:cs typeface="Times New Roman" pitchFamily="18" charset="0"/>
              </a:rPr>
              <a:t>Курилла</a:t>
            </a:r>
            <a:r>
              <a:rPr lang="ru-RU" sz="1900" b="1" i="1" dirty="0" smtClean="0">
                <a:solidFill>
                  <a:schemeClr val="accent5">
                    <a:lumMod val="75000"/>
                  </a:schemeClr>
                </a:solidFill>
                <a:latin typeface="Times New Roman" pitchFamily="18" charset="0"/>
                <a:cs typeface="Times New Roman" pitchFamily="18" charset="0"/>
              </a:rPr>
              <a:t>, И. И. История, или Прошлое в настоящем / Иван </a:t>
            </a:r>
            <a:r>
              <a:rPr lang="ru-RU" sz="1900" b="1" i="1" dirty="0" err="1" smtClean="0">
                <a:solidFill>
                  <a:schemeClr val="accent5">
                    <a:lumMod val="75000"/>
                  </a:schemeClr>
                </a:solidFill>
                <a:latin typeface="Times New Roman" pitchFamily="18" charset="0"/>
                <a:cs typeface="Times New Roman" pitchFamily="18" charset="0"/>
              </a:rPr>
              <a:t>Курилла</a:t>
            </a:r>
            <a:r>
              <a:rPr lang="ru-RU" sz="1900" b="1" i="1" dirty="0" smtClean="0">
                <a:solidFill>
                  <a:schemeClr val="accent5">
                    <a:lumMod val="75000"/>
                  </a:schemeClr>
                </a:solidFill>
                <a:latin typeface="Times New Roman" pitchFamily="18" charset="0"/>
                <a:cs typeface="Times New Roman" pitchFamily="18" charset="0"/>
              </a:rPr>
              <a:t>. – СПб.: Европейский университет в Санкт-Петербурге, 2017. – 167 с.: ил. – (Азбука понятий; </a:t>
            </a:r>
            <a:r>
              <a:rPr lang="ru-RU" sz="1900" b="1" i="1" dirty="0" err="1" smtClean="0">
                <a:solidFill>
                  <a:schemeClr val="accent5">
                    <a:lumMod val="75000"/>
                  </a:schemeClr>
                </a:solidFill>
                <a:latin typeface="Times New Roman" pitchFamily="18" charset="0"/>
                <a:cs typeface="Times New Roman" pitchFamily="18" charset="0"/>
              </a:rPr>
              <a:t>вып</a:t>
            </a:r>
            <a:r>
              <a:rPr lang="ru-RU" sz="1900" b="1" i="1" dirty="0" smtClean="0">
                <a:solidFill>
                  <a:schemeClr val="accent5">
                    <a:lumMod val="75000"/>
                  </a:schemeClr>
                </a:solidFill>
                <a:latin typeface="Times New Roman" pitchFamily="18" charset="0"/>
                <a:cs typeface="Times New Roman" pitchFamily="18" charset="0"/>
              </a:rPr>
              <a:t>. 5)</a:t>
            </a:r>
          </a:p>
          <a:p>
            <a:pPr marL="0" indent="0" algn="ctr">
              <a:buNone/>
            </a:pPr>
            <a:endParaRPr lang="ru-RU" sz="1400" dirty="0">
              <a:latin typeface="Times New Roman" pitchFamily="18" charset="0"/>
              <a:cs typeface="Times New Roman" pitchFamily="18" charset="0"/>
            </a:endParaRPr>
          </a:p>
          <a:p>
            <a:pPr marL="0" indent="0" algn="ctr">
              <a:buNone/>
            </a:pPr>
            <a:r>
              <a:rPr lang="ru-RU" sz="1800" i="1" dirty="0" smtClean="0">
                <a:solidFill>
                  <a:srgbClr val="7030A0"/>
                </a:solidFill>
                <a:latin typeface="Times New Roman" pitchFamily="18" charset="0"/>
                <a:cs typeface="Times New Roman" pitchFamily="18" charset="0"/>
              </a:rPr>
              <a:t>Современный </a:t>
            </a:r>
            <a:r>
              <a:rPr lang="ru-RU" sz="1800" i="1" dirty="0" smtClean="0">
                <a:solidFill>
                  <a:srgbClr val="7030A0"/>
                </a:solidFill>
                <a:latin typeface="Times New Roman" pitchFamily="18" charset="0"/>
                <a:cs typeface="Times New Roman" pitchFamily="18" charset="0"/>
              </a:rPr>
              <a:t>человек приучен мыслить исторически, искать свое место на «оси времени» и отличать сегодняшний день от прошлого и от будущего. Однако так было не всегда, да и по сей день само понятие «история» сохраняет свою неопределенность. Что понимали раньше и что понимают сейчас под этим словом: только лишь прошлое или все время существования человечества? Действия людей в прошлом или наши знания о них? Что такое история – наука, литература, форма общественного сознания, а может быть, просто метод? Книга рассчитана на всех, кто интересуется проблемами политики, истории и социальных наук.</a:t>
            </a:r>
            <a:endParaRPr lang="ru-RU" sz="1800" i="1"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686800" cy="841248"/>
          </a:xfrm>
        </p:spPr>
        <p:txBody>
          <a:bodyPr>
            <a:noAutofit/>
          </a:bodyPr>
          <a:lstStyle/>
          <a:p>
            <a:pPr algn="r"/>
            <a:r>
              <a:rPr lang="ru-RU" sz="2500" b="1"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Финалисты</a:t>
            </a:r>
            <a:r>
              <a:rPr lang="ru-RU" sz="25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премии </a:t>
            </a:r>
            <a:r>
              <a:rPr lang="ru-RU" sz="2500" b="1"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 </a:t>
            </a:r>
            <a:br>
              <a:rPr lang="ru-RU" sz="2500" b="1"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25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в номинации </a:t>
            </a:r>
            <a:r>
              <a:rPr lang="ru-RU" sz="2500" b="1"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«Гуманитарные науки»</a:t>
            </a:r>
            <a:endParaRPr lang="ru-RU" sz="2500" b="1" i="1" dirty="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sp>
        <p:nvSpPr>
          <p:cNvPr id="3" name="Содержимое 2"/>
          <p:cNvSpPr>
            <a:spLocks noGrp="1"/>
          </p:cNvSpPr>
          <p:nvPr>
            <p:ph sz="half" idx="1"/>
          </p:nvPr>
        </p:nvSpPr>
        <p:spPr>
          <a:xfrm>
            <a:off x="251520" y="1600200"/>
            <a:ext cx="4896544" cy="4997152"/>
          </a:xfrm>
        </p:spPr>
        <p:txBody>
          <a:bodyPr>
            <a:normAutofit fontScale="92500" lnSpcReduction="10000"/>
          </a:bodyPr>
          <a:lstStyle/>
          <a:p>
            <a:pPr marL="0" indent="0">
              <a:buNone/>
            </a:pPr>
            <a:r>
              <a:rPr lang="ru-RU" sz="1900" b="1" i="1" dirty="0" err="1" smtClean="0">
                <a:solidFill>
                  <a:schemeClr val="tx1"/>
                </a:solidFill>
                <a:latin typeface="Times New Roman" pitchFamily="18" charset="0"/>
                <a:cs typeface="Times New Roman" pitchFamily="18" charset="0"/>
              </a:rPr>
              <a:t>Скоренко</a:t>
            </a:r>
            <a:r>
              <a:rPr lang="ru-RU" sz="1900" b="1" i="1" dirty="0" smtClean="0">
                <a:solidFill>
                  <a:schemeClr val="tx1"/>
                </a:solidFill>
                <a:latin typeface="Times New Roman" pitchFamily="18" charset="0"/>
                <a:cs typeface="Times New Roman" pitchFamily="18" charset="0"/>
              </a:rPr>
              <a:t>, Т. Изобретено в России: история рус. </a:t>
            </a:r>
            <a:r>
              <a:rPr lang="ru-RU" sz="1900" b="1" i="1" dirty="0" err="1" smtClean="0">
                <a:solidFill>
                  <a:schemeClr val="tx1"/>
                </a:solidFill>
                <a:latin typeface="Times New Roman" pitchFamily="18" charset="0"/>
                <a:cs typeface="Times New Roman" pitchFamily="18" charset="0"/>
              </a:rPr>
              <a:t>изобрет</a:t>
            </a:r>
            <a:r>
              <a:rPr lang="ru-RU" sz="1900" b="1" i="1" dirty="0" smtClean="0">
                <a:solidFill>
                  <a:schemeClr val="tx1"/>
                </a:solidFill>
                <a:latin typeface="Times New Roman" pitchFamily="18" charset="0"/>
                <a:cs typeface="Times New Roman" pitchFamily="18" charset="0"/>
              </a:rPr>
              <a:t>. мысли от Петра </a:t>
            </a:r>
            <a:r>
              <a:rPr lang="en-US" sz="1900" b="1" i="1" dirty="0" smtClean="0">
                <a:solidFill>
                  <a:schemeClr val="tx1"/>
                </a:solidFill>
                <a:latin typeface="Times New Roman" pitchFamily="18" charset="0"/>
                <a:cs typeface="Times New Roman" pitchFamily="18" charset="0"/>
              </a:rPr>
              <a:t>I </a:t>
            </a:r>
            <a:r>
              <a:rPr lang="ru-RU" sz="1900" b="1" i="1" dirty="0" smtClean="0">
                <a:solidFill>
                  <a:schemeClr val="tx1"/>
                </a:solidFill>
                <a:latin typeface="Times New Roman" pitchFamily="18" charset="0"/>
                <a:cs typeface="Times New Roman" pitchFamily="18" charset="0"/>
              </a:rPr>
              <a:t>до Николая </a:t>
            </a:r>
            <a:r>
              <a:rPr lang="en-US" sz="1900" b="1" i="1" dirty="0" smtClean="0">
                <a:solidFill>
                  <a:schemeClr val="tx1"/>
                </a:solidFill>
                <a:latin typeface="Times New Roman" pitchFamily="18" charset="0"/>
                <a:cs typeface="Times New Roman" pitchFamily="18" charset="0"/>
              </a:rPr>
              <a:t>II</a:t>
            </a:r>
            <a:r>
              <a:rPr lang="ru-RU" sz="1900" b="1" i="1" dirty="0" smtClean="0">
                <a:solidFill>
                  <a:schemeClr val="tx1"/>
                </a:solidFill>
                <a:latin typeface="Times New Roman" pitchFamily="18" charset="0"/>
                <a:cs typeface="Times New Roman" pitchFamily="18" charset="0"/>
              </a:rPr>
              <a:t> / Тим </a:t>
            </a:r>
            <a:r>
              <a:rPr lang="ru-RU" sz="1900" b="1" i="1" dirty="0" err="1" smtClean="0">
                <a:solidFill>
                  <a:schemeClr val="tx1"/>
                </a:solidFill>
                <a:latin typeface="Times New Roman" pitchFamily="18" charset="0"/>
                <a:cs typeface="Times New Roman" pitchFamily="18" charset="0"/>
              </a:rPr>
              <a:t>Скоренко</a:t>
            </a:r>
            <a:r>
              <a:rPr lang="ru-RU" sz="1900" b="1" i="1" dirty="0" smtClean="0">
                <a:solidFill>
                  <a:schemeClr val="tx1"/>
                </a:solidFill>
                <a:latin typeface="Times New Roman" pitchFamily="18" charset="0"/>
                <a:cs typeface="Times New Roman" pitchFamily="18" charset="0"/>
              </a:rPr>
              <a:t>; Благотворительный фонд «Система». – 2-е изд. – М.: </a:t>
            </a:r>
            <a:r>
              <a:rPr lang="ru-RU" sz="1900" b="1" i="1" dirty="0" err="1" smtClean="0">
                <a:solidFill>
                  <a:schemeClr val="tx1"/>
                </a:solidFill>
                <a:latin typeface="Times New Roman" pitchFamily="18" charset="0"/>
                <a:cs typeface="Times New Roman" pitchFamily="18" charset="0"/>
              </a:rPr>
              <a:t>Альпина</a:t>
            </a:r>
            <a:r>
              <a:rPr lang="ru-RU" sz="1900" b="1" i="1" dirty="0" smtClean="0">
                <a:solidFill>
                  <a:schemeClr val="tx1"/>
                </a:solidFill>
                <a:latin typeface="Times New Roman" pitchFamily="18" charset="0"/>
                <a:cs typeface="Times New Roman" pitchFamily="18" charset="0"/>
              </a:rPr>
              <a:t> нон-фикшн, 2018. – 533 с.: рис.</a:t>
            </a:r>
          </a:p>
          <a:p>
            <a:endParaRPr lang="ru-RU" sz="1400" dirty="0" smtClean="0">
              <a:latin typeface="Times New Roman" pitchFamily="18" charset="0"/>
              <a:cs typeface="Times New Roman" pitchFamily="18" charset="0"/>
            </a:endParaRPr>
          </a:p>
          <a:p>
            <a:pPr marL="0" indent="0" algn="ctr">
              <a:buNone/>
            </a:pPr>
            <a:r>
              <a:rPr lang="ru-RU" sz="1800" i="1" dirty="0" smtClean="0">
                <a:solidFill>
                  <a:srgbClr val="C00000"/>
                </a:solidFill>
                <a:latin typeface="Times New Roman" pitchFamily="18" charset="0"/>
                <a:cs typeface="Times New Roman" pitchFamily="18" charset="0"/>
              </a:rPr>
              <a:t>В многочисленных справочниках и списках русских изобретений чаще всего не упоминается три четверти замечательных идей, рожденных отечественной изобретательской мыслью, зато обнаруживается, что мы придумали самолет(конечно, нет), велосипед (тоже нет) и баллистическую ракету (ни в коем случае). У этой книги две задачи: а) рассказать об изобретениях, сделанных в разное время нашими соотечественниками – максимально объективно, не приуменьшая и не преувеличивая их заслуг; б) развеять многочисленные мифы и исторические фальсификации, связанные с историей изобретательства. </a:t>
            </a:r>
            <a:endParaRPr lang="ru-RU" sz="1800" i="1" dirty="0">
              <a:solidFill>
                <a:srgbClr val="C00000"/>
              </a:solidFill>
              <a:latin typeface="Times New Roman" pitchFamily="18" charset="0"/>
              <a:cs typeface="Times New Roman" pitchFamily="18" charset="0"/>
            </a:endParaRPr>
          </a:p>
        </p:txBody>
      </p:sp>
      <p:pic>
        <p:nvPicPr>
          <p:cNvPr id="21506" name="Picture 2" descr="C:\Users\admin\Desktop\Просветитель-2017\6.jpg"/>
          <p:cNvPicPr>
            <a:picLocks noGrp="1" noChangeAspect="1" noChangeArrowheads="1"/>
          </p:cNvPicPr>
          <p:nvPr>
            <p:ph sz="half" idx="2"/>
          </p:nvPr>
        </p:nvPicPr>
        <p:blipFill>
          <a:blip r:embed="rId2" cstate="print"/>
          <a:stretch>
            <a:fillRect/>
          </a:stretch>
        </p:blipFill>
        <p:spPr bwMode="auto">
          <a:xfrm>
            <a:off x="5138013" y="1600200"/>
            <a:ext cx="3363773" cy="4724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31440"/>
            <a:ext cx="8229600" cy="6552728"/>
          </a:xfrm>
        </p:spPr>
        <p:txBody>
          <a:bodyPr>
            <a:normAutofit/>
          </a:bodyPr>
          <a:lstStyle/>
          <a:p>
            <a:pPr algn="ctr"/>
            <a:r>
              <a:rPr lang="ru-RU" sz="6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10 лет </a:t>
            </a:r>
            <a:r>
              <a:rPr lang="ru-RU" sz="6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вместе</a:t>
            </a:r>
            <a:r>
              <a:rPr lang="ru-RU" sz="4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4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6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t>
            </a:r>
            <a:r>
              <a:rPr lang="ru-RU" sz="6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6000"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Читайте лучшие книги </a:t>
            </a:r>
            <a: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
            </a:r>
            <a:b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от </a:t>
            </a:r>
            <a:r>
              <a:rPr lang="ru-RU"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премии </a:t>
            </a:r>
            <a: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«Просветитель»</a:t>
            </a:r>
            <a:b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в библиотеках централизованной библиотечной системы </a:t>
            </a:r>
            <a:b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br>
            <a:r>
              <a:rPr lang="ru-RU" sz="2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г. </a:t>
            </a:r>
            <a:r>
              <a:rPr lang="ru-RU" sz="3800" i="1" dirty="0" smtClean="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Пскова</a:t>
            </a:r>
            <a:endParaRPr lang="ru-RU" sz="3800" i="1" dirty="0">
              <a:solidFill>
                <a:srgbClr val="7030A0"/>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526</TotalTime>
  <Words>1117</Words>
  <Application>Microsoft Office PowerPoint</Application>
  <PresentationFormat>Экран (4:3)</PresentationFormat>
  <Paragraphs>36</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Franklin Gothic Book</vt:lpstr>
      <vt:lpstr>Franklin Gothic Medium</vt:lpstr>
      <vt:lpstr>Times New Roman</vt:lpstr>
      <vt:lpstr>Wingdings 2</vt:lpstr>
      <vt:lpstr>Трек</vt:lpstr>
      <vt:lpstr>Книги-финалисты премии «Просветитель»-2017</vt:lpstr>
      <vt:lpstr>Лауреат в номинации «Естественные и точные науки»</vt:lpstr>
      <vt:lpstr>Лауреат в номинации  «Гуманитарные науки»</vt:lpstr>
      <vt:lpstr>Лауреат в номинации  «Гуманитарные науки»</vt:lpstr>
      <vt:lpstr>Финалисты премии «Просветитель»  в номинации «Естественные и точные науки»</vt:lpstr>
      <vt:lpstr>Финалисты премии «Просветитель»  в номинации «Естественные и точные науки»</vt:lpstr>
      <vt:lpstr>Финалисты премии «Просветитель»  в номинации «Естественные и точные науки»</vt:lpstr>
      <vt:lpstr>Финалисты премии «Просветитель»  в номинации «Гуманитарные науки»</vt:lpstr>
      <vt:lpstr>Финалисты премии «Просветитель»  в номинации «Гуманитарные науки»</vt:lpstr>
      <vt:lpstr>10 лет вместе   Читайте лучшие книги  от премии «Просветитель» в библиотеках централизованной библиотечной системы  г. Пскова</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Книги-финалисты премии «Просветитель»-2017</dc:title>
  <dc:creator>admin</dc:creator>
  <cp:lastModifiedBy>Burova</cp:lastModifiedBy>
  <cp:revision>70</cp:revision>
  <dcterms:created xsi:type="dcterms:W3CDTF">2018-04-02T08:37:08Z</dcterms:created>
  <dcterms:modified xsi:type="dcterms:W3CDTF">2018-04-04T12:18:31Z</dcterms:modified>
</cp:coreProperties>
</file>