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6"/>
  </p:notesMasterIdLst>
  <p:sldIdLst>
    <p:sldId id="267" r:id="rId2"/>
    <p:sldId id="258" r:id="rId3"/>
    <p:sldId id="268" r:id="rId4"/>
    <p:sldId id="269" r:id="rId5"/>
    <p:sldId id="259" r:id="rId6"/>
    <p:sldId id="260" r:id="rId7"/>
    <p:sldId id="261" r:id="rId8"/>
    <p:sldId id="262" r:id="rId9"/>
    <p:sldId id="263" r:id="rId10"/>
    <p:sldId id="265" r:id="rId11"/>
    <p:sldId id="270" r:id="rId12"/>
    <p:sldId id="271" r:id="rId13"/>
    <p:sldId id="272" r:id="rId14"/>
    <p:sldId id="266"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66CCFF"/>
    <a:srgbClr val="D1E5E4"/>
    <a:srgbClr val="C3EAF3"/>
    <a:srgbClr val="33CC33"/>
    <a:srgbClr val="FF5050"/>
    <a:srgbClr val="CC0000"/>
    <a:srgbClr val="66FFFF"/>
    <a:srgbClr val="FDB9EE"/>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07" autoAdjust="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201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509DBB-E959-4CB0-9028-8F10F40A3DD2}" type="datetimeFigureOut">
              <a:rPr lang="ru-RU" smtClean="0"/>
              <a:pPr/>
              <a:t>06.04.2016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A8EE6-292A-4CE2-AC33-CEE4EF037033}" type="slidenum">
              <a:rPr lang="ru-RU" smtClean="0"/>
              <a:pPr/>
              <a:t>‹#›</a:t>
            </a:fld>
            <a:endParaRPr lang="ru-RU"/>
          </a:p>
        </p:txBody>
      </p:sp>
    </p:spTree>
    <p:extLst>
      <p:ext uri="{BB962C8B-B14F-4D97-AF65-F5344CB8AC3E}">
        <p14:creationId xmlns:p14="http://schemas.microsoft.com/office/powerpoint/2010/main" val="1957457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06.04.2016</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06.04.2016</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06.04.2016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06.04.2016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06.04.2016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06.04.2016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06.04.2016</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06.04.2016</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06.04.2016</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gif"/><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Layout" Target="../slideLayouts/slideLayout6.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928694"/>
          </a:xfrm>
        </p:spPr>
        <p:txBody>
          <a:bodyPr>
            <a:normAutofit fontScale="90000"/>
          </a:bodyPr>
          <a:lstStyle/>
          <a:p>
            <a:r>
              <a:rPr lang="ru-RU" b="1" dirty="0" smtClean="0"/>
              <a:t>Финалисты премии «Просветитель» - 2015</a:t>
            </a:r>
            <a:endParaRPr lang="ru-RU" b="1" dirty="0"/>
          </a:p>
        </p:txBody>
      </p:sp>
      <p:pic>
        <p:nvPicPr>
          <p:cNvPr id="1026" name="Picture 2" descr="C:\Users\admin\Desktop\cover.gif"/>
          <p:cNvPicPr>
            <a:picLocks noChangeAspect="1" noChangeArrowheads="1"/>
          </p:cNvPicPr>
          <p:nvPr/>
        </p:nvPicPr>
        <p:blipFill>
          <a:blip r:embed="rId2" cstate="print"/>
          <a:srcRect/>
          <a:stretch>
            <a:fillRect/>
          </a:stretch>
        </p:blipFill>
        <p:spPr bwMode="auto">
          <a:xfrm>
            <a:off x="1619672" y="1628800"/>
            <a:ext cx="1296144" cy="1728192"/>
          </a:xfrm>
          <a:prstGeom prst="rect">
            <a:avLst/>
          </a:prstGeom>
          <a:noFill/>
        </p:spPr>
      </p:pic>
      <p:pic>
        <p:nvPicPr>
          <p:cNvPr id="4" name="Picture 2" descr="C:\Users\admin\Desktop\CD0A1FC6-2223-445D-8D26-6B48E450F13E_w640_s.jpg"/>
          <p:cNvPicPr>
            <a:picLocks noChangeAspect="1" noChangeArrowheads="1"/>
          </p:cNvPicPr>
          <p:nvPr/>
        </p:nvPicPr>
        <p:blipFill>
          <a:blip r:embed="rId3" cstate="print"/>
          <a:srcRect/>
          <a:stretch>
            <a:fillRect/>
          </a:stretch>
        </p:blipFill>
        <p:spPr bwMode="auto">
          <a:xfrm>
            <a:off x="251520" y="1484784"/>
            <a:ext cx="1296144" cy="1800200"/>
          </a:xfrm>
          <a:prstGeom prst="rect">
            <a:avLst/>
          </a:prstGeom>
          <a:noFill/>
        </p:spPr>
      </p:pic>
      <p:pic>
        <p:nvPicPr>
          <p:cNvPr id="5" name="Picture 16" descr="Александр Соколов - Мифы об эволюции человека"/>
          <p:cNvPicPr>
            <a:picLocks noChangeAspect="1" noChangeArrowheads="1"/>
          </p:cNvPicPr>
          <p:nvPr/>
        </p:nvPicPr>
        <p:blipFill>
          <a:blip r:embed="rId4" cstate="print"/>
          <a:srcRect/>
          <a:stretch>
            <a:fillRect/>
          </a:stretch>
        </p:blipFill>
        <p:spPr bwMode="auto">
          <a:xfrm>
            <a:off x="2987824" y="1772816"/>
            <a:ext cx="1296144" cy="1800200"/>
          </a:xfrm>
          <a:prstGeom prst="rect">
            <a:avLst/>
          </a:prstGeom>
          <a:noFill/>
        </p:spPr>
      </p:pic>
      <p:pic>
        <p:nvPicPr>
          <p:cNvPr id="6" name="Picture 18" descr="Сурдин В.Г. (ред.). Галактики"/>
          <p:cNvPicPr>
            <a:picLocks noChangeAspect="1" noChangeArrowheads="1"/>
          </p:cNvPicPr>
          <p:nvPr/>
        </p:nvPicPr>
        <p:blipFill>
          <a:blip r:embed="rId5" cstate="print"/>
          <a:srcRect/>
          <a:stretch>
            <a:fillRect/>
          </a:stretch>
        </p:blipFill>
        <p:spPr bwMode="auto">
          <a:xfrm>
            <a:off x="4355976" y="1844824"/>
            <a:ext cx="1224135" cy="1944216"/>
          </a:xfrm>
          <a:prstGeom prst="rect">
            <a:avLst/>
          </a:prstGeom>
          <a:noFill/>
        </p:spPr>
      </p:pic>
      <p:pic>
        <p:nvPicPr>
          <p:cNvPr id="7" name="Picture 20" descr="http://studybook.pp.ua/wp-content/uploads/2014/2/imperatorskaja-rossija-anisimov-evgenij_1.jpg"/>
          <p:cNvPicPr>
            <a:picLocks noChangeAspect="1" noChangeArrowheads="1"/>
          </p:cNvPicPr>
          <p:nvPr/>
        </p:nvPicPr>
        <p:blipFill>
          <a:blip r:embed="rId6" cstate="print"/>
          <a:srcRect/>
          <a:stretch>
            <a:fillRect/>
          </a:stretch>
        </p:blipFill>
        <p:spPr bwMode="auto">
          <a:xfrm>
            <a:off x="5724128" y="1916832"/>
            <a:ext cx="1224136" cy="1872208"/>
          </a:xfrm>
          <a:prstGeom prst="rect">
            <a:avLst/>
          </a:prstGeom>
          <a:noFill/>
        </p:spPr>
      </p:pic>
      <p:pic>
        <p:nvPicPr>
          <p:cNvPr id="8" name="Picture 22" descr="http://www.rosspen.su/pictures/ru/catalog/KANTORU.jpg"/>
          <p:cNvPicPr>
            <a:picLocks noChangeAspect="1" noChangeArrowheads="1"/>
          </p:cNvPicPr>
          <p:nvPr/>
        </p:nvPicPr>
        <p:blipFill>
          <a:blip r:embed="rId7" cstate="print"/>
          <a:srcRect/>
          <a:stretch>
            <a:fillRect/>
          </a:stretch>
        </p:blipFill>
        <p:spPr bwMode="auto">
          <a:xfrm>
            <a:off x="7164288" y="1988840"/>
            <a:ext cx="1296144" cy="1872208"/>
          </a:xfrm>
          <a:prstGeom prst="rect">
            <a:avLst/>
          </a:prstGeom>
          <a:noFill/>
        </p:spPr>
      </p:pic>
      <p:pic>
        <p:nvPicPr>
          <p:cNvPr id="9" name="Picture 24" descr="http://www.litres.ru/static/bookimages/12/93/75/12937598.bin.dir/12937598.cover.jpg"/>
          <p:cNvPicPr>
            <a:picLocks noChangeAspect="1" noChangeArrowheads="1"/>
          </p:cNvPicPr>
          <p:nvPr/>
        </p:nvPicPr>
        <p:blipFill>
          <a:blip r:embed="rId8" cstate="print"/>
          <a:srcRect/>
          <a:stretch>
            <a:fillRect/>
          </a:stretch>
        </p:blipFill>
        <p:spPr bwMode="auto">
          <a:xfrm>
            <a:off x="467544" y="3861048"/>
            <a:ext cx="1296144" cy="1728192"/>
          </a:xfrm>
          <a:prstGeom prst="rect">
            <a:avLst/>
          </a:prstGeom>
          <a:noFill/>
        </p:spPr>
      </p:pic>
      <p:pic>
        <p:nvPicPr>
          <p:cNvPr id="10" name="Picture 26" descr="http://cdn.syg.ma/attachments/18ad2ecbfe2485ff5b03ea6a4b3cd05732fd7027/store/4d32a64e51332018bb37f34dfb59eed4e31a7c68020bf2a90461eaac4626/file.jpeg"/>
          <p:cNvPicPr>
            <a:picLocks noChangeAspect="1" noChangeArrowheads="1"/>
          </p:cNvPicPr>
          <p:nvPr/>
        </p:nvPicPr>
        <p:blipFill>
          <a:blip r:embed="rId9" cstate="print"/>
          <a:srcRect/>
          <a:stretch>
            <a:fillRect/>
          </a:stretch>
        </p:blipFill>
        <p:spPr bwMode="auto">
          <a:xfrm>
            <a:off x="1907704" y="4005064"/>
            <a:ext cx="1224136" cy="1800200"/>
          </a:xfrm>
          <a:prstGeom prst="rect">
            <a:avLst/>
          </a:prstGeom>
          <a:noFill/>
        </p:spPr>
      </p:pic>
      <p:pic>
        <p:nvPicPr>
          <p:cNvPr id="1027" name="Picture 3" descr="C:\Users\admin\Desktop\1011580961.jpg"/>
          <p:cNvPicPr>
            <a:picLocks noChangeAspect="1" noChangeArrowheads="1"/>
          </p:cNvPicPr>
          <p:nvPr/>
        </p:nvPicPr>
        <p:blipFill>
          <a:blip r:embed="rId10" cstate="print"/>
          <a:srcRect/>
          <a:stretch>
            <a:fillRect/>
          </a:stretch>
        </p:blipFill>
        <p:spPr bwMode="auto">
          <a:xfrm>
            <a:off x="3275856" y="4149080"/>
            <a:ext cx="1296144" cy="1872208"/>
          </a:xfrm>
          <a:prstGeom prst="rect">
            <a:avLst/>
          </a:prstGeom>
          <a:noFill/>
        </p:spPr>
      </p:pic>
      <p:pic>
        <p:nvPicPr>
          <p:cNvPr id="1028" name="Picture 4" descr="C:\Users\admin\Desktop\1013021467.jpg"/>
          <p:cNvPicPr>
            <a:picLocks noChangeAspect="1" noChangeArrowheads="1"/>
          </p:cNvPicPr>
          <p:nvPr/>
        </p:nvPicPr>
        <p:blipFill>
          <a:blip r:embed="rId11" cstate="print"/>
          <a:srcRect/>
          <a:stretch>
            <a:fillRect/>
          </a:stretch>
        </p:blipFill>
        <p:spPr bwMode="auto">
          <a:xfrm>
            <a:off x="4716016" y="4293096"/>
            <a:ext cx="1296144" cy="1872208"/>
          </a:xfrm>
          <a:prstGeom prst="rect">
            <a:avLst/>
          </a:prstGeom>
          <a:noFill/>
        </p:spPr>
      </p:pic>
      <p:pic>
        <p:nvPicPr>
          <p:cNvPr id="1029" name="Picture 5" descr="C:\Users\admin\Desktop\1013807845.jpg"/>
          <p:cNvPicPr>
            <a:picLocks noChangeAspect="1" noChangeArrowheads="1"/>
          </p:cNvPicPr>
          <p:nvPr/>
        </p:nvPicPr>
        <p:blipFill>
          <a:blip r:embed="rId12" cstate="print"/>
          <a:srcRect/>
          <a:stretch>
            <a:fillRect/>
          </a:stretch>
        </p:blipFill>
        <p:spPr bwMode="auto">
          <a:xfrm>
            <a:off x="6156176" y="4437112"/>
            <a:ext cx="1296144" cy="1872208"/>
          </a:xfrm>
          <a:prstGeom prst="rect">
            <a:avLst/>
          </a:prstGeom>
          <a:noFill/>
        </p:spPr>
      </p:pic>
      <p:pic>
        <p:nvPicPr>
          <p:cNvPr id="15" name="Picture 7" descr="C:\Users\admin\Desktop\ochotniki-za-neytrino_200.gif"/>
          <p:cNvPicPr>
            <a:picLocks noChangeAspect="1" noChangeArrowheads="1"/>
          </p:cNvPicPr>
          <p:nvPr/>
        </p:nvPicPr>
        <p:blipFill>
          <a:blip r:embed="rId13" cstate="print"/>
          <a:srcRect/>
          <a:stretch>
            <a:fillRect/>
          </a:stretch>
        </p:blipFill>
        <p:spPr bwMode="auto">
          <a:xfrm>
            <a:off x="7596336" y="4653136"/>
            <a:ext cx="1224136" cy="1800200"/>
          </a:xfrm>
          <a:prstGeom prst="rect">
            <a:avLst/>
          </a:prstGeom>
          <a:noFill/>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071570"/>
          </a:xfrm>
        </p:spPr>
        <p:txBody>
          <a:bodyPr>
            <a:normAutofit fontScale="90000"/>
          </a:bodyPr>
          <a:lstStyle/>
          <a:p>
            <a:r>
              <a:rPr lang="ru-RU" sz="4000" dirty="0" smtClean="0">
                <a:solidFill>
                  <a:srgbClr val="33CC33"/>
                </a:solidFill>
              </a:rPr>
              <a:t>Финалисты премии : </a:t>
            </a:r>
            <a:br>
              <a:rPr lang="ru-RU" sz="4000" dirty="0" smtClean="0">
                <a:solidFill>
                  <a:srgbClr val="33CC33"/>
                </a:solidFill>
              </a:rPr>
            </a:br>
            <a:r>
              <a:rPr lang="ru-RU" sz="4000" b="1" dirty="0" smtClean="0">
                <a:solidFill>
                  <a:srgbClr val="33CC33"/>
                </a:solidFill>
              </a:rPr>
              <a:t>Гуманитарные науки</a:t>
            </a:r>
            <a:endParaRPr lang="ru-RU" sz="4000" dirty="0">
              <a:solidFill>
                <a:srgbClr val="33CC33"/>
              </a:solidFill>
            </a:endParaRPr>
          </a:p>
        </p:txBody>
      </p:sp>
      <p:sp>
        <p:nvSpPr>
          <p:cNvPr id="3" name="Содержимое 2"/>
          <p:cNvSpPr>
            <a:spLocks noGrp="1"/>
          </p:cNvSpPr>
          <p:nvPr>
            <p:ph sz="half" idx="1"/>
          </p:nvPr>
        </p:nvSpPr>
        <p:spPr>
          <a:xfrm>
            <a:off x="323528" y="1484784"/>
            <a:ext cx="4536504" cy="5040560"/>
          </a:xfrm>
        </p:spPr>
        <p:txBody>
          <a:bodyPr>
            <a:normAutofit/>
          </a:bodyPr>
          <a:lstStyle/>
          <a:p>
            <a:pPr>
              <a:buNone/>
            </a:pPr>
            <a:r>
              <a:rPr lang="ru-RU" sz="1400" b="1" dirty="0" smtClean="0"/>
              <a:t>83.8                      </a:t>
            </a:r>
            <a:r>
              <a:rPr lang="ru-RU" sz="1400" b="1" dirty="0" err="1" smtClean="0"/>
              <a:t>Яснов</a:t>
            </a:r>
            <a:r>
              <a:rPr lang="ru-RU" sz="1400" b="1" dirty="0" smtClean="0"/>
              <a:t> Михаил Давидович. </a:t>
            </a:r>
          </a:p>
          <a:p>
            <a:pPr>
              <a:buNone/>
            </a:pPr>
            <a:r>
              <a:rPr lang="ru-RU" sz="1400" b="1" dirty="0" smtClean="0"/>
              <a:t>Я 82            Путешествие в </a:t>
            </a:r>
            <a:r>
              <a:rPr lang="ru-RU" sz="1400" b="1" dirty="0" err="1" smtClean="0"/>
              <a:t>Чудетство</a:t>
            </a:r>
            <a:r>
              <a:rPr lang="ru-RU" sz="1400" b="1" dirty="0" smtClean="0"/>
              <a:t> : книга о</a:t>
            </a:r>
          </a:p>
          <a:p>
            <a:pPr>
              <a:buNone/>
            </a:pPr>
            <a:r>
              <a:rPr lang="ru-RU" sz="1400" b="1" dirty="0" err="1" smtClean="0"/>
              <a:t>БЦО</a:t>
            </a:r>
            <a:r>
              <a:rPr lang="ru-RU" sz="1400" b="1" i="1" dirty="0" smtClean="0"/>
              <a:t>           </a:t>
            </a:r>
            <a:r>
              <a:rPr lang="ru-RU" sz="1400" b="1" dirty="0" smtClean="0"/>
              <a:t>детях, детской поэзии и детских поэтах /</a:t>
            </a:r>
          </a:p>
          <a:p>
            <a:r>
              <a:rPr lang="ru-RU" sz="1400" b="1" dirty="0" smtClean="0"/>
              <a:t>             Михаил </a:t>
            </a:r>
            <a:r>
              <a:rPr lang="ru-RU" sz="1400" b="1" dirty="0" err="1" smtClean="0"/>
              <a:t>Яснов</a:t>
            </a:r>
            <a:r>
              <a:rPr lang="ru-RU" sz="1400" b="1" dirty="0" smtClean="0"/>
              <a:t>. – СПб. : Союз писателей </a:t>
            </a:r>
          </a:p>
          <a:p>
            <a:r>
              <a:rPr lang="ru-RU" sz="1400" b="1" dirty="0" smtClean="0"/>
              <a:t>             СПб. : Дом детской книги, 2014. – 360 с. :      </a:t>
            </a:r>
          </a:p>
          <a:p>
            <a:r>
              <a:rPr lang="ru-RU" sz="1400" b="1" dirty="0" smtClean="0"/>
              <a:t>             ил.</a:t>
            </a:r>
          </a:p>
          <a:p>
            <a:endParaRPr lang="ru-RU" sz="1400" dirty="0" smtClean="0"/>
          </a:p>
          <a:p>
            <a:r>
              <a:rPr lang="ru-RU" sz="1600" dirty="0" smtClean="0"/>
              <a:t>                     Насколько важно в современном мире поэтическое воспитание? Как приобщить детей к поэзии? Как уловить в потоке современных поэтических книг те, которые стоит прочесть ребенку? «Путешествие в </a:t>
            </a:r>
            <a:r>
              <a:rPr lang="ru-RU" sz="1600" dirty="0" err="1" smtClean="0"/>
              <a:t>Чудетство</a:t>
            </a:r>
            <a:r>
              <a:rPr lang="ru-RU" sz="1600" dirty="0" smtClean="0"/>
              <a:t>» – это веселая и остроумная книга, в которой гармонично сочетаются различные жанры, здесь и заметки, и глубокое исследование с множеством редких и свежих фактов. Эта книга о том, каким должно быть детское чтение, и о том, какую роль играет поэзия для детей в становлении личности ребенка, в культуре и литературе в целом.</a:t>
            </a:r>
            <a:endParaRPr lang="ru-RU" sz="1600" dirty="0"/>
          </a:p>
        </p:txBody>
      </p:sp>
      <p:pic>
        <p:nvPicPr>
          <p:cNvPr id="7" name="Picture 26" descr="http://cdn.syg.ma/attachments/18ad2ecbfe2485ff5b03ea6a4b3cd05732fd7027/store/4d32a64e51332018bb37f34dfb59eed4e31a7c68020bf2a90461eaac4626/file.jpeg"/>
          <p:cNvPicPr>
            <a:picLocks noGrp="1" noChangeAspect="1" noChangeArrowheads="1"/>
          </p:cNvPicPr>
          <p:nvPr>
            <p:ph sz="half" idx="2"/>
          </p:nvPr>
        </p:nvPicPr>
        <p:blipFill>
          <a:blip r:embed="rId2" cstate="print"/>
          <a:stretch>
            <a:fillRect/>
          </a:stretch>
        </p:blipFill>
        <p:spPr bwMode="auto">
          <a:xfrm>
            <a:off x="5076056" y="1556792"/>
            <a:ext cx="3528392" cy="4968552"/>
          </a:xfrm>
          <a:prstGeom prst="rect">
            <a:avLst/>
          </a:prstGeom>
          <a:noFill/>
        </p:spPr>
      </p:pic>
    </p:spTree>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799200"/>
          </a:xfrm>
        </p:spPr>
        <p:txBody>
          <a:bodyPr>
            <a:normAutofit/>
          </a:bodyPr>
          <a:lstStyle/>
          <a:p>
            <a:r>
              <a:rPr lang="ru-RU" sz="2800" b="1" dirty="0" smtClean="0">
                <a:solidFill>
                  <a:srgbClr val="FFC000"/>
                </a:solidFill>
              </a:rPr>
              <a:t>Номинант премии</a:t>
            </a:r>
            <a:endParaRPr lang="ru-RU" sz="2800" b="1" dirty="0">
              <a:solidFill>
                <a:srgbClr val="FFC000"/>
              </a:solidFill>
            </a:endParaRPr>
          </a:p>
        </p:txBody>
      </p:sp>
      <p:sp>
        <p:nvSpPr>
          <p:cNvPr id="4" name="Содержимое 3"/>
          <p:cNvSpPr>
            <a:spLocks noGrp="1"/>
          </p:cNvSpPr>
          <p:nvPr>
            <p:ph sz="half" idx="2"/>
          </p:nvPr>
        </p:nvSpPr>
        <p:spPr>
          <a:xfrm>
            <a:off x="4283968" y="1412776"/>
            <a:ext cx="4402832" cy="5112568"/>
          </a:xfrm>
        </p:spPr>
        <p:txBody>
          <a:bodyPr>
            <a:normAutofit fontScale="40000" lnSpcReduction="20000"/>
          </a:bodyPr>
          <a:lstStyle/>
          <a:p>
            <a:pPr>
              <a:buNone/>
            </a:pPr>
            <a:r>
              <a:rPr lang="ru-RU" sz="3500" b="1" dirty="0" smtClean="0"/>
              <a:t>63.3(0)                 Алексеев, Александр Сергеевич.</a:t>
            </a:r>
          </a:p>
          <a:p>
            <a:pPr>
              <a:buNone/>
            </a:pPr>
            <a:r>
              <a:rPr lang="ru-RU" sz="3500" b="1" dirty="0" smtClean="0"/>
              <a:t>А 47        История, измеренная в пятиклассниках : </a:t>
            </a:r>
          </a:p>
          <a:p>
            <a:pPr>
              <a:buNone/>
            </a:pPr>
            <a:r>
              <a:rPr lang="ru-RU" sz="3500" b="1" dirty="0" smtClean="0"/>
              <a:t>№9          не только для двенадцатилетних</a:t>
            </a:r>
          </a:p>
          <a:p>
            <a:r>
              <a:rPr lang="ru-RU" sz="3500" b="1" dirty="0" smtClean="0"/>
              <a:t>         / А. С. Алексеев. – М. : Наука и жизнь,  </a:t>
            </a:r>
          </a:p>
          <a:p>
            <a:r>
              <a:rPr lang="ru-RU" sz="3500" b="1" dirty="0" smtClean="0"/>
              <a:t>          2014. – 187 с. : ил. – (Библиотека </a:t>
            </a:r>
          </a:p>
          <a:p>
            <a:r>
              <a:rPr lang="ru-RU" sz="3500" b="1" dirty="0" smtClean="0"/>
              <a:t>         журнала «Наука и жизнь»).</a:t>
            </a:r>
          </a:p>
          <a:p>
            <a:endParaRPr lang="ru-RU" b="1" dirty="0" smtClean="0"/>
          </a:p>
          <a:p>
            <a:r>
              <a:rPr lang="ru-RU" sz="3800" dirty="0" smtClean="0"/>
              <a:t>                     </a:t>
            </a:r>
            <a:endParaRPr lang="ru-RU" sz="4000" dirty="0" smtClean="0"/>
          </a:p>
          <a:p>
            <a:r>
              <a:rPr lang="ru-RU" sz="4000" dirty="0" smtClean="0"/>
              <a:t>                      История – это то, что было давно и не с нами. «Давно» – значит сотни, тысячи или даже миллионы лет назад. Представить себе такую уйму времени нереально, поэтому хорошо бы подобрать какую-нибудь понятную мерку. Допустим, пятиклассника… Человека лет примерно двенадцати, почти взрослого. От первых египетских фараонов нас отделяют чуть больше четырёх сотен пятиклассников. Давайте представим, что они стоят, взявшись за руки и вытянувшись цепочкой сквозь века… Книга в занимательной форме рассказывает о личностях и событиях в зарубежной истории разных времен.</a:t>
            </a:r>
            <a:endParaRPr lang="ru-RU" sz="4000" dirty="0"/>
          </a:p>
        </p:txBody>
      </p:sp>
      <p:pic>
        <p:nvPicPr>
          <p:cNvPr id="28674" name="Picture 2" descr="C:\Users\admin\Desktop\1013021467.jpg"/>
          <p:cNvPicPr>
            <a:picLocks noGrp="1" noChangeAspect="1" noChangeArrowheads="1"/>
          </p:cNvPicPr>
          <p:nvPr>
            <p:ph sz="half" idx="1"/>
          </p:nvPr>
        </p:nvPicPr>
        <p:blipFill>
          <a:blip r:embed="rId2" cstate="print"/>
          <a:srcRect/>
          <a:stretch>
            <a:fillRect/>
          </a:stretch>
        </p:blipFill>
        <p:spPr bwMode="auto">
          <a:xfrm>
            <a:off x="683568" y="1340768"/>
            <a:ext cx="3456384" cy="4896544"/>
          </a:xfrm>
          <a:prstGeom prst="rect">
            <a:avLst/>
          </a:prstGeom>
          <a:noFill/>
        </p:spPr>
      </p:pic>
    </p:spTree>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solidFill>
                  <a:srgbClr val="66CCFF"/>
                </a:solidFill>
              </a:rPr>
              <a:t>Переводные научно-популярные книги из </a:t>
            </a:r>
            <a:r>
              <a:rPr lang="ru-RU" sz="2800" b="1" dirty="0" smtClean="0">
                <a:solidFill>
                  <a:srgbClr val="66CCFF"/>
                </a:solidFill>
              </a:rPr>
              <a:t>«Библиотеки фонда «Династия»</a:t>
            </a:r>
            <a:endParaRPr lang="ru-RU" sz="2800" b="1" dirty="0">
              <a:solidFill>
                <a:srgbClr val="66CCFF"/>
              </a:solidFill>
            </a:endParaRPr>
          </a:p>
        </p:txBody>
      </p:sp>
      <p:sp>
        <p:nvSpPr>
          <p:cNvPr id="3" name="Содержимое 2"/>
          <p:cNvSpPr>
            <a:spLocks noGrp="1"/>
          </p:cNvSpPr>
          <p:nvPr>
            <p:ph sz="half" idx="1"/>
          </p:nvPr>
        </p:nvSpPr>
        <p:spPr>
          <a:xfrm>
            <a:off x="395536" y="1484784"/>
            <a:ext cx="4464496" cy="5112568"/>
          </a:xfrm>
        </p:spPr>
        <p:txBody>
          <a:bodyPr>
            <a:normAutofit fontScale="70000" lnSpcReduction="20000"/>
          </a:bodyPr>
          <a:lstStyle/>
          <a:p>
            <a:pPr>
              <a:buNone/>
            </a:pPr>
            <a:r>
              <a:rPr lang="ru-RU" sz="2200" b="1" dirty="0" smtClean="0"/>
              <a:t>22.38                      </a:t>
            </a:r>
            <a:r>
              <a:rPr lang="ru-RU" sz="2200" b="1" dirty="0" err="1" smtClean="0"/>
              <a:t>Джаявардхана</a:t>
            </a:r>
            <a:r>
              <a:rPr lang="ru-RU" sz="2200" b="1" dirty="0" smtClean="0"/>
              <a:t> </a:t>
            </a:r>
            <a:r>
              <a:rPr lang="ru-RU" sz="2200" b="1" dirty="0" err="1" smtClean="0"/>
              <a:t>Рэй</a:t>
            </a:r>
            <a:r>
              <a:rPr lang="ru-RU" sz="2200" b="1" dirty="0" smtClean="0"/>
              <a:t>.</a:t>
            </a:r>
          </a:p>
          <a:p>
            <a:pPr>
              <a:buNone/>
            </a:pPr>
            <a:r>
              <a:rPr lang="ru-RU" sz="2200" b="1" dirty="0" smtClean="0"/>
              <a:t>Д 40    Охотники за нейтрино : захватывающая</a:t>
            </a:r>
          </a:p>
          <a:p>
            <a:pPr>
              <a:buNone/>
            </a:pPr>
            <a:r>
              <a:rPr lang="ru-RU" sz="2200" b="1" dirty="0" smtClean="0"/>
              <a:t>ЦБ       погоня за призрачной элементарной</a:t>
            </a:r>
          </a:p>
          <a:p>
            <a:r>
              <a:rPr lang="ru-RU" sz="2200" b="1" dirty="0" smtClean="0"/>
              <a:t>      частицей /  </a:t>
            </a:r>
            <a:r>
              <a:rPr lang="ru-RU" sz="2200" b="1" dirty="0" err="1" smtClean="0"/>
              <a:t>Рэй</a:t>
            </a:r>
            <a:r>
              <a:rPr lang="ru-RU" sz="2200" b="1" dirty="0" smtClean="0"/>
              <a:t> </a:t>
            </a:r>
            <a:r>
              <a:rPr lang="ru-RU" sz="2200" b="1" dirty="0" err="1" smtClean="0"/>
              <a:t>Джаявардхана</a:t>
            </a:r>
            <a:r>
              <a:rPr lang="ru-RU" sz="2200" b="1" dirty="0" smtClean="0"/>
              <a:t> ; пер. с    </a:t>
            </a:r>
          </a:p>
          <a:p>
            <a:r>
              <a:rPr lang="ru-RU" sz="2200" b="1" dirty="0" smtClean="0"/>
              <a:t>      англ. </a:t>
            </a:r>
            <a:r>
              <a:rPr lang="en-US" sz="2200" b="1" dirty="0" smtClean="0"/>
              <a:t>[</a:t>
            </a:r>
            <a:r>
              <a:rPr lang="ru-RU" sz="2200" b="1" dirty="0" smtClean="0"/>
              <a:t>О. </a:t>
            </a:r>
            <a:r>
              <a:rPr lang="ru-RU" sz="2200" b="1" dirty="0" err="1" smtClean="0"/>
              <a:t>Сивченко</a:t>
            </a:r>
            <a:r>
              <a:rPr lang="en-US" sz="2200" b="1" dirty="0" smtClean="0"/>
              <a:t>]</a:t>
            </a:r>
            <a:r>
              <a:rPr lang="ru-RU" sz="2200" b="1" dirty="0" smtClean="0"/>
              <a:t>. – М. : </a:t>
            </a:r>
            <a:r>
              <a:rPr lang="ru-RU" sz="2200" b="1" dirty="0" err="1" smtClean="0"/>
              <a:t>Альпина</a:t>
            </a:r>
            <a:r>
              <a:rPr lang="ru-RU" sz="2200" b="1" dirty="0" smtClean="0"/>
              <a:t> нон-</a:t>
            </a:r>
          </a:p>
          <a:p>
            <a:r>
              <a:rPr lang="ru-RU" sz="2200" b="1" dirty="0" smtClean="0"/>
              <a:t>      </a:t>
            </a:r>
            <a:r>
              <a:rPr lang="ru-RU" sz="2200" b="1" dirty="0" err="1" smtClean="0"/>
              <a:t>фикшн</a:t>
            </a:r>
            <a:r>
              <a:rPr lang="ru-RU" sz="2200" b="1" dirty="0" smtClean="0"/>
              <a:t>, 2015. – 654, </a:t>
            </a:r>
            <a:r>
              <a:rPr lang="en-US" sz="2200" b="1" dirty="0" smtClean="0"/>
              <a:t>[</a:t>
            </a:r>
            <a:r>
              <a:rPr lang="ru-RU" sz="2200" b="1" dirty="0" smtClean="0"/>
              <a:t>1</a:t>
            </a:r>
            <a:r>
              <a:rPr lang="en-US" sz="2200" b="1" dirty="0" smtClean="0"/>
              <a:t>]</a:t>
            </a:r>
            <a:r>
              <a:rPr lang="ru-RU" sz="2200" b="1" dirty="0" smtClean="0"/>
              <a:t> с. : ил.</a:t>
            </a:r>
          </a:p>
          <a:p>
            <a:endParaRPr lang="ru-RU" sz="2100" b="1" dirty="0" smtClean="0"/>
          </a:p>
          <a:p>
            <a:endParaRPr lang="ru-RU" sz="2100" b="1" dirty="0" smtClean="0"/>
          </a:p>
          <a:p>
            <a:pPr>
              <a:buNone/>
            </a:pPr>
            <a:r>
              <a:rPr lang="ru-RU" sz="2600" dirty="0" smtClean="0"/>
              <a:t>                         Крошечные частички, которые мы называем нейтрино, дают ответ на глобальные вопросы: почему так сложно обнаружить </a:t>
            </a:r>
            <a:r>
              <a:rPr lang="ru-RU" sz="2600" dirty="0" err="1" smtClean="0"/>
              <a:t>антиматерию</a:t>
            </a:r>
            <a:r>
              <a:rPr lang="ru-RU" sz="2600" dirty="0" smtClean="0"/>
              <a:t>, как взрываются звезды, превращаясь в сверхновые, что происходило во Вселенной в первые секунды ее жизни и даже что происходит в недрах нашей планеты? Книга известного астрофизика посвящена не только истории исследований нейтрино. Она увлекательно рассказывает о людях, которые раздвигают горизонты человеческих знаний.</a:t>
            </a:r>
            <a:endParaRPr lang="ru-RU" sz="2600" dirty="0"/>
          </a:p>
        </p:txBody>
      </p:sp>
      <p:pic>
        <p:nvPicPr>
          <p:cNvPr id="29698" name="Picture 2" descr="C:\Users\admin\Desktop\ohotniki-za-nejtrino-zahvatyvayushchaya-pogonya-za-prizrachn_419168.jpg"/>
          <p:cNvPicPr>
            <a:picLocks noGrp="1" noChangeAspect="1" noChangeArrowheads="1"/>
          </p:cNvPicPr>
          <p:nvPr>
            <p:ph sz="half" idx="2"/>
          </p:nvPr>
        </p:nvPicPr>
        <p:blipFill>
          <a:blip r:embed="rId2" cstate="print"/>
          <a:srcRect/>
          <a:stretch>
            <a:fillRect/>
          </a:stretch>
        </p:blipFill>
        <p:spPr bwMode="auto">
          <a:xfrm>
            <a:off x="5076056" y="1484784"/>
            <a:ext cx="3456384" cy="4968552"/>
          </a:xfrm>
          <a:prstGeom prst="rect">
            <a:avLst/>
          </a:prstGeom>
          <a:noFill/>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solidFill>
                  <a:srgbClr val="92D050"/>
                </a:solidFill>
              </a:rPr>
              <a:t>Переводные научно-популярные книги из </a:t>
            </a:r>
            <a:r>
              <a:rPr lang="ru-RU" sz="2800" b="1" dirty="0" smtClean="0">
                <a:solidFill>
                  <a:srgbClr val="92D050"/>
                </a:solidFill>
              </a:rPr>
              <a:t>«Библиотеки фонда «Династия»</a:t>
            </a:r>
            <a:endParaRPr lang="ru-RU" sz="2800" dirty="0">
              <a:solidFill>
                <a:srgbClr val="92D050"/>
              </a:solidFill>
            </a:endParaRPr>
          </a:p>
        </p:txBody>
      </p:sp>
      <p:sp>
        <p:nvSpPr>
          <p:cNvPr id="4" name="Содержимое 3"/>
          <p:cNvSpPr>
            <a:spLocks noGrp="1"/>
          </p:cNvSpPr>
          <p:nvPr>
            <p:ph sz="half" idx="2"/>
          </p:nvPr>
        </p:nvSpPr>
        <p:spPr>
          <a:xfrm>
            <a:off x="4139952" y="1484784"/>
            <a:ext cx="4608512" cy="5112568"/>
          </a:xfrm>
        </p:spPr>
        <p:txBody>
          <a:bodyPr>
            <a:normAutofit fontScale="92500" lnSpcReduction="10000"/>
          </a:bodyPr>
          <a:lstStyle/>
          <a:p>
            <a:pPr>
              <a:buNone/>
            </a:pPr>
            <a:r>
              <a:rPr lang="ru-RU" sz="1500" b="1" dirty="0" smtClean="0"/>
              <a:t>28.7                      </a:t>
            </a:r>
            <a:r>
              <a:rPr lang="ru-RU" sz="1500" b="1" dirty="0" err="1" smtClean="0"/>
              <a:t>Ридли</a:t>
            </a:r>
            <a:r>
              <a:rPr lang="ru-RU" sz="1500" b="1" dirty="0" smtClean="0"/>
              <a:t> Мэтт.</a:t>
            </a:r>
          </a:p>
          <a:p>
            <a:pPr>
              <a:buNone/>
            </a:pPr>
            <a:r>
              <a:rPr lang="ru-RU" sz="1500" b="1" dirty="0" err="1" smtClean="0"/>
              <a:t>Р</a:t>
            </a:r>
            <a:r>
              <a:rPr lang="ru-RU" sz="1500" b="1" dirty="0" smtClean="0"/>
              <a:t> 49          Геном : автобиография вида в 23 главах</a:t>
            </a:r>
          </a:p>
          <a:p>
            <a:pPr>
              <a:buNone/>
            </a:pPr>
            <a:r>
              <a:rPr lang="ru-RU" sz="1500" b="1" dirty="0" smtClean="0"/>
              <a:t>№3            / Мэтт </a:t>
            </a:r>
            <a:r>
              <a:rPr lang="ru-RU" sz="1500" b="1" dirty="0" err="1" smtClean="0"/>
              <a:t>Ридли</a:t>
            </a:r>
            <a:r>
              <a:rPr lang="ru-RU" sz="1500" b="1" dirty="0" smtClean="0"/>
              <a:t> ; </a:t>
            </a:r>
            <a:r>
              <a:rPr lang="en-US" sz="1500" b="1" dirty="0" smtClean="0"/>
              <a:t>[</a:t>
            </a:r>
            <a:r>
              <a:rPr lang="ru-RU" sz="1500" b="1" dirty="0" smtClean="0"/>
              <a:t>пер. с англ. О. Н. Ревы</a:t>
            </a:r>
            <a:r>
              <a:rPr lang="en-US" sz="1500" b="1" dirty="0" smtClean="0"/>
              <a:t>]</a:t>
            </a:r>
            <a:r>
              <a:rPr lang="ru-RU" sz="1500" b="1" dirty="0" smtClean="0"/>
              <a:t>. – </a:t>
            </a:r>
          </a:p>
          <a:p>
            <a:r>
              <a:rPr lang="ru-RU" sz="1500" b="1" dirty="0" smtClean="0"/>
              <a:t>           М. : </a:t>
            </a:r>
            <a:r>
              <a:rPr lang="ru-RU" sz="1500" b="1" dirty="0" err="1" smtClean="0"/>
              <a:t>Эксмо</a:t>
            </a:r>
            <a:r>
              <a:rPr lang="ru-RU" sz="1500" b="1" dirty="0" smtClean="0"/>
              <a:t>, 2015. – 427 с. : ил. –  </a:t>
            </a:r>
          </a:p>
          <a:p>
            <a:r>
              <a:rPr lang="ru-RU" sz="1500" b="1" dirty="0" smtClean="0"/>
              <a:t>           (</a:t>
            </a:r>
            <a:r>
              <a:rPr lang="en-US" sz="1500" b="1" dirty="0" err="1" smtClean="0"/>
              <a:t>Civili</a:t>
            </a:r>
            <a:r>
              <a:rPr lang="ru-RU" sz="1500" b="1" dirty="0" err="1" smtClean="0"/>
              <a:t>зация</a:t>
            </a:r>
            <a:r>
              <a:rPr lang="ru-RU" sz="1500" b="1" dirty="0" smtClean="0"/>
              <a:t>).</a:t>
            </a:r>
          </a:p>
          <a:p>
            <a:endParaRPr lang="ru-RU" sz="1400" b="1" dirty="0" smtClean="0"/>
          </a:p>
          <a:p>
            <a:r>
              <a:rPr lang="ru-RU" sz="1500" dirty="0" smtClean="0"/>
              <a:t>                      </a:t>
            </a:r>
            <a:r>
              <a:rPr lang="ru-RU" sz="1600" dirty="0" smtClean="0"/>
              <a:t>Генетика развивается стремительно. Ее развитие часто сравнивают с революцией. Уследить за тем, как изменяются наши представления о жизни и наследственности, не успевает не только широкая публика, но и специалисты. Это порождает массу слухов и домыслов о страшных мутантах, которых коварные ученые штампуют в своих лабораториях, тогда как поразительные открытия новых методов диагностики и лечения генетических заболеваний, включая рак, остаются незамеченными или непонятыми. Книга Мэтта </a:t>
            </a:r>
            <a:r>
              <a:rPr lang="ru-RU" sz="1600" dirty="0" err="1" smtClean="0"/>
              <a:t>Ридли</a:t>
            </a:r>
            <a:r>
              <a:rPr lang="ru-RU" sz="1600" dirty="0" smtClean="0"/>
              <a:t> очень актуальна. Просто и доступно автор представил историю генетики от первых догадок до ошеломляющего прорыва, начавшегося с открытия структуры ДНК Уотсоном и Криком.</a:t>
            </a:r>
            <a:endParaRPr lang="ru-RU" sz="1600" dirty="0"/>
          </a:p>
        </p:txBody>
      </p:sp>
      <p:pic>
        <p:nvPicPr>
          <p:cNvPr id="30722" name="Picture 2" descr="C:\Users\admin\Desktop\1013807845.jpg"/>
          <p:cNvPicPr>
            <a:picLocks noGrp="1" noChangeAspect="1" noChangeArrowheads="1"/>
          </p:cNvPicPr>
          <p:nvPr>
            <p:ph sz="half" idx="1"/>
          </p:nvPr>
        </p:nvPicPr>
        <p:blipFill>
          <a:blip r:embed="rId2" cstate="print"/>
          <a:srcRect/>
          <a:stretch>
            <a:fillRect/>
          </a:stretch>
        </p:blipFill>
        <p:spPr bwMode="auto">
          <a:xfrm>
            <a:off x="539552" y="1412776"/>
            <a:ext cx="3456384" cy="5112568"/>
          </a:xfrm>
          <a:prstGeom prst="rect">
            <a:avLst/>
          </a:prstGeom>
          <a:noFill/>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22714"/>
          </a:xfrm>
        </p:spPr>
        <p:txBody>
          <a:bodyPr>
            <a:normAutofit/>
          </a:bodyPr>
          <a:lstStyle/>
          <a:p>
            <a:pPr algn="l"/>
            <a:r>
              <a:rPr lang="ru-RU" sz="5400" i="1" dirty="0" smtClean="0">
                <a:solidFill>
                  <a:srgbClr val="FF6600"/>
                </a:solidFill>
              </a:rPr>
              <a:t>Читайте книги премии «Просветитель» -</a:t>
            </a:r>
            <a:br>
              <a:rPr lang="ru-RU" sz="5400" i="1" dirty="0" smtClean="0">
                <a:solidFill>
                  <a:srgbClr val="FF6600"/>
                </a:solidFill>
              </a:rPr>
            </a:br>
            <a:r>
              <a:rPr lang="ru-RU" sz="5400" i="1" dirty="0" smtClean="0">
                <a:solidFill>
                  <a:srgbClr val="FF6600"/>
                </a:solidFill>
              </a:rPr>
              <a:t/>
            </a:r>
            <a:br>
              <a:rPr lang="ru-RU" sz="5400" i="1" dirty="0" smtClean="0">
                <a:solidFill>
                  <a:srgbClr val="FF6600"/>
                </a:solidFill>
              </a:rPr>
            </a:br>
            <a:r>
              <a:rPr lang="ru-RU" sz="5400" b="1" i="1" dirty="0" smtClean="0">
                <a:solidFill>
                  <a:srgbClr val="FF6600"/>
                </a:solidFill>
              </a:rPr>
              <a:t>знание </a:t>
            </a:r>
            <a:br>
              <a:rPr lang="ru-RU" sz="5400" b="1" i="1" dirty="0" smtClean="0">
                <a:solidFill>
                  <a:srgbClr val="FF6600"/>
                </a:solidFill>
              </a:rPr>
            </a:br>
            <a:r>
              <a:rPr lang="ru-RU" sz="5400" b="1" i="1" dirty="0" smtClean="0">
                <a:solidFill>
                  <a:srgbClr val="FF6600"/>
                </a:solidFill>
              </a:rPr>
              <a:t>             побеждает</a:t>
            </a:r>
            <a:br>
              <a:rPr lang="ru-RU" sz="5400" b="1" i="1" dirty="0" smtClean="0">
                <a:solidFill>
                  <a:srgbClr val="FF6600"/>
                </a:solidFill>
              </a:rPr>
            </a:br>
            <a:r>
              <a:rPr lang="ru-RU" sz="5400" b="1" i="1" dirty="0" smtClean="0">
                <a:solidFill>
                  <a:srgbClr val="FF6600"/>
                </a:solidFill>
              </a:rPr>
              <a:t>                                     страх!</a:t>
            </a:r>
            <a:br>
              <a:rPr lang="ru-RU" sz="5400" b="1" i="1" dirty="0" smtClean="0">
                <a:solidFill>
                  <a:srgbClr val="FF6600"/>
                </a:solidFill>
              </a:rPr>
            </a:br>
            <a:endParaRPr lang="ru-RU" sz="5400" b="1" i="1" dirty="0">
              <a:solidFill>
                <a:srgbClr val="FF6600"/>
              </a:solidFill>
            </a:endParaRPr>
          </a:p>
        </p:txBody>
      </p:sp>
    </p:spTree>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srgbClr val="FFFF00"/>
                </a:solidFill>
              </a:rPr>
              <a:t>Лауреат в номинации </a:t>
            </a:r>
            <a:r>
              <a:rPr lang="ru-RU" sz="3600" b="1" dirty="0" smtClean="0">
                <a:solidFill>
                  <a:srgbClr val="FFFF00"/>
                </a:solidFill>
              </a:rPr>
              <a:t/>
            </a:r>
            <a:br>
              <a:rPr lang="ru-RU" sz="3600" b="1" dirty="0" smtClean="0">
                <a:solidFill>
                  <a:srgbClr val="FFFF00"/>
                </a:solidFill>
              </a:rPr>
            </a:br>
            <a:r>
              <a:rPr lang="ru-RU" sz="3600" b="1" dirty="0" smtClean="0">
                <a:solidFill>
                  <a:srgbClr val="FFFF00"/>
                </a:solidFill>
              </a:rPr>
              <a:t>«Естественные и точные науки»</a:t>
            </a:r>
            <a:endParaRPr lang="ru-RU" sz="3600" b="1" dirty="0">
              <a:solidFill>
                <a:srgbClr val="FFFF00"/>
              </a:solidFill>
            </a:endParaRPr>
          </a:p>
        </p:txBody>
      </p:sp>
      <p:pic>
        <p:nvPicPr>
          <p:cNvPr id="1026" name="Picture 2" descr="C:\Users\admin\Desktop\CD0A1FC6-2223-445D-8D26-6B48E450F13E_w640_s.jpg"/>
          <p:cNvPicPr>
            <a:picLocks noGrp="1" noChangeAspect="1" noChangeArrowheads="1"/>
          </p:cNvPicPr>
          <p:nvPr>
            <p:ph sz="half" idx="1"/>
          </p:nvPr>
        </p:nvPicPr>
        <p:blipFill>
          <a:blip r:embed="rId2" cstate="print"/>
          <a:stretch>
            <a:fillRect/>
          </a:stretch>
        </p:blipFill>
        <p:spPr bwMode="auto">
          <a:xfrm>
            <a:off x="683568" y="1484784"/>
            <a:ext cx="3357690" cy="4824536"/>
          </a:xfrm>
          <a:prstGeom prst="rect">
            <a:avLst/>
          </a:prstGeom>
          <a:noFill/>
        </p:spPr>
      </p:pic>
      <p:sp>
        <p:nvSpPr>
          <p:cNvPr id="4" name="Содержимое 3"/>
          <p:cNvSpPr>
            <a:spLocks noGrp="1"/>
          </p:cNvSpPr>
          <p:nvPr>
            <p:ph sz="half" idx="2"/>
          </p:nvPr>
        </p:nvSpPr>
        <p:spPr>
          <a:xfrm>
            <a:off x="4143372" y="1500174"/>
            <a:ext cx="4605092" cy="4881154"/>
          </a:xfrm>
        </p:spPr>
        <p:txBody>
          <a:bodyPr>
            <a:normAutofit/>
          </a:bodyPr>
          <a:lstStyle/>
          <a:p>
            <a:pPr>
              <a:buNone/>
            </a:pPr>
            <a:r>
              <a:rPr lang="ru-RU" sz="1600" b="1" dirty="0" smtClean="0">
                <a:latin typeface="+mj-lt"/>
                <a:cs typeface="Times New Roman" pitchFamily="18" charset="0"/>
              </a:rPr>
              <a:t>22.1          </a:t>
            </a:r>
            <a:r>
              <a:rPr lang="ru-RU" sz="1600" b="1" dirty="0" smtClean="0">
                <a:cs typeface="Times New Roman" pitchFamily="18" charset="0"/>
              </a:rPr>
              <a:t>Математическая составляющая : </a:t>
            </a:r>
            <a:endParaRPr lang="ru-RU" sz="1600" b="1" dirty="0" smtClean="0">
              <a:latin typeface="+mj-lt"/>
              <a:cs typeface="Times New Roman" pitchFamily="18" charset="0"/>
            </a:endParaRPr>
          </a:p>
          <a:p>
            <a:pPr>
              <a:buNone/>
            </a:pPr>
            <a:r>
              <a:rPr lang="ru-RU" sz="1600" b="1" dirty="0" smtClean="0">
                <a:latin typeface="+mj-lt"/>
                <a:cs typeface="Times New Roman" pitchFamily="18" charset="0"/>
              </a:rPr>
              <a:t>М 34     </a:t>
            </a:r>
            <a:r>
              <a:rPr lang="en-US" sz="1600" b="1" dirty="0" smtClean="0">
                <a:cs typeface="Times New Roman" pitchFamily="18" charset="0"/>
              </a:rPr>
              <a:t>[</a:t>
            </a:r>
            <a:r>
              <a:rPr lang="ru-RU" sz="1600" b="1" dirty="0" smtClean="0">
                <a:cs typeface="Times New Roman" pitchFamily="18" charset="0"/>
              </a:rPr>
              <a:t>сборник</a:t>
            </a:r>
            <a:r>
              <a:rPr lang="en-US" sz="1600" b="1" dirty="0" smtClean="0">
                <a:cs typeface="Times New Roman" pitchFamily="18" charset="0"/>
              </a:rPr>
              <a:t>]</a:t>
            </a:r>
            <a:r>
              <a:rPr lang="ru-RU" sz="1600" b="1" dirty="0" smtClean="0">
                <a:cs typeface="Times New Roman" pitchFamily="18" charset="0"/>
              </a:rPr>
              <a:t> / ред. – сост. : Н. Н. Андреев,   </a:t>
            </a:r>
            <a:endParaRPr lang="ru-RU" sz="1600" b="1" dirty="0" smtClean="0">
              <a:latin typeface="+mj-lt"/>
              <a:cs typeface="Times New Roman" pitchFamily="18" charset="0"/>
            </a:endParaRPr>
          </a:p>
          <a:p>
            <a:pPr>
              <a:buNone/>
            </a:pPr>
            <a:r>
              <a:rPr lang="ru-RU" sz="1600" b="1" dirty="0" smtClean="0">
                <a:latin typeface="+mj-lt"/>
                <a:cs typeface="Times New Roman" pitchFamily="18" charset="0"/>
              </a:rPr>
              <a:t>ЦБ ;       </a:t>
            </a:r>
            <a:r>
              <a:rPr lang="ru-RU" sz="1600" b="1" dirty="0" smtClean="0">
                <a:cs typeface="Times New Roman" pitchFamily="18" charset="0"/>
              </a:rPr>
              <a:t>С. П. Коновалов, Н. М. Панюнин ; </a:t>
            </a:r>
            <a:endParaRPr lang="ru-RU" sz="1600" b="1" dirty="0" smtClean="0">
              <a:latin typeface="+mj-lt"/>
              <a:cs typeface="Times New Roman" pitchFamily="18" charset="0"/>
            </a:endParaRPr>
          </a:p>
          <a:p>
            <a:pPr>
              <a:buNone/>
            </a:pPr>
            <a:r>
              <a:rPr lang="ru-RU" sz="1600" b="1" dirty="0" err="1" smtClean="0">
                <a:latin typeface="+mj-lt"/>
                <a:cs typeface="Times New Roman" pitchFamily="18" charset="0"/>
              </a:rPr>
              <a:t>БЦО</a:t>
            </a:r>
            <a:r>
              <a:rPr lang="ru-RU" sz="1600" b="1" dirty="0" smtClean="0">
                <a:latin typeface="+mj-lt"/>
                <a:cs typeface="Times New Roman" pitchFamily="18" charset="0"/>
              </a:rPr>
              <a:t>      </a:t>
            </a:r>
            <a:r>
              <a:rPr lang="ru-RU" sz="1600" b="1" dirty="0" err="1" smtClean="0">
                <a:latin typeface="+mj-lt"/>
                <a:cs typeface="Times New Roman" pitchFamily="18" charset="0"/>
              </a:rPr>
              <a:t>худож</a:t>
            </a:r>
            <a:r>
              <a:rPr lang="ru-RU" sz="1600" b="1" dirty="0" smtClean="0">
                <a:latin typeface="+mj-lt"/>
                <a:cs typeface="Times New Roman" pitchFamily="18" charset="0"/>
              </a:rPr>
              <a:t>.– </a:t>
            </a:r>
            <a:r>
              <a:rPr lang="ru-RU" sz="1600" b="1" dirty="0" err="1" smtClean="0">
                <a:latin typeface="+mj-lt"/>
                <a:cs typeface="Times New Roman" pitchFamily="18" charset="0"/>
              </a:rPr>
              <a:t>оформ</a:t>
            </a:r>
            <a:r>
              <a:rPr lang="ru-RU" sz="1600" b="1" dirty="0" smtClean="0">
                <a:latin typeface="+mj-lt"/>
                <a:cs typeface="Times New Roman" pitchFamily="18" charset="0"/>
              </a:rPr>
              <a:t>. Р. А. </a:t>
            </a:r>
            <a:r>
              <a:rPr lang="ru-RU" sz="1600" b="1" dirty="0" err="1" smtClean="0">
                <a:latin typeface="+mj-lt"/>
                <a:cs typeface="Times New Roman" pitchFamily="18" charset="0"/>
              </a:rPr>
              <a:t>Кокшаров</a:t>
            </a:r>
            <a:r>
              <a:rPr lang="ru-RU" sz="1600" b="1" dirty="0" smtClean="0">
                <a:latin typeface="+mj-lt"/>
                <a:cs typeface="Times New Roman" pitchFamily="18" charset="0"/>
              </a:rPr>
              <a:t>. – М. :   </a:t>
            </a:r>
          </a:p>
          <a:p>
            <a:pPr>
              <a:buNone/>
            </a:pPr>
            <a:r>
              <a:rPr lang="ru-RU" sz="1600" b="1" dirty="0" smtClean="0">
                <a:latin typeface="+mj-lt"/>
                <a:cs typeface="Times New Roman" pitchFamily="18" charset="0"/>
              </a:rPr>
              <a:t>                Математические этюды, 2015. – </a:t>
            </a:r>
          </a:p>
          <a:p>
            <a:pPr>
              <a:buNone/>
            </a:pPr>
            <a:r>
              <a:rPr lang="ru-RU" sz="1600" b="1" dirty="0" smtClean="0">
                <a:latin typeface="+mj-lt"/>
                <a:cs typeface="Times New Roman" pitchFamily="18" charset="0"/>
              </a:rPr>
              <a:t>                151 с. : ил.</a:t>
            </a:r>
          </a:p>
          <a:p>
            <a:pPr>
              <a:buNone/>
            </a:pPr>
            <a:endParaRPr lang="ru-RU" sz="1600" dirty="0" smtClean="0">
              <a:latin typeface="+mj-lt"/>
              <a:cs typeface="Times New Roman" pitchFamily="18" charset="0"/>
            </a:endParaRPr>
          </a:p>
          <a:p>
            <a:pPr>
              <a:buNone/>
            </a:pPr>
            <a:endParaRPr lang="ru-RU" sz="1600" dirty="0" smtClean="0">
              <a:latin typeface="+mj-lt"/>
              <a:cs typeface="Times New Roman" pitchFamily="18" charset="0"/>
            </a:endParaRPr>
          </a:p>
          <a:p>
            <a:pPr>
              <a:buNone/>
            </a:pPr>
            <a:r>
              <a:rPr lang="ru-RU" sz="1800" dirty="0" smtClean="0">
                <a:latin typeface="+mj-lt"/>
                <a:cs typeface="Times New Roman" pitchFamily="18" charset="0"/>
              </a:rPr>
              <a:t>		</a:t>
            </a:r>
            <a:r>
              <a:rPr lang="ru-RU" sz="2000" dirty="0" smtClean="0">
                <a:latin typeface="+mj-lt"/>
                <a:cs typeface="Times New Roman" pitchFamily="18" charset="0"/>
              </a:rPr>
              <a:t>В сюжетах, собранных в книге, рассказывается как о математической «составляющей» крупнейших достижений цивилизации, определяющих современную жизнь, так и о математической «начинке» привычных, каждодневных вещей.</a:t>
            </a:r>
            <a:endParaRPr lang="ru-RU" sz="2000" dirty="0">
              <a:latin typeface="+mj-lt"/>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008112"/>
          </a:xfrm>
        </p:spPr>
        <p:txBody>
          <a:bodyPr>
            <a:noAutofit/>
          </a:bodyPr>
          <a:lstStyle/>
          <a:p>
            <a:r>
              <a:rPr lang="ru-RU" sz="3600" dirty="0" smtClean="0">
                <a:solidFill>
                  <a:srgbClr val="FF5050"/>
                </a:solidFill>
              </a:rPr>
              <a:t>Лауреат в номинации </a:t>
            </a:r>
            <a:r>
              <a:rPr lang="ru-RU" sz="3600" b="1" dirty="0" smtClean="0">
                <a:solidFill>
                  <a:srgbClr val="FF5050"/>
                </a:solidFill>
              </a:rPr>
              <a:t/>
            </a:r>
            <a:br>
              <a:rPr lang="ru-RU" sz="3600" b="1" dirty="0" smtClean="0">
                <a:solidFill>
                  <a:srgbClr val="FF5050"/>
                </a:solidFill>
              </a:rPr>
            </a:br>
            <a:r>
              <a:rPr lang="ru-RU" sz="3600" b="1" dirty="0" smtClean="0">
                <a:solidFill>
                  <a:srgbClr val="FF5050"/>
                </a:solidFill>
              </a:rPr>
              <a:t>«Гуманитарные науки»</a:t>
            </a:r>
            <a:endParaRPr lang="ru-RU" sz="3600" b="1" dirty="0">
              <a:solidFill>
                <a:srgbClr val="FF5050"/>
              </a:solidFill>
            </a:endParaRPr>
          </a:p>
        </p:txBody>
      </p:sp>
      <p:pic>
        <p:nvPicPr>
          <p:cNvPr id="5" name="Picture 24" descr="http://www.litres.ru/static/bookimages/12/93/75/12937598.bin.dir/12937598.cover.jpg"/>
          <p:cNvPicPr>
            <a:picLocks noGrp="1" noChangeAspect="1" noChangeArrowheads="1"/>
          </p:cNvPicPr>
          <p:nvPr>
            <p:ph sz="half" idx="2"/>
          </p:nvPr>
        </p:nvPicPr>
        <p:blipFill>
          <a:blip r:embed="rId2" cstate="print"/>
          <a:srcRect/>
          <a:stretch>
            <a:fillRect/>
          </a:stretch>
        </p:blipFill>
        <p:spPr bwMode="auto">
          <a:xfrm>
            <a:off x="5076056" y="1484784"/>
            <a:ext cx="3600400" cy="4824536"/>
          </a:xfrm>
          <a:prstGeom prst="rect">
            <a:avLst/>
          </a:prstGeom>
          <a:noFill/>
        </p:spPr>
      </p:pic>
      <p:sp>
        <p:nvSpPr>
          <p:cNvPr id="7" name="Содержимое 6"/>
          <p:cNvSpPr>
            <a:spLocks noGrp="1"/>
          </p:cNvSpPr>
          <p:nvPr>
            <p:ph sz="half" idx="1"/>
          </p:nvPr>
        </p:nvSpPr>
        <p:spPr>
          <a:xfrm>
            <a:off x="323528" y="1412776"/>
            <a:ext cx="4608512" cy="5184576"/>
          </a:xfrm>
        </p:spPr>
        <p:txBody>
          <a:bodyPr>
            <a:normAutofit fontScale="25000" lnSpcReduction="20000"/>
          </a:bodyPr>
          <a:lstStyle/>
          <a:p>
            <a:pPr>
              <a:buNone/>
            </a:pPr>
            <a:r>
              <a:rPr lang="ru-RU" sz="6000" b="1" dirty="0" smtClean="0">
                <a:latin typeface="+mj-lt"/>
                <a:cs typeface="Times New Roman" pitchFamily="18" charset="0"/>
              </a:rPr>
              <a:t>63.3(2)63</a:t>
            </a:r>
            <a:r>
              <a:rPr lang="ru-RU" sz="6000" b="1" dirty="0" smtClean="0">
                <a:cs typeface="Times New Roman" pitchFamily="18" charset="0"/>
              </a:rPr>
              <a:t>          </a:t>
            </a:r>
            <a:r>
              <a:rPr lang="ru-RU" sz="6000" b="1" dirty="0" err="1" smtClean="0">
                <a:cs typeface="Times New Roman" pitchFamily="18" charset="0"/>
              </a:rPr>
              <a:t>Юрчак</a:t>
            </a:r>
            <a:r>
              <a:rPr lang="ru-RU" sz="6000" b="1" dirty="0" smtClean="0">
                <a:cs typeface="Times New Roman" pitchFamily="18" charset="0"/>
              </a:rPr>
              <a:t> А. В.</a:t>
            </a:r>
            <a:endParaRPr lang="ru-RU" sz="6000" b="1" dirty="0" smtClean="0">
              <a:latin typeface="+mj-lt"/>
              <a:cs typeface="Times New Roman" pitchFamily="18" charset="0"/>
            </a:endParaRPr>
          </a:p>
          <a:p>
            <a:pPr>
              <a:buNone/>
            </a:pPr>
            <a:r>
              <a:rPr lang="ru-RU" sz="6000" b="1" dirty="0" err="1" smtClean="0">
                <a:latin typeface="+mj-lt"/>
                <a:cs typeface="Times New Roman" pitchFamily="18" charset="0"/>
              </a:rPr>
              <a:t>Ю</a:t>
            </a:r>
            <a:r>
              <a:rPr lang="ru-RU" sz="6000" b="1" dirty="0" smtClean="0">
                <a:latin typeface="+mj-lt"/>
                <a:cs typeface="Times New Roman" pitchFamily="18" charset="0"/>
              </a:rPr>
              <a:t> 83           </a:t>
            </a:r>
            <a:r>
              <a:rPr lang="ru-RU" sz="6000" b="1" dirty="0" smtClean="0">
                <a:cs typeface="Times New Roman" pitchFamily="18" charset="0"/>
              </a:rPr>
              <a:t>Это было навсегда, пока не </a:t>
            </a:r>
            <a:endParaRPr lang="ru-RU" sz="6000" b="1" dirty="0" smtClean="0">
              <a:latin typeface="+mj-lt"/>
              <a:cs typeface="Times New Roman" pitchFamily="18" charset="0"/>
            </a:endParaRPr>
          </a:p>
          <a:p>
            <a:pPr>
              <a:buNone/>
            </a:pPr>
            <a:r>
              <a:rPr lang="ru-RU" sz="6000" b="1" dirty="0" smtClean="0">
                <a:latin typeface="+mj-lt"/>
                <a:cs typeface="Times New Roman" pitchFamily="18" charset="0"/>
              </a:rPr>
              <a:t>ЦБ</a:t>
            </a:r>
            <a:r>
              <a:rPr lang="ru-RU" sz="6000" b="1" dirty="0" smtClean="0">
                <a:cs typeface="Times New Roman" pitchFamily="18" charset="0"/>
              </a:rPr>
              <a:t>                кончилось : последнее советское  </a:t>
            </a:r>
          </a:p>
          <a:p>
            <a:pPr>
              <a:buNone/>
            </a:pPr>
            <a:r>
              <a:rPr lang="ru-RU" sz="6000" b="1" dirty="0" smtClean="0">
                <a:cs typeface="Times New Roman" pitchFamily="18" charset="0"/>
              </a:rPr>
              <a:t>                      поколение </a:t>
            </a:r>
            <a:r>
              <a:rPr lang="ru-RU" sz="6000" b="1" dirty="0" smtClean="0">
                <a:latin typeface="+mj-lt"/>
                <a:cs typeface="Times New Roman" pitchFamily="18" charset="0"/>
              </a:rPr>
              <a:t> / Алексей </a:t>
            </a:r>
            <a:r>
              <a:rPr lang="ru-RU" sz="6000" b="1" dirty="0" err="1" smtClean="0">
                <a:latin typeface="+mj-lt"/>
                <a:cs typeface="Times New Roman" pitchFamily="18" charset="0"/>
              </a:rPr>
              <a:t>Юрчак</a:t>
            </a:r>
            <a:r>
              <a:rPr lang="ru-RU" sz="6000" b="1" dirty="0" smtClean="0">
                <a:latin typeface="+mj-lt"/>
                <a:cs typeface="Times New Roman" pitchFamily="18" charset="0"/>
              </a:rPr>
              <a:t>. – М. :  </a:t>
            </a:r>
          </a:p>
          <a:p>
            <a:pPr>
              <a:buNone/>
            </a:pPr>
            <a:r>
              <a:rPr lang="ru-RU" sz="6000" b="1" dirty="0" smtClean="0">
                <a:latin typeface="+mj-lt"/>
                <a:cs typeface="Times New Roman" pitchFamily="18" charset="0"/>
              </a:rPr>
              <a:t>                      Новое литературное обозрение,</a:t>
            </a:r>
          </a:p>
          <a:p>
            <a:pPr>
              <a:buNone/>
            </a:pPr>
            <a:r>
              <a:rPr lang="ru-RU" sz="6000" b="1" dirty="0" smtClean="0">
                <a:latin typeface="+mj-lt"/>
                <a:cs typeface="Times New Roman" pitchFamily="18" charset="0"/>
              </a:rPr>
              <a:t>                     2016. – 664 с. : ил.</a:t>
            </a:r>
          </a:p>
          <a:p>
            <a:pPr>
              <a:buNone/>
            </a:pPr>
            <a:endParaRPr lang="ru-RU" sz="6400" dirty="0" smtClean="0">
              <a:latin typeface="+mj-lt"/>
              <a:cs typeface="Times New Roman" pitchFamily="18" charset="0"/>
            </a:endParaRPr>
          </a:p>
          <a:p>
            <a:r>
              <a:rPr lang="ru-RU" sz="6800" dirty="0" smtClean="0">
                <a:latin typeface="+mj-lt"/>
                <a:cs typeface="Times New Roman" pitchFamily="18" charset="0"/>
              </a:rPr>
              <a:t>            Для советских людей обвал социалистической системы стал одновременно абсолютной неожиданностью и чем-то вполне закономерным. Это драматическое событие обнажило необычный парадокс: несмотря на то, что большинство людей воспринимало советскую систему как вечную и неизменную, они в принципе были всегда готовы к ее распаду. В этой книге система «позднего социализма» (середина 1950-х – середина 1980-х годов) анализируется в перспективе этого парадокса. Образ позднего социализма, возникающий в книге, в корне отличается от привычных стереотипов.  </a:t>
            </a:r>
          </a:p>
          <a:p>
            <a:endParaRPr lang="ru-RU" sz="6800" dirty="0"/>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srgbClr val="FFCC00"/>
                </a:solidFill>
              </a:rPr>
              <a:t>Лауреат в специальной номинации </a:t>
            </a:r>
            <a:r>
              <a:rPr lang="ru-RU" sz="3600" b="1" dirty="0" smtClean="0">
                <a:solidFill>
                  <a:srgbClr val="FFCC00"/>
                </a:solidFill>
              </a:rPr>
              <a:t>«Биографии»</a:t>
            </a:r>
            <a:endParaRPr lang="ru-RU" sz="3600" b="1" dirty="0">
              <a:solidFill>
                <a:srgbClr val="FFCC00"/>
              </a:solidFill>
            </a:endParaRPr>
          </a:p>
        </p:txBody>
      </p:sp>
      <p:sp>
        <p:nvSpPr>
          <p:cNvPr id="4" name="Содержимое 3"/>
          <p:cNvSpPr>
            <a:spLocks noGrp="1"/>
          </p:cNvSpPr>
          <p:nvPr>
            <p:ph sz="half" idx="2"/>
          </p:nvPr>
        </p:nvSpPr>
        <p:spPr>
          <a:xfrm>
            <a:off x="4283968" y="1484784"/>
            <a:ext cx="4536504" cy="5040560"/>
          </a:xfrm>
        </p:spPr>
        <p:txBody>
          <a:bodyPr>
            <a:normAutofit/>
          </a:bodyPr>
          <a:lstStyle/>
          <a:p>
            <a:pPr>
              <a:buNone/>
            </a:pPr>
            <a:r>
              <a:rPr lang="ru-RU" sz="1500" b="1" dirty="0" smtClean="0">
                <a:cs typeface="Times New Roman" pitchFamily="18" charset="0"/>
              </a:rPr>
              <a:t>63.3(2)6           </a:t>
            </a:r>
            <a:r>
              <a:rPr lang="ru-RU" sz="1500" b="1" dirty="0" err="1" smtClean="0">
                <a:cs typeface="Times New Roman" pitchFamily="18" charset="0"/>
              </a:rPr>
              <a:t>Хлевнюк</a:t>
            </a:r>
            <a:r>
              <a:rPr lang="ru-RU" sz="1500" b="1" dirty="0" smtClean="0">
                <a:cs typeface="Times New Roman" pitchFamily="18" charset="0"/>
              </a:rPr>
              <a:t> Олег Витальевич. </a:t>
            </a:r>
          </a:p>
          <a:p>
            <a:pPr>
              <a:buNone/>
            </a:pPr>
            <a:r>
              <a:rPr lang="ru-RU" sz="1500" b="1" dirty="0" smtClean="0">
                <a:cs typeface="Times New Roman" pitchFamily="18" charset="0"/>
              </a:rPr>
              <a:t>Х 55              Сталин : жизнь одного вождя :</a:t>
            </a:r>
          </a:p>
          <a:p>
            <a:pPr>
              <a:buNone/>
            </a:pPr>
            <a:r>
              <a:rPr lang="ru-RU" sz="1500" b="1" dirty="0" smtClean="0">
                <a:cs typeface="Times New Roman" pitchFamily="18" charset="0"/>
              </a:rPr>
              <a:t>№2                </a:t>
            </a:r>
            <a:r>
              <a:rPr lang="en-US" sz="1500" b="1" dirty="0" smtClean="0">
                <a:cs typeface="Times New Roman" pitchFamily="18" charset="0"/>
              </a:rPr>
              <a:t>[</a:t>
            </a:r>
            <a:r>
              <a:rPr lang="ru-RU" sz="1500" b="1" dirty="0" smtClean="0">
                <a:cs typeface="Times New Roman" pitchFamily="18" charset="0"/>
              </a:rPr>
              <a:t>биография</a:t>
            </a:r>
            <a:r>
              <a:rPr lang="en-US" sz="1500" b="1" dirty="0" smtClean="0">
                <a:cs typeface="Times New Roman" pitchFamily="18" charset="0"/>
              </a:rPr>
              <a:t>]</a:t>
            </a:r>
            <a:r>
              <a:rPr lang="ru-RU" sz="1500" b="1" dirty="0" smtClean="0">
                <a:cs typeface="Times New Roman" pitchFamily="18" charset="0"/>
              </a:rPr>
              <a:t> / Олег </a:t>
            </a:r>
            <a:r>
              <a:rPr lang="ru-RU" sz="1500" b="1" dirty="0" err="1" smtClean="0">
                <a:cs typeface="Times New Roman" pitchFamily="18" charset="0"/>
              </a:rPr>
              <a:t>Хлевнюк</a:t>
            </a:r>
            <a:r>
              <a:rPr lang="ru-RU" sz="1500" b="1" dirty="0" smtClean="0">
                <a:cs typeface="Times New Roman" pitchFamily="18" charset="0"/>
              </a:rPr>
              <a:t>. – М. :  </a:t>
            </a:r>
          </a:p>
          <a:p>
            <a:pPr>
              <a:buNone/>
            </a:pPr>
            <a:r>
              <a:rPr lang="ru-RU" sz="1500" b="1" dirty="0" smtClean="0">
                <a:cs typeface="Times New Roman" pitchFamily="18" charset="0"/>
              </a:rPr>
              <a:t>                        </a:t>
            </a:r>
            <a:r>
              <a:rPr lang="ru-RU" sz="1500" b="1" dirty="0" err="1" smtClean="0">
                <a:cs typeface="Times New Roman" pitchFamily="18" charset="0"/>
              </a:rPr>
              <a:t>АСТ</a:t>
            </a:r>
            <a:r>
              <a:rPr lang="ru-RU" sz="1500" b="1" dirty="0" smtClean="0">
                <a:cs typeface="Times New Roman" pitchFamily="18" charset="0"/>
              </a:rPr>
              <a:t>, 2016. – 461, </a:t>
            </a:r>
            <a:r>
              <a:rPr lang="en-US" sz="1500" b="1" dirty="0" smtClean="0">
                <a:cs typeface="Times New Roman" pitchFamily="18" charset="0"/>
              </a:rPr>
              <a:t>[</a:t>
            </a:r>
            <a:r>
              <a:rPr lang="ru-RU" sz="1500" b="1" dirty="0" smtClean="0">
                <a:cs typeface="Times New Roman" pitchFamily="18" charset="0"/>
              </a:rPr>
              <a:t>1</a:t>
            </a:r>
            <a:r>
              <a:rPr lang="en-US" sz="1500" b="1" dirty="0" smtClean="0">
                <a:cs typeface="Times New Roman" pitchFamily="18" charset="0"/>
              </a:rPr>
              <a:t>]</a:t>
            </a:r>
            <a:r>
              <a:rPr lang="ru-RU" sz="1500" b="1" dirty="0" smtClean="0">
                <a:cs typeface="Times New Roman" pitchFamily="18" charset="0"/>
              </a:rPr>
              <a:t> с.</a:t>
            </a:r>
          </a:p>
          <a:p>
            <a:endParaRPr lang="ru-RU" sz="1600" dirty="0" smtClean="0">
              <a:cs typeface="Times New Roman" pitchFamily="18" charset="0"/>
            </a:endParaRPr>
          </a:p>
          <a:p>
            <a:r>
              <a:rPr lang="ru-RU" sz="1600" dirty="0" smtClean="0">
                <a:cs typeface="Times New Roman" pitchFamily="18" charset="0"/>
              </a:rPr>
              <a:t>                 Споры о том, насколько велика единоличная роль Сталина в массовых репрессиях против собственного населения, развязанных в 30-е годы прошлого века и получивших название «Большой террор», не стихают уже многие десятилетия. Эта книга будет интересна тем, кто пытается найти ответ на этот и другие вопросы: был ли у страны, перепрыгнувшей от монархии к социализму, иной путь? Случайно ли абсолютная власть досталась одному человеку и можно ли было ее ограничить? Какова роль Сталина в поражениях и победах в Великой Отечественной войне? </a:t>
            </a:r>
          </a:p>
        </p:txBody>
      </p:sp>
      <p:pic>
        <p:nvPicPr>
          <p:cNvPr id="27650" name="Picture 2" descr="C:\Users\admin\Desktop\1011580961.jpg"/>
          <p:cNvPicPr>
            <a:picLocks noGrp="1" noChangeAspect="1" noChangeArrowheads="1"/>
          </p:cNvPicPr>
          <p:nvPr>
            <p:ph sz="half" idx="1"/>
          </p:nvPr>
        </p:nvPicPr>
        <p:blipFill>
          <a:blip r:embed="rId2" cstate="print"/>
          <a:srcRect/>
          <a:stretch>
            <a:fillRect/>
          </a:stretch>
        </p:blipFill>
        <p:spPr bwMode="auto">
          <a:xfrm>
            <a:off x="611560" y="1484784"/>
            <a:ext cx="3600400" cy="4896544"/>
          </a:xfrm>
          <a:prstGeom prst="rect">
            <a:avLst/>
          </a:prstGeom>
          <a:noFill/>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785818"/>
          </a:xfrm>
        </p:spPr>
        <p:txBody>
          <a:bodyPr>
            <a:noAutofit/>
          </a:bodyPr>
          <a:lstStyle/>
          <a:p>
            <a:r>
              <a:rPr lang="ru-RU" sz="2800" dirty="0" smtClean="0">
                <a:solidFill>
                  <a:srgbClr val="FDB9EE"/>
                </a:solidFill>
              </a:rPr>
              <a:t>Финалисты премии :</a:t>
            </a:r>
            <a:br>
              <a:rPr lang="ru-RU" sz="2800" dirty="0" smtClean="0">
                <a:solidFill>
                  <a:srgbClr val="FDB9EE"/>
                </a:solidFill>
              </a:rPr>
            </a:br>
            <a:r>
              <a:rPr lang="ru-RU" sz="2800" b="1" dirty="0" smtClean="0">
                <a:solidFill>
                  <a:srgbClr val="FDB9EE"/>
                </a:solidFill>
              </a:rPr>
              <a:t>Естественные и точные науки</a:t>
            </a:r>
            <a:endParaRPr lang="ru-RU" sz="2800" b="1" dirty="0">
              <a:solidFill>
                <a:srgbClr val="FDB9EE"/>
              </a:solidFill>
            </a:endParaRPr>
          </a:p>
        </p:txBody>
      </p:sp>
      <p:pic>
        <p:nvPicPr>
          <p:cNvPr id="4099" name="Picture 3" descr="C:\Users\admin\Desktop\326893_evolyuciya_klassicheskie_idei_v_svete_novyh_otkrytiy.jpg"/>
          <p:cNvPicPr>
            <a:picLocks noGrp="1" noChangeAspect="1" noChangeArrowheads="1"/>
          </p:cNvPicPr>
          <p:nvPr>
            <p:ph sz="half" idx="1"/>
          </p:nvPr>
        </p:nvPicPr>
        <p:blipFill>
          <a:blip r:embed="rId2" cstate="print"/>
          <a:stretch>
            <a:fillRect/>
          </a:stretch>
        </p:blipFill>
        <p:spPr bwMode="auto">
          <a:xfrm>
            <a:off x="611560" y="1484784"/>
            <a:ext cx="3600400" cy="4968552"/>
          </a:xfrm>
          <a:prstGeom prst="rect">
            <a:avLst/>
          </a:prstGeom>
          <a:noFill/>
        </p:spPr>
      </p:pic>
      <p:sp>
        <p:nvSpPr>
          <p:cNvPr id="4" name="Содержимое 3"/>
          <p:cNvSpPr>
            <a:spLocks noGrp="1"/>
          </p:cNvSpPr>
          <p:nvPr>
            <p:ph sz="half" idx="2"/>
          </p:nvPr>
        </p:nvSpPr>
        <p:spPr>
          <a:xfrm>
            <a:off x="4283968" y="1412776"/>
            <a:ext cx="4536504" cy="5112568"/>
          </a:xfrm>
        </p:spPr>
        <p:txBody>
          <a:bodyPr>
            <a:normAutofit/>
          </a:bodyPr>
          <a:lstStyle/>
          <a:p>
            <a:pPr>
              <a:buNone/>
            </a:pPr>
            <a:r>
              <a:rPr lang="ru-RU" sz="1400" b="1" dirty="0" smtClean="0"/>
              <a:t>28.02                  Марков Александр Владимирович. </a:t>
            </a:r>
          </a:p>
          <a:p>
            <a:pPr>
              <a:buNone/>
            </a:pPr>
            <a:r>
              <a:rPr lang="ru-RU" sz="1400" b="1" dirty="0" smtClean="0"/>
              <a:t>М 26            Эволюция : классические идеи в свете</a:t>
            </a:r>
          </a:p>
          <a:p>
            <a:pPr>
              <a:buNone/>
            </a:pPr>
            <a:r>
              <a:rPr lang="ru-RU" sz="1400" b="1" dirty="0" smtClean="0"/>
              <a:t>ЦБ                новых открытий / Александр Марков, </a:t>
            </a:r>
          </a:p>
          <a:p>
            <a:pPr>
              <a:buNone/>
            </a:pPr>
            <a:r>
              <a:rPr lang="ru-RU" sz="1400" b="1" dirty="0" smtClean="0"/>
              <a:t>                      Елена Наймарк. – М. : АСТ, 2014. – 654,    </a:t>
            </a:r>
          </a:p>
          <a:p>
            <a:pPr>
              <a:buNone/>
            </a:pPr>
            <a:r>
              <a:rPr lang="ru-RU" sz="1400" b="1" dirty="0" smtClean="0"/>
              <a:t>                     </a:t>
            </a:r>
            <a:r>
              <a:rPr lang="en-US" sz="1400" b="1" dirty="0" smtClean="0"/>
              <a:t>[</a:t>
            </a:r>
            <a:r>
              <a:rPr lang="ru-RU" sz="1400" b="1" dirty="0" smtClean="0"/>
              <a:t>1</a:t>
            </a:r>
            <a:r>
              <a:rPr lang="en-US" sz="1400" b="1" dirty="0" smtClean="0"/>
              <a:t>]</a:t>
            </a:r>
            <a:r>
              <a:rPr lang="ru-RU" sz="1400" b="1" dirty="0" smtClean="0"/>
              <a:t> с. : ил.</a:t>
            </a:r>
          </a:p>
          <a:p>
            <a:endParaRPr lang="ru-RU" sz="1400" dirty="0" smtClean="0"/>
          </a:p>
          <a:p>
            <a:r>
              <a:rPr lang="ru-RU" sz="1600" dirty="0" smtClean="0"/>
              <a:t>             Что такое польза? Как случайная мутация превращает аутсайдеров в процветающих победителей? Что важнее для эволюции – война или сотрудничество? Книга рассказывает о новейших исследованиях молекулярных генетиков и находках палеонтологов, которые дают ответы на эти и многие другие вопросы о видоизменениях в природе. Тысячи открытий, совершенных со времен Дарвина, подтверждают догадки родоначальников теории эволюции; новые данные ничуть не разрушают основы эволюционной теории, а напротив, лишь укрепляют их. </a:t>
            </a:r>
            <a:endParaRPr lang="ru-RU" sz="1600" dirty="0"/>
          </a:p>
        </p:txBody>
      </p:sp>
    </p:spTree>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95536" y="1412776"/>
            <a:ext cx="4320480" cy="5184576"/>
          </a:xfrm>
        </p:spPr>
        <p:txBody>
          <a:bodyPr>
            <a:normAutofit/>
          </a:bodyPr>
          <a:lstStyle/>
          <a:p>
            <a:pPr>
              <a:buNone/>
            </a:pPr>
            <a:r>
              <a:rPr lang="ru-RU" sz="1500" b="1" dirty="0" smtClean="0"/>
              <a:t>28.7               Соколов Александр Борисович. </a:t>
            </a:r>
          </a:p>
          <a:p>
            <a:pPr>
              <a:buNone/>
            </a:pPr>
            <a:r>
              <a:rPr lang="ru-RU" sz="1500" b="1" dirty="0" smtClean="0"/>
              <a:t>С 59      Мифы об эволюции человека</a:t>
            </a:r>
          </a:p>
          <a:p>
            <a:pPr>
              <a:buNone/>
            </a:pPr>
            <a:r>
              <a:rPr lang="ru-RU" sz="1500" b="1" dirty="0" smtClean="0"/>
              <a:t>ЦБ         / Александр Соколов. – М. : </a:t>
            </a:r>
            <a:r>
              <a:rPr lang="ru-RU" sz="1500" b="1" dirty="0" err="1" smtClean="0"/>
              <a:t>Альпина</a:t>
            </a:r>
            <a:r>
              <a:rPr lang="ru-RU" sz="1500" b="1" dirty="0" smtClean="0"/>
              <a:t>  </a:t>
            </a:r>
          </a:p>
          <a:p>
            <a:pPr>
              <a:buNone/>
            </a:pPr>
            <a:r>
              <a:rPr lang="ru-RU" sz="1500" b="1" dirty="0" smtClean="0"/>
              <a:t>               нон-фикшн, 2015. – 390 с. : ил.</a:t>
            </a:r>
          </a:p>
          <a:p>
            <a:endParaRPr lang="ru-RU" sz="1400" dirty="0" smtClean="0"/>
          </a:p>
          <a:p>
            <a:r>
              <a:rPr lang="ru-RU" sz="1600" dirty="0" smtClean="0"/>
              <a:t>               В </a:t>
            </a:r>
            <a:r>
              <a:rPr lang="en-US" sz="1600" dirty="0" smtClean="0"/>
              <a:t>XXI </a:t>
            </a:r>
            <a:r>
              <a:rPr lang="ru-RU" sz="1600" dirty="0" smtClean="0"/>
              <a:t>веке палеоантропология переживает бурный расцвет. Благодаря современным технологиям, ученые изучают наше далекое прошлое в таких подробностях, что еще совсем недавно это казалось фантастикой. Но массовое сознание не поспевает за наукой… Она стремительно мчится в будущее, а заблуждения остаются незыблемы. Происхождение человека до сих пор окружено множеством мифов – это и антиэволюционистские теории, и целый пласт легенд, порожденных массовой культурой, и околонаучные представления, бытующие среди людей образованных и начитанных.</a:t>
            </a:r>
            <a:endParaRPr lang="ru-RU" sz="1600" dirty="0"/>
          </a:p>
        </p:txBody>
      </p:sp>
      <p:pic>
        <p:nvPicPr>
          <p:cNvPr id="1026" name="Picture 2" descr="C:\Users\admin\Desktop\1422828.jpg"/>
          <p:cNvPicPr>
            <a:picLocks noGrp="1" noChangeAspect="1" noChangeArrowheads="1"/>
          </p:cNvPicPr>
          <p:nvPr>
            <p:ph sz="half" idx="2"/>
          </p:nvPr>
        </p:nvPicPr>
        <p:blipFill>
          <a:blip r:embed="rId2" cstate="print"/>
          <a:stretch>
            <a:fillRect/>
          </a:stretch>
        </p:blipFill>
        <p:spPr bwMode="auto">
          <a:xfrm>
            <a:off x="4932040" y="1484784"/>
            <a:ext cx="3744416" cy="4968552"/>
          </a:xfrm>
          <a:prstGeom prst="rect">
            <a:avLst/>
          </a:prstGeom>
          <a:noFill/>
        </p:spPr>
      </p:pic>
      <p:sp>
        <p:nvSpPr>
          <p:cNvPr id="5" name="Заголовок 4"/>
          <p:cNvSpPr>
            <a:spLocks noGrp="1"/>
          </p:cNvSpPr>
          <p:nvPr>
            <p:ph type="title"/>
          </p:nvPr>
        </p:nvSpPr>
        <p:spPr/>
        <p:txBody>
          <a:bodyPr>
            <a:normAutofit/>
          </a:bodyPr>
          <a:lstStyle/>
          <a:p>
            <a:r>
              <a:rPr lang="ru-RU" sz="2800" dirty="0" smtClean="0">
                <a:solidFill>
                  <a:srgbClr val="66FFFF"/>
                </a:solidFill>
              </a:rPr>
              <a:t>Финалисты премии :</a:t>
            </a:r>
            <a:br>
              <a:rPr lang="ru-RU" sz="2800" dirty="0" smtClean="0">
                <a:solidFill>
                  <a:srgbClr val="66FFFF"/>
                </a:solidFill>
              </a:rPr>
            </a:br>
            <a:r>
              <a:rPr lang="ru-RU" sz="2800" b="1" dirty="0" smtClean="0">
                <a:solidFill>
                  <a:srgbClr val="66FFFF"/>
                </a:solidFill>
              </a:rPr>
              <a:t>Естественные и точные науки</a:t>
            </a:r>
            <a:endParaRPr lang="ru-RU" sz="2800" dirty="0">
              <a:solidFill>
                <a:srgbClr val="66FFFF"/>
              </a:solidFill>
            </a:endParaRPr>
          </a:p>
        </p:txBody>
      </p:sp>
    </p:spTree>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928694"/>
          </a:xfrm>
        </p:spPr>
        <p:txBody>
          <a:bodyPr>
            <a:normAutofit fontScale="90000"/>
          </a:bodyPr>
          <a:lstStyle/>
          <a:p>
            <a:r>
              <a:rPr lang="ru-RU" sz="3600" dirty="0" smtClean="0">
                <a:solidFill>
                  <a:srgbClr val="FFFF00"/>
                </a:solidFill>
              </a:rPr>
              <a:t>Финалисты премии :</a:t>
            </a:r>
            <a:br>
              <a:rPr lang="ru-RU" sz="3600" dirty="0" smtClean="0">
                <a:solidFill>
                  <a:srgbClr val="FFFF00"/>
                </a:solidFill>
              </a:rPr>
            </a:br>
            <a:r>
              <a:rPr lang="ru-RU" sz="3600" b="1" dirty="0" smtClean="0">
                <a:solidFill>
                  <a:srgbClr val="FFFF00"/>
                </a:solidFill>
              </a:rPr>
              <a:t>Естественные и точные науки</a:t>
            </a:r>
            <a:endParaRPr lang="ru-RU" sz="3600" dirty="0">
              <a:solidFill>
                <a:srgbClr val="FFFF00"/>
              </a:solidFill>
            </a:endParaRPr>
          </a:p>
        </p:txBody>
      </p:sp>
      <p:sp>
        <p:nvSpPr>
          <p:cNvPr id="3" name="Содержимое 2"/>
          <p:cNvSpPr>
            <a:spLocks noGrp="1"/>
          </p:cNvSpPr>
          <p:nvPr>
            <p:ph sz="half" idx="1"/>
          </p:nvPr>
        </p:nvSpPr>
        <p:spPr>
          <a:xfrm>
            <a:off x="323528" y="1412776"/>
            <a:ext cx="4680520" cy="5184576"/>
          </a:xfrm>
        </p:spPr>
        <p:txBody>
          <a:bodyPr>
            <a:normAutofit/>
          </a:bodyPr>
          <a:lstStyle/>
          <a:p>
            <a:pPr>
              <a:buNone/>
            </a:pPr>
            <a:r>
              <a:rPr lang="ru-RU" sz="1500" b="1" dirty="0" smtClean="0"/>
              <a:t>22.67              Галактики : </a:t>
            </a:r>
            <a:r>
              <a:rPr lang="en-US" sz="1500" b="1" dirty="0" smtClean="0"/>
              <a:t>[</a:t>
            </a:r>
            <a:r>
              <a:rPr lang="ru-RU" sz="1500" b="1" dirty="0" smtClean="0"/>
              <a:t>сб. ст.</a:t>
            </a:r>
            <a:r>
              <a:rPr lang="en-US" sz="1500" b="1" dirty="0" smtClean="0"/>
              <a:t>]</a:t>
            </a:r>
            <a:r>
              <a:rPr lang="ru-RU" sz="1500" b="1" dirty="0" smtClean="0"/>
              <a:t>/ ред.–сост. В. Г. </a:t>
            </a:r>
          </a:p>
          <a:p>
            <a:pPr>
              <a:buNone/>
            </a:pPr>
            <a:r>
              <a:rPr lang="ru-RU" sz="1500" b="1" dirty="0" smtClean="0"/>
              <a:t>Г 15         Сурдин. – М. : </a:t>
            </a:r>
            <a:r>
              <a:rPr lang="ru-RU" sz="1500" b="1" dirty="0" err="1" smtClean="0"/>
              <a:t>Физматлит</a:t>
            </a:r>
            <a:r>
              <a:rPr lang="ru-RU" sz="1500" b="1" dirty="0" smtClean="0"/>
              <a:t>, 2013. – 432 с. – </a:t>
            </a:r>
          </a:p>
          <a:p>
            <a:pPr>
              <a:buNone/>
            </a:pPr>
            <a:r>
              <a:rPr lang="ru-RU" sz="1500" b="1" dirty="0" smtClean="0"/>
              <a:t>ЦБ           (Астрономия и астрофизика).</a:t>
            </a:r>
          </a:p>
          <a:p>
            <a:endParaRPr lang="ru-RU" sz="1600" dirty="0" smtClean="0"/>
          </a:p>
          <a:p>
            <a:r>
              <a:rPr lang="ru-RU" sz="1500" dirty="0" smtClean="0"/>
              <a:t>                 </a:t>
            </a:r>
            <a:r>
              <a:rPr lang="ru-RU" sz="1600" dirty="0" smtClean="0"/>
              <a:t>Четвертая книга из серии «Астрономия и астрофизика» содержит обзор современных представлений о гигантских звездных системах – галактиках. Рассказано об истории открытия галактик, об их основных типах и системах классификации. Даны основы динамики звездных систем. Подробно описаны ближайшие к нам галактические окрестности и работы по глобальному изучению Галактики. Приведены данные о различных типах населений галактик – звездах, межзвездной среде и темной материи. Описаны особенности активных галактик и квазаров, а также эволюция взглядов на происхождение галактик.</a:t>
            </a:r>
            <a:endParaRPr lang="ru-RU" sz="1600" dirty="0"/>
          </a:p>
        </p:txBody>
      </p:sp>
      <p:pic>
        <p:nvPicPr>
          <p:cNvPr id="2050" name="Picture 2" descr="C:\Users\admin\Desktop\2781408.jpg"/>
          <p:cNvPicPr>
            <a:picLocks noGrp="1" noChangeAspect="1" noChangeArrowheads="1"/>
          </p:cNvPicPr>
          <p:nvPr>
            <p:ph sz="half" idx="2"/>
          </p:nvPr>
        </p:nvPicPr>
        <p:blipFill>
          <a:blip r:embed="rId2" cstate="print"/>
          <a:stretch>
            <a:fillRect/>
          </a:stretch>
        </p:blipFill>
        <p:spPr bwMode="auto">
          <a:xfrm>
            <a:off x="5364088" y="1484784"/>
            <a:ext cx="3240360" cy="4896544"/>
          </a:xfrm>
          <a:prstGeom prst="rect">
            <a:avLst/>
          </a:prstGeom>
          <a:noFill/>
        </p:spPr>
      </p:pic>
    </p:spTree>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928694"/>
          </a:xfrm>
        </p:spPr>
        <p:txBody>
          <a:bodyPr>
            <a:noAutofit/>
          </a:bodyPr>
          <a:lstStyle/>
          <a:p>
            <a:r>
              <a:rPr lang="ru-RU" sz="3200" dirty="0" smtClean="0">
                <a:solidFill>
                  <a:srgbClr val="FFC000"/>
                </a:solidFill>
              </a:rPr>
              <a:t>Финалисты премии : </a:t>
            </a:r>
            <a:br>
              <a:rPr lang="ru-RU" sz="3200" dirty="0" smtClean="0">
                <a:solidFill>
                  <a:srgbClr val="FFC000"/>
                </a:solidFill>
              </a:rPr>
            </a:br>
            <a:r>
              <a:rPr lang="ru-RU" sz="3200" b="1" dirty="0" smtClean="0">
                <a:solidFill>
                  <a:srgbClr val="FFC000"/>
                </a:solidFill>
              </a:rPr>
              <a:t>Гуманитарные науки</a:t>
            </a:r>
            <a:endParaRPr lang="ru-RU" sz="3200" b="1" dirty="0">
              <a:solidFill>
                <a:srgbClr val="FFC000"/>
              </a:solidFill>
            </a:endParaRPr>
          </a:p>
        </p:txBody>
      </p:sp>
      <p:pic>
        <p:nvPicPr>
          <p:cNvPr id="3076" name="Picture 4" descr="C:\Users\admin\Desktop\large_49601168.jpg"/>
          <p:cNvPicPr>
            <a:picLocks noGrp="1" noChangeAspect="1" noChangeArrowheads="1"/>
          </p:cNvPicPr>
          <p:nvPr>
            <p:ph sz="half" idx="1"/>
          </p:nvPr>
        </p:nvPicPr>
        <p:blipFill>
          <a:blip r:embed="rId2" cstate="print"/>
          <a:stretch>
            <a:fillRect/>
          </a:stretch>
        </p:blipFill>
        <p:spPr bwMode="auto">
          <a:xfrm>
            <a:off x="611560" y="1484784"/>
            <a:ext cx="3456384" cy="4968552"/>
          </a:xfrm>
          <a:prstGeom prst="rect">
            <a:avLst/>
          </a:prstGeom>
          <a:noFill/>
        </p:spPr>
      </p:pic>
      <p:sp>
        <p:nvSpPr>
          <p:cNvPr id="4" name="Содержимое 3"/>
          <p:cNvSpPr>
            <a:spLocks noGrp="1"/>
          </p:cNvSpPr>
          <p:nvPr>
            <p:ph sz="half" idx="2"/>
          </p:nvPr>
        </p:nvSpPr>
        <p:spPr>
          <a:xfrm>
            <a:off x="4427984" y="1484784"/>
            <a:ext cx="4258816" cy="5040560"/>
          </a:xfrm>
        </p:spPr>
        <p:txBody>
          <a:bodyPr>
            <a:normAutofit/>
          </a:bodyPr>
          <a:lstStyle/>
          <a:p>
            <a:pPr>
              <a:buNone/>
            </a:pPr>
            <a:r>
              <a:rPr lang="ru-RU" sz="1500" b="1" dirty="0" smtClean="0"/>
              <a:t>63.3(2)           Анисимов Евгений Викторович. </a:t>
            </a:r>
          </a:p>
          <a:p>
            <a:pPr>
              <a:buNone/>
            </a:pPr>
            <a:r>
              <a:rPr lang="ru-RU" sz="1500" b="1" dirty="0" smtClean="0"/>
              <a:t>А 67        Императорская Россия / Е. В. </a:t>
            </a:r>
            <a:r>
              <a:rPr lang="ru-RU" sz="1500" b="1" dirty="0" err="1" smtClean="0"/>
              <a:t>Аниси</a:t>
            </a:r>
            <a:r>
              <a:rPr lang="ru-RU" sz="1500" b="1" dirty="0" smtClean="0"/>
              <a:t>-</a:t>
            </a:r>
          </a:p>
          <a:p>
            <a:pPr>
              <a:buNone/>
            </a:pPr>
            <a:r>
              <a:rPr lang="ru-RU" sz="1500" b="1" dirty="0" smtClean="0"/>
              <a:t>№ 2         </a:t>
            </a:r>
            <a:r>
              <a:rPr lang="ru-RU" sz="1500" b="1" dirty="0" err="1" smtClean="0"/>
              <a:t>мов</a:t>
            </a:r>
            <a:r>
              <a:rPr lang="ru-RU" sz="1500" b="1" dirty="0" smtClean="0"/>
              <a:t>. – СПб. : Питер, 2014. – 639, </a:t>
            </a:r>
            <a:r>
              <a:rPr lang="en-US" sz="1500" b="1" dirty="0" smtClean="0"/>
              <a:t>[</a:t>
            </a:r>
            <a:r>
              <a:rPr lang="ru-RU" sz="1500" b="1" dirty="0" smtClean="0"/>
              <a:t>1</a:t>
            </a:r>
            <a:r>
              <a:rPr lang="en-US" sz="1500" b="1" dirty="0" smtClean="0"/>
              <a:t>]</a:t>
            </a:r>
            <a:r>
              <a:rPr lang="ru-RU" sz="1500" b="1" dirty="0" smtClean="0"/>
              <a:t> </a:t>
            </a:r>
          </a:p>
          <a:p>
            <a:pPr>
              <a:buNone/>
            </a:pPr>
            <a:r>
              <a:rPr lang="ru-RU" sz="1500" b="1" dirty="0" smtClean="0"/>
              <a:t>                  с. : ил.</a:t>
            </a:r>
          </a:p>
          <a:p>
            <a:endParaRPr lang="ru-RU" sz="1400" dirty="0" smtClean="0"/>
          </a:p>
          <a:p>
            <a:endParaRPr lang="ru-RU" sz="1400" dirty="0" smtClean="0"/>
          </a:p>
          <a:p>
            <a:r>
              <a:rPr lang="ru-RU" sz="1800" dirty="0" smtClean="0"/>
              <a:t>          Книга содержит полную и всестороннюю информацию по истории императорской России – от Петра Великого до Николая </a:t>
            </a:r>
            <a:r>
              <a:rPr lang="en-US" sz="1800" dirty="0" smtClean="0"/>
              <a:t>II</a:t>
            </a:r>
            <a:r>
              <a:rPr lang="ru-RU" sz="1800" dirty="0" smtClean="0"/>
              <a:t>. Перед вами предстанут два столетия русской истории, во многом определившие дальнейшую судьбу страны. Это была эпоха, когда закладывались основы могущества России, эпоха становления великой державы. Но это же время обусловило и ее падение в 1917 году. </a:t>
            </a:r>
            <a:endParaRPr lang="ru-RU" sz="1800" dirty="0"/>
          </a:p>
        </p:txBody>
      </p:sp>
    </p:spTree>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000132"/>
          </a:xfrm>
        </p:spPr>
        <p:txBody>
          <a:bodyPr>
            <a:normAutofit fontScale="90000"/>
          </a:bodyPr>
          <a:lstStyle/>
          <a:p>
            <a:r>
              <a:rPr lang="ru-RU" sz="4000" dirty="0" smtClean="0">
                <a:solidFill>
                  <a:srgbClr val="FF5050"/>
                </a:solidFill>
              </a:rPr>
              <a:t>Финалисты премии : </a:t>
            </a:r>
            <a:br>
              <a:rPr lang="ru-RU" sz="4000" dirty="0" smtClean="0">
                <a:solidFill>
                  <a:srgbClr val="FF5050"/>
                </a:solidFill>
              </a:rPr>
            </a:br>
            <a:r>
              <a:rPr lang="ru-RU" sz="4000" b="1" dirty="0" smtClean="0">
                <a:solidFill>
                  <a:srgbClr val="FF5050"/>
                </a:solidFill>
              </a:rPr>
              <a:t>Гуманитарные науки</a:t>
            </a:r>
            <a:endParaRPr lang="ru-RU" sz="4000" dirty="0">
              <a:solidFill>
                <a:srgbClr val="FF5050"/>
              </a:solidFill>
            </a:endParaRPr>
          </a:p>
        </p:txBody>
      </p:sp>
      <p:sp>
        <p:nvSpPr>
          <p:cNvPr id="3" name="Содержимое 2"/>
          <p:cNvSpPr>
            <a:spLocks noGrp="1"/>
          </p:cNvSpPr>
          <p:nvPr>
            <p:ph sz="half" idx="1"/>
          </p:nvPr>
        </p:nvSpPr>
        <p:spPr>
          <a:xfrm>
            <a:off x="395536" y="1412776"/>
            <a:ext cx="4536504" cy="5184576"/>
          </a:xfrm>
        </p:spPr>
        <p:txBody>
          <a:bodyPr>
            <a:normAutofit/>
          </a:bodyPr>
          <a:lstStyle/>
          <a:p>
            <a:pPr>
              <a:buNone/>
            </a:pPr>
            <a:r>
              <a:rPr lang="ru-RU" sz="1400" b="1" dirty="0" smtClean="0"/>
              <a:t>63.3(2)61                     Кантор Юлия </a:t>
            </a:r>
            <a:r>
              <a:rPr lang="ru-RU" sz="1400" b="1" dirty="0" err="1" smtClean="0"/>
              <a:t>Зораховна</a:t>
            </a:r>
            <a:r>
              <a:rPr lang="ru-RU" sz="1400" b="1" dirty="0" smtClean="0"/>
              <a:t>. </a:t>
            </a:r>
          </a:p>
          <a:p>
            <a:pPr>
              <a:buNone/>
            </a:pPr>
            <a:r>
              <a:rPr lang="ru-RU" sz="1400" b="1" dirty="0" smtClean="0"/>
              <a:t>К 19                   Заклятая дружба : секретное </a:t>
            </a:r>
          </a:p>
          <a:p>
            <a:pPr>
              <a:buNone/>
            </a:pPr>
            <a:r>
              <a:rPr lang="ru-RU" sz="1400" b="1" dirty="0" smtClean="0"/>
              <a:t>№2                     сотрудничество СССР и Германии </a:t>
            </a:r>
          </a:p>
          <a:p>
            <a:r>
              <a:rPr lang="ru-RU" sz="1400" b="1" dirty="0" smtClean="0"/>
              <a:t>                     </a:t>
            </a:r>
            <a:r>
              <a:rPr lang="ru-RU" sz="1400" b="1" dirty="0" err="1" smtClean="0"/>
              <a:t>20-30-х</a:t>
            </a:r>
            <a:r>
              <a:rPr lang="ru-RU" sz="1400" b="1" dirty="0" smtClean="0"/>
              <a:t> годов / Юлия Кантор. – М. :   </a:t>
            </a:r>
          </a:p>
          <a:p>
            <a:r>
              <a:rPr lang="ru-RU" sz="1400" b="1" dirty="0" smtClean="0"/>
              <a:t>                    Политическая энциклопедия, 2014. – </a:t>
            </a:r>
          </a:p>
          <a:p>
            <a:r>
              <a:rPr lang="ru-RU" sz="1400" b="1" dirty="0" smtClean="0"/>
              <a:t>                    382, </a:t>
            </a:r>
            <a:r>
              <a:rPr lang="en-US" sz="1400" b="1" dirty="0" smtClean="0"/>
              <a:t>[</a:t>
            </a:r>
            <a:r>
              <a:rPr lang="ru-RU" sz="1400" b="1" dirty="0" smtClean="0"/>
              <a:t>1</a:t>
            </a:r>
            <a:r>
              <a:rPr lang="en-US" sz="1400" b="1" dirty="0" smtClean="0"/>
              <a:t>]</a:t>
            </a:r>
            <a:r>
              <a:rPr lang="ru-RU" sz="1400" b="1" dirty="0" smtClean="0"/>
              <a:t> с. – (История сталинизма).</a:t>
            </a:r>
          </a:p>
          <a:p>
            <a:pPr algn="ctr">
              <a:buNone/>
            </a:pPr>
            <a:endParaRPr lang="ru-RU" sz="1400" dirty="0" smtClean="0"/>
          </a:p>
          <a:p>
            <a:pPr>
              <a:buNone/>
            </a:pPr>
            <a:r>
              <a:rPr lang="ru-RU" sz="1400" dirty="0" smtClean="0"/>
              <a:t>                           </a:t>
            </a:r>
            <a:r>
              <a:rPr lang="ru-RU" sz="1500" dirty="0" smtClean="0"/>
              <a:t>Книга посвящена одной из самых закрытых тем истории международных отношений – секретным военно-политическим контактам СССР и Германии между Первой и Второй мировыми войнами. Как началось это сотрудничество, какие трансформации оно претерпело, почему контакты не были разорваны после 1933 года? Каким образом сказалось это сближение на военном потенциале двух государств? Явились ли массовые репрессии в РККА следствием этого сотрудничества? В основу книги, отвечающей на эти непростые вопросы, легли уникальные документы из российских и немецких архивов.</a:t>
            </a:r>
            <a:endParaRPr lang="ru-RU" sz="1500" dirty="0"/>
          </a:p>
        </p:txBody>
      </p:sp>
      <p:pic>
        <p:nvPicPr>
          <p:cNvPr id="7" name="Picture 22" descr="http://www.rosspen.su/pictures/ru/catalog/KANTORU.jpg"/>
          <p:cNvPicPr>
            <a:picLocks noGrp="1" noChangeAspect="1" noChangeArrowheads="1"/>
          </p:cNvPicPr>
          <p:nvPr>
            <p:ph sz="half" idx="2"/>
          </p:nvPr>
        </p:nvPicPr>
        <p:blipFill>
          <a:blip r:embed="rId2" cstate="print"/>
          <a:srcRect/>
          <a:stretch>
            <a:fillRect/>
          </a:stretch>
        </p:blipFill>
        <p:spPr bwMode="auto">
          <a:xfrm>
            <a:off x="5076056" y="1484784"/>
            <a:ext cx="3528392" cy="5040560"/>
          </a:xfrm>
          <a:prstGeom prst="rect">
            <a:avLst/>
          </a:prstGeom>
          <a:noFill/>
        </p:spPr>
      </p:pic>
    </p:spTree>
  </p:cSld>
  <p:clrMapOvr>
    <a:masterClrMapping/>
  </p:clrMapOvr>
  <p:transition spd="slow">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969</TotalTime>
  <Words>1573</Words>
  <Application>Microsoft Office PowerPoint</Application>
  <PresentationFormat>Экран (4:3)</PresentationFormat>
  <Paragraphs>103</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Calibri</vt:lpstr>
      <vt:lpstr>Cambria</vt:lpstr>
      <vt:lpstr>Rockwell</vt:lpstr>
      <vt:lpstr>Times New Roman</vt:lpstr>
      <vt:lpstr>Wingdings 2</vt:lpstr>
      <vt:lpstr>Литейная</vt:lpstr>
      <vt:lpstr>Финалисты премии «Просветитель» - 2015</vt:lpstr>
      <vt:lpstr>Лауреат в номинации  «Естественные и точные науки»</vt:lpstr>
      <vt:lpstr>Лауреат в номинации  «Гуманитарные науки»</vt:lpstr>
      <vt:lpstr>Лауреат в специальной номинации «Биографии»</vt:lpstr>
      <vt:lpstr>Финалисты премии : Естественные и точные науки</vt:lpstr>
      <vt:lpstr>Финалисты премии : Естественные и точные науки</vt:lpstr>
      <vt:lpstr>Финалисты премии : Естественные и точные науки</vt:lpstr>
      <vt:lpstr>Финалисты премии :  Гуманитарные науки</vt:lpstr>
      <vt:lpstr>Финалисты премии :  Гуманитарные науки</vt:lpstr>
      <vt:lpstr>Финалисты премии :  Гуманитарные науки</vt:lpstr>
      <vt:lpstr>Номинант премии</vt:lpstr>
      <vt:lpstr>Переводные научно-популярные книги из «Библиотеки фонда «Династия»</vt:lpstr>
      <vt:lpstr>Переводные научно-популярные книги из «Библиотеки фонда «Династия»</vt:lpstr>
      <vt:lpstr>Читайте книги премии «Просветитель» -  знание               побеждает                                      страх!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Виртуальная выставка книг – номинантов премии «Просветитель» в 2015 году</dc:title>
  <dc:creator>admin</dc:creator>
  <cp:lastModifiedBy>Admin</cp:lastModifiedBy>
  <cp:revision>112</cp:revision>
  <dcterms:created xsi:type="dcterms:W3CDTF">2016-03-29T11:31:08Z</dcterms:created>
  <dcterms:modified xsi:type="dcterms:W3CDTF">2016-04-06T12:27:13Z</dcterms:modified>
</cp:coreProperties>
</file>