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9" r:id="rId3"/>
    <p:sldId id="266" r:id="rId4"/>
    <p:sldId id="262" r:id="rId5"/>
    <p:sldId id="258" r:id="rId6"/>
    <p:sldId id="257" r:id="rId7"/>
    <p:sldId id="260" r:id="rId8"/>
    <p:sldId id="263" r:id="rId9"/>
    <p:sldId id="267" r:id="rId10"/>
    <p:sldId id="265" r:id="rId11"/>
    <p:sldId id="268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33CC"/>
    <a:srgbClr val="000000"/>
    <a:srgbClr val="800000"/>
    <a:srgbClr val="0000FF"/>
    <a:srgbClr val="CCECFF"/>
    <a:srgbClr val="CCFFFF"/>
    <a:srgbClr val="FFFF00"/>
    <a:srgbClr val="9900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106" d="100"/>
          <a:sy n="106" d="100"/>
        </p:scale>
        <p:origin x="-12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BC43DCC-D670-4AC9-9221-16913D743299}" type="datetimeFigureOut">
              <a:rPr lang="ru-RU" smtClean="0"/>
              <a:pPr/>
              <a:t>16.06.2015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B61AC88-A3E8-4F80-9491-AD7859BC7D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openboooo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285720" y="714356"/>
            <a:ext cx="8715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Премия «</a:t>
            </a:r>
            <a:r>
              <a:rPr lang="ru-RU" sz="6000" b="1" dirty="0" smtClean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Просветитель</a:t>
            </a:r>
            <a:r>
              <a:rPr lang="ru-RU" sz="6000" b="1" dirty="0" smtClean="0">
                <a:solidFill>
                  <a:srgbClr val="C00000"/>
                </a:solidFill>
                <a:latin typeface="Calibri" pitchFamily="34" charset="0"/>
              </a:rPr>
              <a:t>»</a:t>
            </a:r>
            <a:endParaRPr lang="ru-RU" sz="6000" b="1" i="1" dirty="0">
              <a:solidFill>
                <a:srgbClr val="C00000"/>
              </a:solidFill>
              <a:latin typeface="Calibri" pitchFamily="34" charset="0"/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2071678"/>
            <a:ext cx="378621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</a:rPr>
              <a:t>Лучшие </a:t>
            </a:r>
            <a:br>
              <a:rPr lang="ru-RU" sz="3200" b="1" dirty="0" smtClean="0">
                <a:solidFill>
                  <a:schemeClr val="accent2"/>
                </a:solidFill>
              </a:rPr>
            </a:br>
            <a:r>
              <a:rPr lang="ru-RU" sz="3200" b="1" dirty="0" smtClean="0">
                <a:solidFill>
                  <a:schemeClr val="accent2"/>
                </a:solidFill>
              </a:rPr>
              <a:t>научно-популярные </a:t>
            </a:r>
            <a:br>
              <a:rPr lang="ru-RU" sz="3200" b="1" dirty="0" smtClean="0">
                <a:solidFill>
                  <a:schemeClr val="accent2"/>
                </a:solidFill>
              </a:rPr>
            </a:br>
            <a:r>
              <a:rPr lang="ru-RU" sz="3200" b="1" dirty="0" smtClean="0">
                <a:solidFill>
                  <a:schemeClr val="accent2"/>
                </a:solidFill>
              </a:rPr>
              <a:t>книги  </a:t>
            </a:r>
            <a:br>
              <a:rPr lang="ru-RU" sz="3200" b="1" dirty="0" smtClean="0">
                <a:solidFill>
                  <a:schemeClr val="accent2"/>
                </a:solidFill>
              </a:rPr>
            </a:br>
            <a:r>
              <a:rPr lang="ru-RU" sz="3200" b="1" dirty="0" smtClean="0">
                <a:solidFill>
                  <a:schemeClr val="accent2"/>
                </a:solidFill>
              </a:rPr>
              <a:t>2014</a:t>
            </a:r>
            <a:endParaRPr lang="ru-RU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Скан_20150601 (19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221088"/>
            <a:ext cx="1224136" cy="188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30" name="Picture 6" descr="Скан_201506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293096"/>
            <a:ext cx="114300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31" name="Picture 7" descr="Скан_20150601 (9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365104"/>
            <a:ext cx="96650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33" name="Picture 9" descr="Скан_20150601 (15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437112"/>
            <a:ext cx="107157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28" name="Picture 4" descr="Скан_20150601 (13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4357694"/>
            <a:ext cx="1160463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34" name="Picture 10" descr="Скан_20150601 (17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4365104"/>
            <a:ext cx="1152525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29" name="Picture 5" descr="Скан_20150601 (7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4365104"/>
            <a:ext cx="1152525" cy="178595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26" name="Picture 2" descr="Скан_20150601 (5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4437112"/>
            <a:ext cx="115252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32" name="Picture 8" descr="Скан_20150601 (3)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1196752"/>
            <a:ext cx="1823378" cy="25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Скан_20150601 (11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404664"/>
            <a:ext cx="1747002" cy="2571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3143240" y="2643182"/>
            <a:ext cx="3714776" cy="1071570"/>
          </a:xfrm>
        </p:spPr>
        <p:txBody>
          <a:bodyPr>
            <a:normAutofit fontScale="90000"/>
          </a:bodyPr>
          <a:lstStyle/>
          <a:p>
            <a:pPr lvl="0" algn="r"/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номинации </a:t>
            </a: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«Гуманитарные науки»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победителем стал историк </a:t>
            </a: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Сергей Яров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автор книги </a:t>
            </a: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«Повседневная жизнь блокадного Ленинграда».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half" idx="2"/>
          </p:nvPr>
        </p:nvSpPr>
        <p:spPr>
          <a:xfrm>
            <a:off x="2643174" y="533400"/>
            <a:ext cx="3714776" cy="1681154"/>
          </a:xfrm>
        </p:spPr>
        <p:txBody>
          <a:bodyPr/>
          <a:lstStyle/>
          <a:p>
            <a:pPr lvl="0"/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Победителем в номинации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«Естественные и точные науки»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стала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Ася Казанцева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автор книги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«Кто бы мог подумать: как мозг заставляет нас делать глупости».</a:t>
            </a:r>
            <a:endParaRPr lang="ru-RU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ем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Скан_20150601 (1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2564904"/>
            <a:ext cx="3007203" cy="4169054"/>
          </a:xfrm>
          <a:prstGeom prst="rect">
            <a:avLst/>
          </a:prstGeom>
        </p:spPr>
      </p:pic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285720" y="214290"/>
            <a:ext cx="3429024" cy="1643074"/>
          </a:xfrm>
          <a:prstGeom prst="snip2DiagRect">
            <a:avLst/>
          </a:prstGeom>
          <a:solidFill>
            <a:schemeClr val="accent2">
              <a:lumMod val="60000"/>
              <a:lumOff val="4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 smtClean="0">
                <a:solidFill>
                  <a:schemeClr val="tx1"/>
                </a:solidFill>
              </a:rPr>
              <a:t>28.707</a:t>
            </a:r>
            <a:br>
              <a:rPr lang="ru-RU" sz="1100" dirty="0" smtClean="0">
                <a:solidFill>
                  <a:schemeClr val="tx1"/>
                </a:solidFill>
              </a:rPr>
            </a:br>
            <a:r>
              <a:rPr lang="ru-RU" sz="1100" dirty="0" smtClean="0">
                <a:solidFill>
                  <a:schemeClr val="tx1"/>
                </a:solidFill>
              </a:rPr>
              <a:t>К 14</a:t>
            </a:r>
          </a:p>
          <a:p>
            <a:r>
              <a:rPr lang="ru-RU" sz="1100" dirty="0" smtClean="0">
                <a:solidFill>
                  <a:schemeClr val="tx1"/>
                </a:solidFill>
              </a:rPr>
              <a:t>ЦБ</a:t>
            </a:r>
          </a:p>
          <a:p>
            <a:r>
              <a:rPr lang="ru-RU" sz="1100" b="1" dirty="0" smtClean="0">
                <a:solidFill>
                  <a:schemeClr val="tx1"/>
                </a:solidFill>
              </a:rPr>
              <a:t>Казанцева, А.</a:t>
            </a:r>
            <a:r>
              <a:rPr lang="ru-RU" sz="1100" dirty="0" smtClean="0">
                <a:solidFill>
                  <a:schemeClr val="tx1"/>
                </a:solidFill>
              </a:rPr>
              <a:t/>
            </a:r>
            <a:br>
              <a:rPr lang="ru-RU" sz="1100" dirty="0" smtClean="0">
                <a:solidFill>
                  <a:schemeClr val="tx1"/>
                </a:solidFill>
              </a:rPr>
            </a:br>
            <a:r>
              <a:rPr lang="ru-RU" sz="1100" dirty="0" smtClean="0">
                <a:solidFill>
                  <a:schemeClr val="tx1"/>
                </a:solidFill>
              </a:rPr>
              <a:t>   Кто бы мог подумать! : как мозг заставляет нас делать глупости / Ася Казанцева. - М. : АСТ : CORPUS, 2014. - 317, [1] с. : ил. - Фонд "Династия". 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6248" y="285728"/>
            <a:ext cx="4429156" cy="2148751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</a:t>
            </a:r>
            <a:r>
              <a:rPr lang="ru-RU" sz="1100" b="1" dirty="0" smtClean="0">
                <a:ln w="18415" cmpd="sng">
                  <a:noFill/>
                  <a:prstDash val="solid"/>
                </a:ln>
              </a:rPr>
              <a:t>Книга </a:t>
            </a:r>
            <a:r>
              <a:rPr lang="ru-RU" sz="1100" b="1" dirty="0">
                <a:ln w="18415" cmpd="sng">
                  <a:noFill/>
                  <a:prstDash val="solid"/>
                </a:ln>
              </a:rPr>
              <a:t>молодого научного журналиста Аси Казанцевой — об “основных биологических ловушках, которые мешают нам жить счастливо и вести себя хорошо”. Опираясь по большей части на авторитетные научные труды и лишь иногда — на личный опыт, автор увлекательно и доступно рассказывает, откуда берутся вредные привычки, почему в ноябре так трудно работать и какие вещества лежат в основе “химии любви”. </a:t>
            </a:r>
            <a:endParaRPr lang="ru-RU" sz="1100" b="1" i="1" dirty="0">
              <a:ln w="18415" cmpd="sng">
                <a:noFill/>
                <a:prstDash val="solid"/>
              </a:ln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dirty="0"/>
          </a:p>
        </p:txBody>
      </p:sp>
      <p:pic>
        <p:nvPicPr>
          <p:cNvPr id="2" name="Рисунок 1" descr="Скан_20150601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3680338" cy="5786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071934" y="357166"/>
            <a:ext cx="485778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    </a:t>
            </a:r>
          </a:p>
          <a:p>
            <a:r>
              <a:rPr lang="ru-RU" sz="1200" dirty="0" smtClean="0"/>
              <a:t>63.3(2)622.1</a:t>
            </a:r>
            <a:br>
              <a:rPr lang="ru-RU" sz="1200" dirty="0" smtClean="0"/>
            </a:br>
            <a:r>
              <a:rPr lang="ru-RU" sz="1200" dirty="0" smtClean="0"/>
              <a:t>Я 76</a:t>
            </a:r>
          </a:p>
          <a:p>
            <a:r>
              <a:rPr lang="ru-RU" sz="1200" dirty="0" smtClean="0"/>
              <a:t>БЦО </a:t>
            </a:r>
          </a:p>
          <a:p>
            <a:r>
              <a:rPr lang="ru-RU" sz="1200" b="1" dirty="0" smtClean="0"/>
              <a:t>Яров, С. В.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   Повседневная жизнь блокадного Ленинграда : [16+] / Сергей Яров. - Изд. 2-е. - М. : Молодая гвардия, 2014. - 310, [3] с. : [16] л. ил. - (Живая история. Повседневная жизнь человечества). - </a:t>
            </a:r>
            <a:r>
              <a:rPr lang="ru-RU" sz="1200" dirty="0" err="1" smtClean="0"/>
              <a:t>Библиогр</a:t>
            </a:r>
            <a:r>
              <a:rPr lang="ru-RU" sz="1200" dirty="0" smtClean="0"/>
              <a:t>. в </a:t>
            </a:r>
            <a:r>
              <a:rPr lang="ru-RU" sz="1200" dirty="0" err="1" smtClean="0"/>
              <a:t>примеч</a:t>
            </a:r>
            <a:r>
              <a:rPr lang="ru-RU" sz="1200" dirty="0" smtClean="0"/>
              <a:t>: с. 290-311 и на с. 312. 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b="1" dirty="0" smtClean="0"/>
              <a:t>Автор, доктор исторических наук, профессор РГПУ им. А. И. Герцена и Европейского университета в Санкт-Петербурге Сергей Викторович Яров, на основании сотен источников, в том числе и неопубликованных, воссоздает картину повседневной жизни ленинградцев во время блокады, которая во многом отличается от той, что мы знали раньше.</a:t>
            </a:r>
          </a:p>
          <a:p>
            <a:endParaRPr lang="ru-RU" sz="1200" b="1" dirty="0" smtClean="0"/>
          </a:p>
          <a:p>
            <a:r>
              <a:rPr lang="ru-RU" sz="1200" b="1" dirty="0"/>
              <a:t> </a:t>
            </a:r>
            <a:r>
              <a:rPr lang="ru-RU" sz="1200" b="1" dirty="0" smtClean="0"/>
              <a:t>   Ее подробности своей жестокостью могут ошеломить читателей, но не говорить о них нельзя — только тогда мы сможем понять, что значило оставаться человеком, оказывать помощь другим и делиться куском хлеба в </a:t>
            </a:r>
            <a:r>
              <a:rPr lang="en-US" sz="1200" b="1" dirty="0" smtClean="0"/>
              <a:t>«</a:t>
            </a:r>
            <a:r>
              <a:rPr lang="ru-RU" sz="1200" b="1" dirty="0" smtClean="0"/>
              <a:t>смертное время</a:t>
            </a:r>
            <a:r>
              <a:rPr lang="en-US" sz="1200" b="1" dirty="0" smtClean="0"/>
              <a:t>».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прем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Скан_20150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3643338" cy="5971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4143372" y="214290"/>
            <a:ext cx="4786346" cy="4786346"/>
          </a:xfrm>
          <a:prstGeom prst="snip2DiagRect">
            <a:avLst/>
          </a:prstGeom>
          <a:solidFill>
            <a:schemeClr val="bg1"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143372" y="285728"/>
            <a:ext cx="464347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63.3(0)62</a:t>
            </a:r>
            <a:br>
              <a:rPr lang="ru-RU" sz="1100" dirty="0" smtClean="0"/>
            </a:br>
            <a:r>
              <a:rPr lang="ru-RU" sz="1100" dirty="0" smtClean="0"/>
              <a:t>П 54</a:t>
            </a:r>
          </a:p>
          <a:p>
            <a:r>
              <a:rPr lang="ru-RU" sz="1100" dirty="0" smtClean="0"/>
              <a:t>ЦБ </a:t>
            </a:r>
          </a:p>
          <a:p>
            <a:r>
              <a:rPr lang="ru-RU" sz="1100" b="1" dirty="0" smtClean="0"/>
              <a:t>Полян, Павел Маркович.</a:t>
            </a:r>
            <a:r>
              <a:rPr lang="ru-RU" sz="1100" dirty="0" smtClean="0"/>
              <a:t/>
            </a:r>
            <a:br>
              <a:rPr lang="ru-RU" sz="1100" dirty="0" smtClean="0"/>
            </a:br>
            <a:r>
              <a:rPr lang="ru-RU" sz="1100" dirty="0" smtClean="0"/>
              <a:t>   Свитки из пепла : [жертвы и палачи Освенцима : 16+] / Полян Павел Маркович ; Павел Полян. - М. : АСТ, 2015. - 605, [2] с., [16] л. ил., фот. - На обл.: Номинант премии "Просветитель". - Фонд "Династия". - </a:t>
            </a:r>
            <a:r>
              <a:rPr lang="ru-RU" sz="1100" dirty="0" err="1" smtClean="0"/>
              <a:t>Библиогр</a:t>
            </a:r>
            <a:r>
              <a:rPr lang="ru-RU" sz="1100" dirty="0" smtClean="0"/>
              <a:t>.: с. 599-606. </a:t>
            </a:r>
          </a:p>
          <a:p>
            <a:endParaRPr lang="ru-RU" sz="1400" b="1" dirty="0" smtClean="0"/>
          </a:p>
          <a:p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1200" b="1" dirty="0" smtClean="0"/>
              <a:t>Члены </a:t>
            </a:r>
            <a:r>
              <a:rPr lang="en-US" sz="1200" b="1" dirty="0"/>
              <a:t>«</a:t>
            </a:r>
            <a:r>
              <a:rPr lang="ru-RU" sz="1200" b="1" dirty="0" err="1"/>
              <a:t>зондеркоммандо</a:t>
            </a:r>
            <a:r>
              <a:rPr lang="en-US" sz="1200" b="1" dirty="0"/>
              <a:t>», </a:t>
            </a:r>
            <a:r>
              <a:rPr lang="ru-RU" sz="1200" b="1" dirty="0"/>
              <a:t>которым посвящена эта книга, суть </a:t>
            </a:r>
            <a:r>
              <a:rPr lang="ru-RU" sz="1200" b="1" dirty="0" smtClean="0"/>
              <a:t>вспомогательные рабочие </a:t>
            </a:r>
            <a:r>
              <a:rPr lang="ru-RU" sz="1200" b="1" dirty="0"/>
              <a:t>бригад, составленных почти исключительно из </a:t>
            </a:r>
            <a:r>
              <a:rPr lang="ru-RU" sz="1200" b="1" dirty="0" smtClean="0"/>
              <a:t>евреев, которых </a:t>
            </a:r>
            <a:r>
              <a:rPr lang="ru-RU" sz="1200" b="1" dirty="0"/>
              <a:t>нацисты понуждали ассистировать себе в массовом </a:t>
            </a:r>
            <a:r>
              <a:rPr lang="ru-RU" sz="1200" b="1" dirty="0" smtClean="0"/>
              <a:t>конвейерном убийстве </a:t>
            </a:r>
            <a:r>
              <a:rPr lang="ru-RU" sz="1200" b="1" dirty="0"/>
              <a:t>сотен тысяч других людей — как евреев, так и </a:t>
            </a:r>
            <a:r>
              <a:rPr lang="ru-RU" sz="1200" b="1" dirty="0" smtClean="0"/>
              <a:t>не евреев</a:t>
            </a:r>
            <a:r>
              <a:rPr lang="ru-RU" sz="1200" b="1" dirty="0"/>
              <a:t>. </a:t>
            </a:r>
            <a:endParaRPr lang="ru-RU" sz="1200" b="1" dirty="0" smtClean="0"/>
          </a:p>
          <a:p>
            <a:r>
              <a:rPr lang="ru-RU" sz="1200" b="1" dirty="0" smtClean="0"/>
              <a:t>   Около ста </a:t>
            </a:r>
            <a:r>
              <a:rPr lang="ru-RU" sz="1200" b="1" dirty="0"/>
              <a:t>человек из двух тысяч уцелели, а несколько десятков из них </a:t>
            </a:r>
            <a:r>
              <a:rPr lang="ru-RU" sz="1200" b="1" dirty="0" smtClean="0"/>
              <a:t>написали о </a:t>
            </a:r>
            <a:r>
              <a:rPr lang="ru-RU" sz="1200" b="1" dirty="0"/>
              <a:t>пережитом (либо дали подробное интервью). Но и погибшие </a:t>
            </a:r>
            <a:r>
              <a:rPr lang="ru-RU" sz="1200" b="1" dirty="0" smtClean="0"/>
              <a:t>оставили после </a:t>
            </a:r>
            <a:r>
              <a:rPr lang="ru-RU" sz="1200" b="1" dirty="0"/>
              <a:t>себя письменные свидетельства, и часть из них была </a:t>
            </a:r>
            <a:r>
              <a:rPr lang="ru-RU" sz="1200" b="1" dirty="0" smtClean="0"/>
              <a:t>обнаружена после </a:t>
            </a:r>
            <a:r>
              <a:rPr lang="ru-RU" sz="1200" b="1" dirty="0"/>
              <a:t>окончания войны в земле близ крематория </a:t>
            </a:r>
            <a:r>
              <a:rPr lang="ru-RU" sz="1200" b="1" dirty="0" err="1"/>
              <a:t>Аушивца-Освенцима</a:t>
            </a:r>
            <a:r>
              <a:rPr lang="ru-RU" sz="1200" b="1" dirty="0" smtClean="0"/>
              <a:t>.</a:t>
            </a:r>
          </a:p>
          <a:p>
            <a:endParaRPr lang="ru-RU" sz="1200" b="1" dirty="0"/>
          </a:p>
          <a:p>
            <a:r>
              <a:rPr lang="ru-RU" sz="1200" b="1" dirty="0" smtClean="0"/>
              <a:t>   </a:t>
            </a:r>
          </a:p>
          <a:p>
            <a:endParaRPr lang="ru-RU" sz="12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elitefon.ru_3534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20000" contrast="-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" name="Скругленный прямоугольник 9"/>
          <p:cNvSpPr/>
          <p:nvPr/>
        </p:nvSpPr>
        <p:spPr>
          <a:xfrm>
            <a:off x="142844" y="214290"/>
            <a:ext cx="5500726" cy="4357718"/>
          </a:xfrm>
          <a:prstGeom prst="roundRect">
            <a:avLst/>
          </a:prstGeom>
          <a:solidFill>
            <a:schemeClr val="accent5">
              <a:lumMod val="75000"/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Скан_20150601 (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28604"/>
            <a:ext cx="3069893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7" name="TextBox 6"/>
          <p:cNvSpPr txBox="1"/>
          <p:nvPr/>
        </p:nvSpPr>
        <p:spPr>
          <a:xfrm>
            <a:off x="285720" y="357167"/>
            <a:ext cx="542928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Слово </a:t>
            </a:r>
            <a:r>
              <a:rPr lang="en-US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денди</a:t>
            </a:r>
            <a:r>
              <a:rPr lang="en-US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сих пор сохраняет неизъяснимый оттенок таинственного шарма, а сами денди видятся нам эксцентричными эстетами, творцами гениальных причуд. Но кого можно назвать современным денди? Как возник современный канон мужской элегантности? Зачем денди выводили на прогулку черепашек? </a:t>
            </a:r>
            <a:endParaRPr lang="ru-RU" sz="11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Об этих серьезных, а порой и забавных вещах Вы узнаете, прочитав книгу Ольги Вайнштейн </a:t>
            </a:r>
            <a:r>
              <a:rPr lang="en-US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Денди</a:t>
            </a:r>
            <a:r>
              <a:rPr lang="en-US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</a:t>
            </a:r>
            <a:endParaRPr lang="ru-RU" sz="1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В </a:t>
            </a:r>
            <a:r>
              <a:rPr lang="ru-RU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книге подробно рассказывается об английских клубах и джентльменских розыгрышах, о городском фланировании и </a:t>
            </a:r>
            <a:r>
              <a:rPr lang="en-US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оптических дуэлях</a:t>
            </a:r>
            <a:r>
              <a:rPr lang="en-US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», </a:t>
            </a:r>
            <a:r>
              <a:rPr lang="ru-RU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светских приемах и виртуальном аристократизме. Особый раздел посвящен истории российского дендизма и отечественным стилягам</a:t>
            </a:r>
            <a:r>
              <a:rPr lang="ru-RU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</a:t>
            </a:r>
          </a:p>
          <a:p>
            <a:endParaRPr lang="ru-RU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200" b="1" dirty="0" smtClean="0">
                <a:solidFill>
                  <a:srgbClr val="FF9900"/>
                </a:solidFill>
              </a:rPr>
              <a:t>63.3(0)-7</a:t>
            </a:r>
            <a:br>
              <a:rPr lang="ru-RU" sz="1200" b="1" dirty="0" smtClean="0">
                <a:solidFill>
                  <a:srgbClr val="FF9900"/>
                </a:solidFill>
              </a:rPr>
            </a:br>
            <a:r>
              <a:rPr lang="ru-RU" sz="1200" b="1" dirty="0" smtClean="0">
                <a:solidFill>
                  <a:srgbClr val="FF9900"/>
                </a:solidFill>
              </a:rPr>
              <a:t>В 14</a:t>
            </a:r>
          </a:p>
          <a:p>
            <a:r>
              <a:rPr lang="ru-RU" sz="1200" b="1" dirty="0" smtClean="0">
                <a:solidFill>
                  <a:srgbClr val="FF9900"/>
                </a:solidFill>
              </a:rPr>
              <a:t>БЦО </a:t>
            </a:r>
          </a:p>
          <a:p>
            <a:r>
              <a:rPr lang="ru-RU" sz="1200" b="1" dirty="0" smtClean="0">
                <a:solidFill>
                  <a:srgbClr val="FF9900"/>
                </a:solidFill>
              </a:rPr>
              <a:t>Вайнштейн, О. Б.</a:t>
            </a:r>
            <a:r>
              <a:rPr lang="ru-RU" sz="1200" dirty="0" smtClean="0">
                <a:solidFill>
                  <a:srgbClr val="FF9900"/>
                </a:solidFill>
              </a:rPr>
              <a:t/>
            </a:r>
            <a:br>
              <a:rPr lang="ru-RU" sz="1200" dirty="0" smtClean="0">
                <a:solidFill>
                  <a:srgbClr val="FF9900"/>
                </a:solidFill>
              </a:rPr>
            </a:br>
            <a:r>
              <a:rPr lang="ru-RU" sz="1200" dirty="0" smtClean="0">
                <a:solidFill>
                  <a:srgbClr val="FF9900"/>
                </a:solidFill>
              </a:rPr>
              <a:t>   Денди : мода, литература, стиль жизни / Ольга Вайнштейн. - 3-е изд. - М. : Новое литературное обозрение, 2012. - 638, [1] с., [14] л. </a:t>
            </a:r>
            <a:r>
              <a:rPr lang="ru-RU" sz="1200" dirty="0" err="1" smtClean="0">
                <a:solidFill>
                  <a:srgbClr val="FF9900"/>
                </a:solidFill>
              </a:rPr>
              <a:t>цв</a:t>
            </a:r>
            <a:r>
              <a:rPr lang="ru-RU" sz="1200" dirty="0" smtClean="0">
                <a:solidFill>
                  <a:srgbClr val="FF9900"/>
                </a:solidFill>
              </a:rPr>
              <a:t>. ил. : ил., </a:t>
            </a:r>
            <a:r>
              <a:rPr lang="ru-RU" sz="1200" dirty="0" err="1" smtClean="0">
                <a:solidFill>
                  <a:srgbClr val="FF9900"/>
                </a:solidFill>
              </a:rPr>
              <a:t>портр</a:t>
            </a:r>
            <a:r>
              <a:rPr lang="ru-RU" sz="1200" dirty="0" smtClean="0">
                <a:solidFill>
                  <a:srgbClr val="FF9900"/>
                </a:solidFill>
              </a:rPr>
              <a:t>. - (Культура повседневности). - </a:t>
            </a:r>
            <a:r>
              <a:rPr lang="ru-RU" sz="1200" dirty="0" err="1" smtClean="0">
                <a:solidFill>
                  <a:srgbClr val="FF9900"/>
                </a:solidFill>
              </a:rPr>
              <a:t>Библиогр</a:t>
            </a:r>
            <a:r>
              <a:rPr lang="ru-RU" sz="1200" dirty="0" smtClean="0">
                <a:solidFill>
                  <a:srgbClr val="FF9900"/>
                </a:solidFill>
              </a:rPr>
              <a:t>.: с. 610-623 и в конце гл. - Имен. указ.: с. 624-639. </a:t>
            </a:r>
          </a:p>
          <a:p>
            <a:r>
              <a:rPr lang="ru-RU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</a:p>
          <a:p>
            <a:endParaRPr lang="ru-RU" sz="16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                                                </a:t>
            </a:r>
            <a:endParaRPr lang="ru-RU" sz="16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Содержимое 3" descr="Скан_20150601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3" y="1"/>
            <a:ext cx="542928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0"/>
            <a:ext cx="4857784" cy="3786190"/>
          </a:xfrm>
          <a:prstGeom prst="roundRect">
            <a:avLst/>
          </a:prstGeom>
          <a:solidFill>
            <a:schemeClr val="accent6">
              <a:lumMod val="60000"/>
              <a:lumOff val="40000"/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mtClean="0"/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28728" y="221063"/>
            <a:ext cx="407196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+mn-lt"/>
              </a:rPr>
              <a:t>    </a:t>
            </a:r>
          </a:p>
          <a:p>
            <a:endParaRPr lang="ru-RU" sz="1600" b="1" dirty="0" smtClean="0">
              <a:latin typeface="+mn-lt"/>
            </a:endParaRPr>
          </a:p>
          <a:p>
            <a:r>
              <a:rPr lang="ru-RU" sz="1200" dirty="0" smtClean="0">
                <a:solidFill>
                  <a:srgbClr val="800000"/>
                </a:solidFill>
              </a:rPr>
              <a:t>63.3(0)4</a:t>
            </a:r>
            <a:br>
              <a:rPr lang="ru-RU" sz="1200" dirty="0" smtClean="0">
                <a:solidFill>
                  <a:srgbClr val="800000"/>
                </a:solidFill>
              </a:rPr>
            </a:br>
            <a:r>
              <a:rPr lang="ru-RU" sz="1200" dirty="0" smtClean="0">
                <a:solidFill>
                  <a:srgbClr val="800000"/>
                </a:solidFill>
              </a:rPr>
              <a:t>С 24</a:t>
            </a:r>
          </a:p>
          <a:p>
            <a:r>
              <a:rPr lang="ru-RU" sz="1200" dirty="0" smtClean="0">
                <a:solidFill>
                  <a:srgbClr val="800000"/>
                </a:solidFill>
              </a:rPr>
              <a:t>N2</a:t>
            </a:r>
          </a:p>
          <a:p>
            <a:r>
              <a:rPr lang="ru-RU" sz="1200" b="1" dirty="0" smtClean="0">
                <a:solidFill>
                  <a:srgbClr val="800000"/>
                </a:solidFill>
              </a:rPr>
              <a:t>Сванидзе, А. А.</a:t>
            </a:r>
            <a:r>
              <a:rPr lang="ru-RU" sz="1200" dirty="0" smtClean="0">
                <a:solidFill>
                  <a:srgbClr val="800000"/>
                </a:solidFill>
              </a:rPr>
              <a:t/>
            </a:r>
            <a:br>
              <a:rPr lang="ru-RU" sz="1200" dirty="0" smtClean="0">
                <a:solidFill>
                  <a:srgbClr val="800000"/>
                </a:solidFill>
              </a:rPr>
            </a:br>
            <a:r>
              <a:rPr lang="ru-RU" sz="1200" dirty="0" smtClean="0">
                <a:solidFill>
                  <a:srgbClr val="800000"/>
                </a:solidFill>
              </a:rPr>
              <a:t>   Викинги - люди саги: жизнь и нравы / А. А. Сванидзе. - М. : Новое литературное обозрение, 2014. - 782, [12] с., [32] л. ил. : ил. - </a:t>
            </a:r>
            <a:r>
              <a:rPr lang="ru-RU" sz="1200" dirty="0" err="1" smtClean="0">
                <a:solidFill>
                  <a:srgbClr val="800000"/>
                </a:solidFill>
              </a:rPr>
              <a:t>Загл</a:t>
            </a:r>
            <a:r>
              <a:rPr lang="ru-RU" sz="1200" dirty="0" smtClean="0">
                <a:solidFill>
                  <a:srgbClr val="800000"/>
                </a:solidFill>
              </a:rPr>
              <a:t>. обл.: Викинги. - Рез. на англ. яз. - Фонд "Династия". - </a:t>
            </a:r>
            <a:r>
              <a:rPr lang="ru-RU" sz="1200" dirty="0" err="1" smtClean="0">
                <a:solidFill>
                  <a:srgbClr val="800000"/>
                </a:solidFill>
              </a:rPr>
              <a:t>Библиогр</a:t>
            </a:r>
            <a:r>
              <a:rPr lang="ru-RU" sz="1200" dirty="0" smtClean="0">
                <a:solidFill>
                  <a:srgbClr val="800000"/>
                </a:solidFill>
              </a:rPr>
              <a:t>. в </a:t>
            </a:r>
            <a:r>
              <a:rPr lang="ru-RU" sz="1200" dirty="0" err="1" smtClean="0">
                <a:solidFill>
                  <a:srgbClr val="800000"/>
                </a:solidFill>
              </a:rPr>
              <a:t>подстроч</a:t>
            </a:r>
            <a:r>
              <a:rPr lang="ru-RU" sz="1200" dirty="0" smtClean="0">
                <a:solidFill>
                  <a:srgbClr val="800000"/>
                </a:solidFill>
              </a:rPr>
              <a:t>. примеч. 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b="1" dirty="0" smtClean="0">
                <a:latin typeface="+mn-lt"/>
              </a:rPr>
              <a:t>Эта книга — единственное в своем роде подробное описание общественной жизни легендарных викингов. </a:t>
            </a:r>
            <a:endParaRPr lang="ru-RU" sz="12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" name="Рисунок 2" descr="Скан_20150601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2214554"/>
            <a:ext cx="3429024" cy="464344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5143504" cy="6858000"/>
          </a:xfrm>
          <a:prstGeom prst="rect">
            <a:avLst/>
          </a:prstGeom>
          <a:solidFill>
            <a:schemeClr val="tx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57158" y="1571612"/>
            <a:ext cx="464347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 </a:t>
            </a:r>
            <a:r>
              <a:rPr lang="ru-RU" sz="1200" dirty="0" smtClean="0">
                <a:solidFill>
                  <a:schemeClr val="bg1"/>
                </a:solidFill>
              </a:rPr>
              <a:t>22.3г</a:t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Г 68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ЦБ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Горелик, Г.</a:t>
            </a: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   Кто изобрел современную физику? : от маятника Галилея до квантовой гравитации / Геннадий Горелик. - М. : АСТ : </a:t>
            </a:r>
            <a:r>
              <a:rPr lang="ru-RU" sz="1200" dirty="0" err="1" smtClean="0">
                <a:solidFill>
                  <a:schemeClr val="bg1"/>
                </a:solidFill>
              </a:rPr>
              <a:t>Corpus</a:t>
            </a:r>
            <a:r>
              <a:rPr lang="ru-RU" sz="1200" dirty="0" smtClean="0">
                <a:solidFill>
                  <a:schemeClr val="bg1"/>
                </a:solidFill>
              </a:rPr>
              <a:t>, 2013. - 331, [1] с. : ил., </a:t>
            </a:r>
            <a:r>
              <a:rPr lang="ru-RU" sz="1200" dirty="0" err="1" smtClean="0">
                <a:solidFill>
                  <a:schemeClr val="bg1"/>
                </a:solidFill>
              </a:rPr>
              <a:t>портр</a:t>
            </a:r>
            <a:r>
              <a:rPr lang="ru-RU" sz="1200" dirty="0" smtClean="0">
                <a:solidFill>
                  <a:schemeClr val="bg1"/>
                </a:solidFill>
              </a:rPr>
              <a:t>. - Фонд "Династия". - </a:t>
            </a:r>
            <a:r>
              <a:rPr lang="ru-RU" sz="1200" dirty="0" err="1" smtClean="0">
                <a:solidFill>
                  <a:schemeClr val="bg1"/>
                </a:solidFill>
              </a:rPr>
              <a:t>Библиогр</a:t>
            </a:r>
            <a:r>
              <a:rPr lang="ru-RU" sz="1200" dirty="0" smtClean="0">
                <a:solidFill>
                  <a:schemeClr val="bg1"/>
                </a:solidFill>
              </a:rPr>
              <a:t>.: с.329-332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  <a:r>
              <a:rPr lang="ru-RU" sz="1600" dirty="0" smtClean="0"/>
              <a:t> </a:t>
            </a:r>
          </a:p>
          <a:p>
            <a:endParaRPr lang="ru-RU" sz="1600" dirty="0" smtClean="0"/>
          </a:p>
          <a:p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 </a:t>
            </a:r>
            <a:r>
              <a:rPr lang="ru-RU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Эта </a:t>
            </a:r>
            <a:r>
              <a:rPr lang="ru-RU" sz="1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книга рассказывает о возникновении новых понятий науки, начиная с изобретения современной физики в XVII веке и до нынешних стараний понять квантовую гравитацию и рождение Вселенной. </a:t>
            </a:r>
            <a:endParaRPr lang="ru-RU" sz="1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</a:endParaRPr>
          </a:p>
          <a:p>
            <a:r>
              <a:rPr lang="ru-RU" sz="1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 </a:t>
            </a:r>
            <a:r>
              <a:rPr lang="ru-RU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  Речь </a:t>
            </a:r>
            <a:r>
              <a:rPr lang="ru-RU" sz="1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идет о поворотных моментах в жизни науки и о драматических судьбах ее героев, среди которых — Г. Галилей, И. Ньютон, Дж. Максвелл, М.Планк, А. Эйнштейн, Н.Бор, А. Фридман, Ж</a:t>
            </a:r>
            <a:r>
              <a:rPr lang="ru-RU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. </a:t>
            </a:r>
            <a:r>
              <a:rPr lang="ru-RU" sz="1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Леметр</a:t>
            </a:r>
            <a:r>
              <a:rPr lang="ru-RU" sz="1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, М. Бронштейн, Л. Ландау, Г. Гамов, А. Сахаров и др.</a:t>
            </a:r>
          </a:p>
          <a:p>
            <a:r>
              <a:rPr lang="ru-RU" sz="1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   По </a:t>
            </a:r>
            <a:r>
              <a:rPr lang="ru-RU" sz="1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словам академика РАН, лауреата Нобелевской премии В.Л. Гинзбурга, Геннадий Горелик “является выдающимся историком физики. Он доказал это своими статьями и книгами, последняя из которых посвящена биографии А.Д. Сахарова в контексте советско-американской истории водородной бомбы”.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20x1080_664166_[www.ArtFile.ru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Скан_20150601 (1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571504"/>
            <a:ext cx="3071834" cy="471488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71438" y="428604"/>
            <a:ext cx="4786314" cy="5857916"/>
          </a:xfrm>
          <a:prstGeom prst="roundRect">
            <a:avLst/>
          </a:prstGeom>
          <a:solidFill>
            <a:schemeClr val="tx1">
              <a:lumMod val="95000"/>
              <a:lumOff val="5000"/>
              <a:alpha val="48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1406" y="857232"/>
            <a:ext cx="478631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22.6</a:t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Ш 90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ЦБ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Штерн, Б. Е.</a:t>
            </a: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   Прорыв за край мира : о космологии землян и </a:t>
            </a:r>
            <a:r>
              <a:rPr lang="ru-RU" sz="1200" dirty="0" err="1" smtClean="0">
                <a:solidFill>
                  <a:schemeClr val="bg1"/>
                </a:solidFill>
              </a:rPr>
              <a:t>европиан</a:t>
            </a:r>
            <a:r>
              <a:rPr lang="ru-RU" sz="1200" dirty="0" smtClean="0">
                <a:solidFill>
                  <a:schemeClr val="bg1"/>
                </a:solidFill>
              </a:rPr>
              <a:t> / Борис Е. Штерн ; ред. В. </a:t>
            </a:r>
            <a:r>
              <a:rPr lang="ru-RU" sz="1200" dirty="0" err="1" smtClean="0">
                <a:solidFill>
                  <a:schemeClr val="bg1"/>
                </a:solidFill>
              </a:rPr>
              <a:t>Рубаков</a:t>
            </a:r>
            <a:r>
              <a:rPr lang="ru-RU" sz="1200" dirty="0" smtClean="0">
                <a:solidFill>
                  <a:schemeClr val="bg1"/>
                </a:solidFill>
              </a:rPr>
              <a:t>. - М. : Троицкий вариант : </a:t>
            </a:r>
            <a:r>
              <a:rPr lang="ru-RU" sz="1200" dirty="0" err="1" smtClean="0">
                <a:solidFill>
                  <a:schemeClr val="bg1"/>
                </a:solidFill>
              </a:rPr>
              <a:t>Тровант</a:t>
            </a:r>
            <a:r>
              <a:rPr lang="ru-RU" sz="1200" dirty="0" smtClean="0">
                <a:solidFill>
                  <a:schemeClr val="bg1"/>
                </a:solidFill>
              </a:rPr>
              <a:t>, 2014. - 302, [1] с. : ил., </a:t>
            </a:r>
            <a:r>
              <a:rPr lang="ru-RU" sz="1200" dirty="0" err="1" smtClean="0">
                <a:solidFill>
                  <a:schemeClr val="bg1"/>
                </a:solidFill>
              </a:rPr>
              <a:t>портр</a:t>
            </a:r>
            <a:r>
              <a:rPr lang="ru-RU" sz="1200" dirty="0" smtClean="0">
                <a:solidFill>
                  <a:schemeClr val="bg1"/>
                </a:solidFill>
              </a:rPr>
              <a:t>. - Фонд "Династия". - Указ. имен: с. 300-303. 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b="1" dirty="0" smtClean="0">
                <a:solidFill>
                  <a:schemeClr val="bg1">
                    <a:lumMod val="95000"/>
                  </a:schemeClr>
                </a:solidFill>
              </a:rPr>
              <a:t>В </a:t>
            </a:r>
            <a:r>
              <a:rPr lang="ru-RU" sz="1200" b="1" dirty="0">
                <a:solidFill>
                  <a:schemeClr val="bg1">
                    <a:lumMod val="95000"/>
                  </a:schemeClr>
                </a:solidFill>
              </a:rPr>
              <a:t>книге отражено развитие главных идей космологии на протяжении последних ста лет, при этом главное внимание уделено теории космологической инфляции. Книга содержит интервью с учеными, внесшими решающий вклад в становление этой теории</a:t>
            </a:r>
            <a:r>
              <a:rPr lang="ru-RU" sz="1200" b="1" dirty="0" smtClean="0">
                <a:solidFill>
                  <a:schemeClr val="bg1">
                    <a:lumMod val="95000"/>
                  </a:schemeClr>
                </a:solidFill>
              </a:rPr>
              <a:t>.</a:t>
            </a:r>
          </a:p>
          <a:p>
            <a:r>
              <a:rPr lang="ru-RU" sz="12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200" b="1" dirty="0" smtClean="0">
                <a:solidFill>
                  <a:schemeClr val="bg1">
                    <a:lumMod val="95000"/>
                  </a:schemeClr>
                </a:solidFill>
              </a:rPr>
              <a:t>  </a:t>
            </a:r>
            <a:r>
              <a:rPr lang="ru-RU" sz="1200" b="1" dirty="0">
                <a:solidFill>
                  <a:schemeClr val="bg1">
                    <a:lumMod val="95000"/>
                  </a:schemeClr>
                </a:solidFill>
              </a:rPr>
              <a:t>Дополнительная научно-фантастическая сюжетная линия иллюстрирует основную на более простом материале: развитие космологии разумных существ подледного океана спутника Юпитера Европы. Книга рассчитана на широкий круг читателей, хотя уровень сложности материала сильно отличается от главы к главе. Автор исходил из принципа: </a:t>
            </a:r>
            <a:r>
              <a:rPr lang="en-US" sz="1200" b="1" dirty="0">
                <a:solidFill>
                  <a:schemeClr val="bg1">
                    <a:lumMod val="95000"/>
                  </a:schemeClr>
                </a:solidFill>
              </a:rPr>
              <a:t>«</a:t>
            </a:r>
            <a:r>
              <a:rPr lang="ru-RU" sz="1200" b="1" dirty="0">
                <a:solidFill>
                  <a:schemeClr val="bg1">
                    <a:lumMod val="95000"/>
                  </a:schemeClr>
                </a:solidFill>
              </a:rPr>
              <a:t>Любой читатель - от школьника до профессионального физика - сможет найти в книге то, что ему понятно и интересно</a:t>
            </a:r>
            <a:r>
              <a:rPr lang="en-US" sz="1200" b="1" dirty="0">
                <a:solidFill>
                  <a:schemeClr val="bg1">
                    <a:lumMod val="95000"/>
                  </a:schemeClr>
                </a:solidFill>
              </a:rPr>
              <a:t>».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20x1080_664166_[www.ArtFile.ru]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Скан_20150601 (1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140968"/>
            <a:ext cx="2571767" cy="35718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95936" y="0"/>
            <a:ext cx="5148064" cy="3573016"/>
          </a:xfrm>
          <a:prstGeom prst="rect">
            <a:avLst/>
          </a:prstGeom>
          <a:solidFill>
            <a:schemeClr val="tx1">
              <a:alpha val="74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071934" y="116632"/>
            <a:ext cx="5072066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chemeClr val="bg1">
                    <a:lumMod val="95000"/>
                  </a:schemeClr>
                </a:solidFill>
              </a:rPr>
              <a:t>    </a:t>
            </a:r>
            <a:r>
              <a:rPr lang="ru-RU" sz="1050" b="1" dirty="0" smtClean="0">
                <a:solidFill>
                  <a:schemeClr val="bg1">
                    <a:lumMod val="95000"/>
                  </a:schemeClr>
                </a:solidFill>
              </a:rPr>
              <a:t>Книга 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известного популяризатора науки, профессора Роберта </a:t>
            </a:r>
            <a:r>
              <a:rPr lang="ru-RU" sz="1050" b="1" dirty="0" err="1">
                <a:solidFill>
                  <a:schemeClr val="bg1">
                    <a:lumMod val="95000"/>
                  </a:schemeClr>
                </a:solidFill>
              </a:rPr>
              <a:t>Хейзена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, знакомит нас с принципиально новым подходом к изучению Земли, в котором переплетаются история зарождения и развития жизни на нашей планете и история образования минералов. Прекрасный рассказчик, </a:t>
            </a:r>
            <a:r>
              <a:rPr lang="ru-RU" sz="1050" b="1" dirty="0" err="1">
                <a:solidFill>
                  <a:schemeClr val="bg1">
                    <a:lumMod val="95000"/>
                  </a:schemeClr>
                </a:solidFill>
              </a:rPr>
              <a:t>Хейзен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 с первых строк увлекает читателя динамичным повествованием о совместном и взаимозависимом развитии живой и неживой природы. </a:t>
            </a:r>
            <a:endParaRPr lang="ru-RU" sz="1050" b="1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050" b="1" dirty="0" smtClean="0">
                <a:solidFill>
                  <a:schemeClr val="bg1">
                    <a:lumMod val="95000"/>
                  </a:schemeClr>
                </a:solidFill>
              </a:rPr>
              <a:t>   Вместе 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с автором читатель затаив дыхание совершает путешествие сквозь миллиарды лет: возникновение Вселенной, появление первых химических элементов, звезд, Солнечной системы и, </a:t>
            </a:r>
            <a:r>
              <a:rPr lang="ru-RU" sz="1050" b="1" dirty="0" smtClean="0">
                <a:solidFill>
                  <a:schemeClr val="bg1">
                    <a:lumMod val="95000"/>
                  </a:schemeClr>
                </a:solidFill>
              </a:rPr>
              <a:t>наконец, образование 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и подробная история Земли</a:t>
            </a:r>
            <a:r>
              <a:rPr lang="ru-RU" sz="1050" b="1" dirty="0" smtClean="0">
                <a:solidFill>
                  <a:schemeClr val="bg1">
                    <a:lumMod val="95000"/>
                  </a:schemeClr>
                </a:solidFill>
              </a:rPr>
              <a:t>.</a:t>
            </a:r>
          </a:p>
          <a:p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050" b="1" dirty="0" smtClean="0">
                <a:solidFill>
                  <a:schemeClr val="bg1">
                    <a:lumMod val="95000"/>
                  </a:schemeClr>
                </a:solidFill>
              </a:rPr>
              <a:t>   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Движение целых континентов через тысячи километров, взлет и падение огромных горных хребтов, уничтожение тысяч видов земной жизни и полная смена ландшафтов под воздействием метеоритов и вулканических извержений — реальность оказывается гораздо интересней любого мифа. </a:t>
            </a:r>
            <a:r>
              <a:rPr lang="ru-RU" sz="1050" b="1" dirty="0" err="1" smtClean="0">
                <a:solidFill>
                  <a:schemeClr val="bg1">
                    <a:lumMod val="95000"/>
                  </a:schemeClr>
                </a:solidFill>
              </a:rPr>
              <a:t>Хейзен</a:t>
            </a:r>
            <a:r>
              <a:rPr lang="ru-RU" sz="105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050" b="1" dirty="0">
                <a:solidFill>
                  <a:schemeClr val="bg1">
                    <a:lumMod val="95000"/>
                  </a:schemeClr>
                </a:solidFill>
              </a:rPr>
              <a:t>не останавливается на нашем времени, основываясь на последних научных открытиях, — он дает читателю захватывающую возможность заглянуть в будущее.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15816" y="4509120"/>
            <a:ext cx="2880320" cy="2160240"/>
          </a:xfrm>
          <a:prstGeom prst="rect">
            <a:avLst/>
          </a:prstGeom>
          <a:solidFill>
            <a:schemeClr val="tx1">
              <a:alpha val="74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928926" y="4572008"/>
            <a:ext cx="28575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</a:rPr>
              <a:t>26.0</a:t>
            </a:r>
            <a:br>
              <a:rPr lang="ru-RU" sz="1100" b="1" dirty="0" smtClean="0">
                <a:solidFill>
                  <a:schemeClr val="bg1"/>
                </a:solidFill>
              </a:rPr>
            </a:br>
            <a:r>
              <a:rPr lang="ru-RU" sz="1100" b="1" dirty="0" smtClean="0">
                <a:solidFill>
                  <a:schemeClr val="bg1"/>
                </a:solidFill>
              </a:rPr>
              <a:t>Х 35</a:t>
            </a:r>
          </a:p>
          <a:p>
            <a:r>
              <a:rPr lang="ru-RU" sz="1100" b="1" dirty="0" smtClean="0">
                <a:solidFill>
                  <a:schemeClr val="bg1"/>
                </a:solidFill>
              </a:rPr>
              <a:t>ЦБ</a:t>
            </a:r>
          </a:p>
          <a:p>
            <a:r>
              <a:rPr lang="ru-RU" sz="1100" b="1" dirty="0" err="1" smtClean="0">
                <a:solidFill>
                  <a:schemeClr val="bg1"/>
                </a:solidFill>
              </a:rPr>
              <a:t>Хейзен</a:t>
            </a:r>
            <a:r>
              <a:rPr lang="ru-RU" sz="1100" b="1" dirty="0" smtClean="0">
                <a:solidFill>
                  <a:schemeClr val="bg1"/>
                </a:solidFill>
              </a:rPr>
              <a:t>, Р.</a:t>
            </a:r>
            <a:br>
              <a:rPr lang="ru-RU" sz="1100" b="1" dirty="0" smtClean="0">
                <a:solidFill>
                  <a:schemeClr val="bg1"/>
                </a:solidFill>
              </a:rPr>
            </a:br>
            <a:r>
              <a:rPr lang="ru-RU" sz="1100" b="1" dirty="0" smtClean="0">
                <a:solidFill>
                  <a:schemeClr val="bg1"/>
                </a:solidFill>
              </a:rPr>
              <a:t>   История Земли : от звездной пыли - к живой планете : первые 4 500 000 000 лет : [0+] / Роберт </a:t>
            </a:r>
            <a:r>
              <a:rPr lang="ru-RU" sz="1100" b="1" dirty="0" err="1" smtClean="0">
                <a:solidFill>
                  <a:schemeClr val="bg1"/>
                </a:solidFill>
              </a:rPr>
              <a:t>Хейзен</a:t>
            </a:r>
            <a:r>
              <a:rPr lang="ru-RU" sz="1100" b="1" dirty="0" smtClean="0">
                <a:solidFill>
                  <a:schemeClr val="bg1"/>
                </a:solidFill>
              </a:rPr>
              <a:t> ; пер с англ. [Т. Казаковой]. - М. : </a:t>
            </a:r>
            <a:r>
              <a:rPr lang="ru-RU" sz="1100" b="1" dirty="0" err="1" smtClean="0">
                <a:solidFill>
                  <a:schemeClr val="bg1"/>
                </a:solidFill>
              </a:rPr>
              <a:t>Альпина</a:t>
            </a:r>
            <a:r>
              <a:rPr lang="ru-RU" sz="1100" b="1" dirty="0" smtClean="0">
                <a:solidFill>
                  <a:schemeClr val="bg1"/>
                </a:solidFill>
              </a:rPr>
              <a:t> нон-фикшн, 2015. - 344 , [2] с. - Фонд "Династия". - </a:t>
            </a:r>
            <a:r>
              <a:rPr lang="ru-RU" sz="1100" b="1" dirty="0" err="1" smtClean="0">
                <a:solidFill>
                  <a:schemeClr val="bg1"/>
                </a:solidFill>
              </a:rPr>
              <a:t>Предм</a:t>
            </a:r>
            <a:r>
              <a:rPr lang="ru-RU" sz="1100" b="1" dirty="0" smtClean="0">
                <a:solidFill>
                  <a:schemeClr val="bg1"/>
                </a:solidFill>
              </a:rPr>
              <a:t>. указ.: с.337-344. </a:t>
            </a:r>
            <a:endParaRPr lang="ru-RU" sz="11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ak-mozhno-primenit-pes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25" cy="6858000"/>
          </a:xfrm>
          <a:prstGeom prst="rect">
            <a:avLst/>
          </a:prstGeom>
        </p:spPr>
      </p:pic>
      <p:pic>
        <p:nvPicPr>
          <p:cNvPr id="3" name="Рисунок 2" descr="Скан_20150601 (13).jpg"/>
          <p:cNvPicPr>
            <a:picLocks noChangeAspect="1"/>
          </p:cNvPicPr>
          <p:nvPr/>
        </p:nvPicPr>
        <p:blipFill>
          <a:blip r:embed="rId3" cstate="print">
            <a:lum bright="10000" contrast="32000"/>
          </a:blip>
          <a:stretch>
            <a:fillRect/>
          </a:stretch>
        </p:blipFill>
        <p:spPr>
          <a:xfrm>
            <a:off x="179512" y="2276872"/>
            <a:ext cx="3071834" cy="44291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844" y="357166"/>
            <a:ext cx="8715436" cy="178595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531099"/>
            <a:ext cx="885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   </a:t>
            </a:r>
            <a:r>
              <a:rPr lang="ru-RU" sz="1200" b="1" dirty="0" smtClean="0">
                <a:solidFill>
                  <a:srgbClr val="000000"/>
                </a:solidFill>
              </a:rPr>
              <a:t>Около </a:t>
            </a:r>
            <a:r>
              <a:rPr lang="ru-RU" sz="1200" b="1" dirty="0">
                <a:solidFill>
                  <a:srgbClr val="000000"/>
                </a:solidFill>
              </a:rPr>
              <a:t>60 </a:t>
            </a:r>
            <a:r>
              <a:rPr lang="ru-RU" sz="1200" b="1" dirty="0" smtClean="0">
                <a:solidFill>
                  <a:srgbClr val="000000"/>
                </a:solidFill>
              </a:rPr>
              <a:t>000 </a:t>
            </a:r>
            <a:r>
              <a:rPr lang="ru-RU" sz="1200" b="1" dirty="0">
                <a:solidFill>
                  <a:srgbClr val="000000"/>
                </a:solidFill>
              </a:rPr>
              <a:t>лет назад в Африке жил человек. Каждый из нас — его потомок. Как же этот реально существовавший Адам стал нашим общим отцом, и какой путь проделали его дети и внуки, чтобы заселить практически все уголки нашей Земли? Ответы на эти вопросы дают достижения генетики, ставшие доступными неподготовленному читателю благодаря остроумной, полной удивительных фактов книге известного генетика Спенсера Уэллса. По-научному точно, но весело и доступно автор пишет о новейших </a:t>
            </a:r>
            <a:r>
              <a:rPr lang="ru-RU" sz="1200" b="1" dirty="0" smtClean="0">
                <a:solidFill>
                  <a:srgbClr val="000000"/>
                </a:solidFill>
              </a:rPr>
              <a:t>открытиях молекулярной </a:t>
            </a:r>
            <a:r>
              <a:rPr lang="ru-RU" sz="1200" b="1" dirty="0">
                <a:solidFill>
                  <a:srgbClr val="000000"/>
                </a:solidFill>
              </a:rPr>
              <a:t>биологии и популяционной генетики, позволивших разгадать самые волнующие тайны человечества — от правды о настоящих Адаме и Еве до появления разных рас.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86380" y="4643446"/>
            <a:ext cx="3571900" cy="2123658"/>
          </a:xfrm>
          <a:prstGeom prst="rect">
            <a:avLst/>
          </a:prstGeom>
          <a:solidFill>
            <a:srgbClr val="000066"/>
          </a:solidFill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28.7</a:t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У 98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ЦБ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Уэллс, С.</a:t>
            </a: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   Генетическая одиссея человека / Спенсер Уэллс ; фот. М. Рид ; пер. с англ.: [С. Ковальчук]. - 2-е изд. - М. : </a:t>
            </a:r>
            <a:r>
              <a:rPr lang="ru-RU" sz="1200" dirty="0" err="1" smtClean="0">
                <a:solidFill>
                  <a:schemeClr val="bg1"/>
                </a:solidFill>
              </a:rPr>
              <a:t>Альпина</a:t>
            </a:r>
            <a:r>
              <a:rPr lang="ru-RU" sz="1200" dirty="0" smtClean="0">
                <a:solidFill>
                  <a:schemeClr val="bg1"/>
                </a:solidFill>
              </a:rPr>
              <a:t> нон-фикшн, 2014. - 275 с., [8] л. </a:t>
            </a:r>
            <a:r>
              <a:rPr lang="ru-RU" sz="1200" dirty="0" err="1" smtClean="0">
                <a:solidFill>
                  <a:schemeClr val="bg1"/>
                </a:solidFill>
              </a:rPr>
              <a:t>цв</a:t>
            </a:r>
            <a:r>
              <a:rPr lang="ru-RU" sz="1200" dirty="0" smtClean="0">
                <a:solidFill>
                  <a:schemeClr val="bg1"/>
                </a:solidFill>
              </a:rPr>
              <a:t>. ил., </a:t>
            </a:r>
            <a:r>
              <a:rPr lang="ru-RU" sz="1200" dirty="0" err="1" smtClean="0">
                <a:solidFill>
                  <a:schemeClr val="bg1"/>
                </a:solidFill>
              </a:rPr>
              <a:t>портр</a:t>
            </a:r>
            <a:r>
              <a:rPr lang="ru-RU" sz="1200" dirty="0" smtClean="0">
                <a:solidFill>
                  <a:schemeClr val="bg1"/>
                </a:solidFill>
              </a:rPr>
              <a:t>. : ил. - Фонд "Династия". - </a:t>
            </a:r>
            <a:r>
              <a:rPr lang="ru-RU" sz="1200" dirty="0" err="1" smtClean="0">
                <a:solidFill>
                  <a:schemeClr val="bg1"/>
                </a:solidFill>
              </a:rPr>
              <a:t>Библиогр</a:t>
            </a:r>
            <a:r>
              <a:rPr lang="ru-RU" sz="1200" dirty="0" smtClean="0">
                <a:solidFill>
                  <a:schemeClr val="bg1"/>
                </a:solidFill>
              </a:rPr>
              <a:t>.: с. 259-270. - </a:t>
            </a:r>
            <a:r>
              <a:rPr lang="ru-RU" sz="1200" dirty="0" err="1" smtClean="0">
                <a:solidFill>
                  <a:schemeClr val="bg1"/>
                </a:solidFill>
              </a:rPr>
              <a:t>Предм</a:t>
            </a:r>
            <a:r>
              <a:rPr lang="ru-RU" sz="1200" dirty="0" smtClean="0">
                <a:solidFill>
                  <a:schemeClr val="bg1"/>
                </a:solidFill>
              </a:rPr>
              <a:t>. указ.: с. 272-275. </a:t>
            </a:r>
            <a:endParaRPr lang="ru-RU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A_Tz10oPkz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4" name="Рисунок 3" descr="Скан_20150601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2214530"/>
            <a:ext cx="3500430" cy="464347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14282" y="142852"/>
            <a:ext cx="5072098" cy="3357586"/>
          </a:xfrm>
          <a:prstGeom prst="roundRect">
            <a:avLst/>
          </a:prstGeom>
          <a:solidFill>
            <a:schemeClr val="accent4">
              <a:lumMod val="75000"/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85720" y="284877"/>
            <a:ext cx="507209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FF00"/>
                </a:solidFill>
              </a:rPr>
              <a:t>   </a:t>
            </a:r>
            <a:r>
              <a:rPr lang="ru-RU" sz="1200" dirty="0" smtClean="0">
                <a:solidFill>
                  <a:srgbClr val="FFFF00"/>
                </a:solidFill>
              </a:rPr>
              <a:t>28.691.89</a:t>
            </a:r>
            <a:br>
              <a:rPr lang="ru-RU" sz="1200" dirty="0" smtClean="0">
                <a:solidFill>
                  <a:srgbClr val="FFFF00"/>
                </a:solidFill>
              </a:rPr>
            </a:br>
            <a:r>
              <a:rPr lang="ru-RU" sz="1200" dirty="0" smtClean="0">
                <a:solidFill>
                  <a:srgbClr val="FFFF00"/>
                </a:solidFill>
              </a:rPr>
              <a:t>    И 31</a:t>
            </a:r>
          </a:p>
          <a:p>
            <a:r>
              <a:rPr lang="ru-RU" sz="1200" dirty="0" smtClean="0">
                <a:solidFill>
                  <a:srgbClr val="FFFF00"/>
                </a:solidFill>
              </a:rPr>
              <a:t>    N10</a:t>
            </a:r>
          </a:p>
          <a:p>
            <a:r>
              <a:rPr lang="ru-RU" sz="1200" b="1" dirty="0" smtClean="0">
                <a:solidFill>
                  <a:srgbClr val="FFFF00"/>
                </a:solidFill>
              </a:rPr>
              <a:t>Ижевский, С. С.</a:t>
            </a:r>
            <a:r>
              <a:rPr lang="ru-RU" sz="1200" dirty="0" smtClean="0">
                <a:solidFill>
                  <a:srgbClr val="FFFF00"/>
                </a:solidFill>
              </a:rPr>
              <a:t/>
            </a:r>
            <a:br>
              <a:rPr lang="ru-RU" sz="1200" dirty="0" smtClean="0">
                <a:solidFill>
                  <a:srgbClr val="FFFF00"/>
                </a:solidFill>
              </a:rPr>
            </a:br>
            <a:r>
              <a:rPr lang="ru-RU" sz="1200" dirty="0" smtClean="0">
                <a:solidFill>
                  <a:srgbClr val="FFFF00"/>
                </a:solidFill>
              </a:rPr>
              <a:t>   Жизнь замечательных жуков / С. С. Ижевский, А. Л. Лобанов, А. Ю. Соснин. - Изд. 2-е </a:t>
            </a:r>
            <a:r>
              <a:rPr lang="ru-RU" sz="1200" dirty="0" err="1" smtClean="0">
                <a:solidFill>
                  <a:srgbClr val="FFFF00"/>
                </a:solidFill>
              </a:rPr>
              <a:t>испр</a:t>
            </a:r>
            <a:r>
              <a:rPr lang="ru-RU" sz="1200" dirty="0" smtClean="0">
                <a:solidFill>
                  <a:srgbClr val="FFFF00"/>
                </a:solidFill>
              </a:rPr>
              <a:t>. - М. : Кодекс, 2015. - 367, [1] с. : </a:t>
            </a:r>
            <a:r>
              <a:rPr lang="ru-RU" sz="1200" dirty="0" err="1" smtClean="0">
                <a:solidFill>
                  <a:srgbClr val="FFFF00"/>
                </a:solidFill>
              </a:rPr>
              <a:t>цв</a:t>
            </a:r>
            <a:r>
              <a:rPr lang="ru-RU" sz="1200" dirty="0" smtClean="0">
                <a:solidFill>
                  <a:srgbClr val="FFFF00"/>
                </a:solidFill>
              </a:rPr>
              <a:t>. ил. - На обл.: Финалист премии "Просветитель - 2014". - </a:t>
            </a:r>
            <a:r>
              <a:rPr lang="ru-RU" sz="1200" dirty="0" err="1" smtClean="0">
                <a:solidFill>
                  <a:srgbClr val="FFFF00"/>
                </a:solidFill>
              </a:rPr>
              <a:t>Библиогр</a:t>
            </a:r>
            <a:r>
              <a:rPr lang="ru-RU" sz="1200" dirty="0" smtClean="0">
                <a:solidFill>
                  <a:srgbClr val="FFFF00"/>
                </a:solidFill>
              </a:rPr>
              <a:t>. в тексте. - Указ. рус. назв. насекомых: с. 363-364. - Указ. лат. назв. насекомых: с. 365-368. </a:t>
            </a:r>
          </a:p>
          <a:p>
            <a:endParaRPr lang="ru-RU" sz="1200" dirty="0" smtClean="0">
              <a:solidFill>
                <a:srgbClr val="FFFF00"/>
              </a:solidFill>
            </a:endParaRPr>
          </a:p>
          <a:p>
            <a:r>
              <a:rPr lang="ru-RU" sz="1600" b="1" dirty="0" smtClean="0">
                <a:solidFill>
                  <a:srgbClr val="FFFF00"/>
                </a:solidFill>
              </a:rPr>
              <a:t> </a:t>
            </a:r>
            <a:r>
              <a:rPr lang="ru-RU" sz="1200" b="1" dirty="0" smtClean="0">
                <a:solidFill>
                  <a:srgbClr val="FFFF00"/>
                </a:solidFill>
              </a:rPr>
              <a:t>Читателей ждет увлекательное путешествие в многообразный мир </a:t>
            </a:r>
            <a:r>
              <a:rPr lang="ru-RU" sz="1200" b="1" dirty="0" err="1" smtClean="0">
                <a:solidFill>
                  <a:srgbClr val="FFFF00"/>
                </a:solidFill>
              </a:rPr>
              <a:t>шестиногих</a:t>
            </a:r>
            <a:r>
              <a:rPr lang="ru-RU" sz="1200" b="1" dirty="0" smtClean="0">
                <a:solidFill>
                  <a:srgbClr val="FFFF00"/>
                </a:solidFill>
              </a:rPr>
              <a:t> соседей вредных и полезных в книге, которая представляет собой итог коллективного труда.  </a:t>
            </a:r>
            <a:endParaRPr lang="ru-RU" sz="1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517</TotalTime>
  <Words>500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Слайд 1</vt:lpstr>
      <vt:lpstr>В номинации «Гуманитарные науки» победителем стал историк Сергей Яров, автор книги «Повседневная жизнь блокадного Ленинграда».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Burova</cp:lastModifiedBy>
  <cp:revision>55</cp:revision>
  <dcterms:created xsi:type="dcterms:W3CDTF">2015-06-07T19:00:34Z</dcterms:created>
  <dcterms:modified xsi:type="dcterms:W3CDTF">2015-06-16T08:19:35Z</dcterms:modified>
</cp:coreProperties>
</file>