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89" r:id="rId5"/>
    <p:sldId id="283" r:id="rId6"/>
    <p:sldId id="284" r:id="rId7"/>
    <p:sldId id="285" r:id="rId8"/>
    <p:sldId id="286" r:id="rId9"/>
    <p:sldId id="287" r:id="rId10"/>
    <p:sldId id="288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8A7A8-55AC-4A03-B09B-B04016055A8B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91565-0DF4-444A-BA29-14F9B3D7BE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57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91565-0DF4-444A-BA29-14F9B3D7BE5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45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916832"/>
            <a:ext cx="475692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Календарь историко-правовых дат на </a:t>
            </a:r>
            <a:r>
              <a:rPr lang="ru-RU" sz="4000" b="1" smtClean="0">
                <a:solidFill>
                  <a:schemeClr val="bg1"/>
                </a:solidFill>
              </a:rPr>
              <a:t>2020 год</a:t>
            </a:r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6"/>
                </a:solidFill>
              </a:rPr>
              <a:t>Город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102" y="-9939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>
                    <a:lumMod val="95000"/>
                  </a:schemeClr>
                </a:solidFill>
              </a:rPr>
              <a:t>Централизованная </a:t>
            </a:r>
            <a:r>
              <a:rPr lang="ru-RU" sz="1400" b="1" dirty="0">
                <a:solidFill>
                  <a:schemeClr val="bg1">
                    <a:lumMod val="95000"/>
                  </a:schemeClr>
                </a:solidFill>
              </a:rPr>
              <a:t>библиотечная система г. Пскова</a:t>
            </a:r>
          </a:p>
          <a:p>
            <a:pPr algn="ctr"/>
            <a:r>
              <a:rPr lang="ru-RU" sz="2000" b="1" dirty="0">
                <a:solidFill>
                  <a:schemeClr val="bg1">
                    <a:lumMod val="95000"/>
                  </a:schemeClr>
                </a:solidFill>
              </a:rPr>
              <a:t>Центральная городская библиотека</a:t>
            </a:r>
          </a:p>
          <a:p>
            <a:pPr algn="ctr"/>
            <a:r>
              <a:rPr lang="ru-RU" sz="1400" b="1" dirty="0">
                <a:solidFill>
                  <a:schemeClr val="bg1">
                    <a:lumMod val="95000"/>
                  </a:schemeClr>
                </a:solidFill>
              </a:rPr>
              <a:t>Центр правовой </a:t>
            </a:r>
            <a:r>
              <a:rPr lang="ru-RU" sz="1400" b="1" dirty="0" smtClean="0">
                <a:solidFill>
                  <a:schemeClr val="bg1">
                    <a:lumMod val="95000"/>
                  </a:schemeClr>
                </a:solidFill>
              </a:rPr>
              <a:t>информации</a:t>
            </a:r>
            <a:endParaRPr lang="ru-RU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0932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2019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30" name="Picture 6" descr="C:\Users\Admin\Desktop\Святая равноапостольная княгиня Ольга--1927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14255"/>
            <a:ext cx="3139215" cy="477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041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81"/>
            <a:ext cx="9156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83" y="1196752"/>
            <a:ext cx="78299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10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</a:p>
          <a:p>
            <a:r>
              <a:rPr lang="ru-RU" sz="2200" b="1" dirty="0" smtClean="0">
                <a:solidFill>
                  <a:schemeClr val="bg1"/>
                </a:solidFill>
              </a:rPr>
              <a:t>со </a:t>
            </a:r>
            <a:r>
              <a:rPr lang="ru-RU" sz="2200" b="1" dirty="0">
                <a:solidFill>
                  <a:schemeClr val="bg1"/>
                </a:solidFill>
              </a:rPr>
              <a:t>дня утверждения Псковской городской Думой Положения о гербе и флаге города Пскова (16 июля 2010 г.)</a:t>
            </a:r>
            <a:endParaRPr lang="ru-RU" sz="2200" b="1" dirty="0" smtClean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48830"/>
            <a:ext cx="2819120" cy="234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035" y="3288442"/>
            <a:ext cx="311254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10519" y="5831686"/>
            <a:ext cx="2341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Герб г. </a:t>
            </a:r>
            <a:r>
              <a:rPr lang="ru-RU" sz="2800" b="1" dirty="0">
                <a:solidFill>
                  <a:schemeClr val="bg1"/>
                </a:solidFill>
              </a:rPr>
              <a:t>П</a:t>
            </a:r>
            <a:r>
              <a:rPr lang="ru-RU" sz="2800" b="1" dirty="0" smtClean="0">
                <a:solidFill>
                  <a:schemeClr val="bg1"/>
                </a:solidFill>
              </a:rPr>
              <a:t>скова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78109" y="5831686"/>
            <a:ext cx="23903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Флаг г. Пскова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41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\Desktop\Screenshot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47" y="744623"/>
            <a:ext cx="7736105" cy="552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44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Рабочий стол\банер ЦП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737" y="476672"/>
            <a:ext cx="423177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2996952"/>
            <a:ext cx="9143999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2"/>
                </a:solidFill>
              </a:rPr>
              <a:t>Страница </a:t>
            </a:r>
            <a:r>
              <a:rPr lang="ru-RU" sz="2000" b="1" dirty="0">
                <a:solidFill>
                  <a:schemeClr val="bg2"/>
                </a:solidFill>
              </a:rPr>
              <a:t>Центра правовой информации на сайте ЦБС </a:t>
            </a:r>
            <a:r>
              <a:rPr lang="ru-RU" sz="2000" b="1" dirty="0" smtClean="0">
                <a:solidFill>
                  <a:schemeClr val="bg2"/>
                </a:solidFill>
              </a:rPr>
              <a:t>г. Пскова</a:t>
            </a:r>
            <a:endParaRPr lang="ru-RU" sz="2000" b="1" dirty="0">
              <a:solidFill>
                <a:schemeClr val="bg2"/>
              </a:solidFill>
            </a:endParaRPr>
          </a:p>
          <a:p>
            <a:pPr algn="ctr"/>
            <a:r>
              <a:rPr lang="ru-RU" sz="2800" b="1" dirty="0">
                <a:solidFill>
                  <a:schemeClr val="bg2"/>
                </a:solidFill>
              </a:rPr>
              <a:t>http://bibliopskov.ru/pravo_pskov.htm</a:t>
            </a:r>
          </a:p>
          <a:p>
            <a:pPr algn="ctr"/>
            <a:endParaRPr lang="ru-RU" sz="2000" b="1" dirty="0">
              <a:solidFill>
                <a:schemeClr val="bg2"/>
              </a:solidFill>
            </a:endParaRPr>
          </a:p>
          <a:p>
            <a:pPr algn="ctr"/>
            <a:r>
              <a:rPr lang="ru-RU" sz="2000" b="1" dirty="0">
                <a:solidFill>
                  <a:schemeClr val="bg2"/>
                </a:solidFill>
              </a:rPr>
              <a:t>Центральная городская библиотека</a:t>
            </a:r>
          </a:p>
          <a:p>
            <a:pPr algn="ctr"/>
            <a:r>
              <a:rPr lang="ru-RU" sz="2000" b="1" dirty="0">
                <a:solidFill>
                  <a:schemeClr val="bg2"/>
                </a:solidFill>
              </a:rPr>
              <a:t>Псков, ул. Конная, 6</a:t>
            </a:r>
          </a:p>
          <a:p>
            <a:pPr algn="ctr"/>
            <a:r>
              <a:rPr lang="ru-RU" sz="2000" b="1" dirty="0">
                <a:solidFill>
                  <a:schemeClr val="bg2"/>
                </a:solidFill>
              </a:rPr>
              <a:t>(8 8112) 57 – 11 – 73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6021288"/>
            <a:ext cx="52200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/>
                </a:solidFill>
              </a:rPr>
              <a:t>Материал подготовила </a:t>
            </a:r>
            <a:endParaRPr lang="ru-RU" b="1" dirty="0" smtClean="0">
              <a:solidFill>
                <a:schemeClr val="bg2"/>
              </a:solidFill>
            </a:endParaRPr>
          </a:p>
          <a:p>
            <a:r>
              <a:rPr lang="ru-RU" b="1" dirty="0" smtClean="0">
                <a:solidFill>
                  <a:schemeClr val="bg2"/>
                </a:solidFill>
              </a:rPr>
              <a:t>библиограф ИБО ЦГБ </a:t>
            </a:r>
            <a:r>
              <a:rPr lang="ru-RU" b="1" dirty="0">
                <a:solidFill>
                  <a:schemeClr val="bg2"/>
                </a:solidFill>
              </a:rPr>
              <a:t>ЦБС г. </a:t>
            </a:r>
            <a:r>
              <a:rPr lang="ru-RU" b="1" dirty="0" smtClean="0">
                <a:solidFill>
                  <a:schemeClr val="bg2"/>
                </a:solidFill>
              </a:rPr>
              <a:t>Пскова Е. П. Примак </a:t>
            </a:r>
          </a:p>
        </p:txBody>
      </p:sp>
    </p:spTree>
    <p:extLst>
      <p:ext uri="{BB962C8B-B14F-4D97-AF65-F5344CB8AC3E}">
        <p14:creationId xmlns:p14="http://schemas.microsoft.com/office/powerpoint/2010/main" val="1418495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0434" y="1268760"/>
            <a:ext cx="79031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/>
                </a:solidFill>
              </a:rPr>
              <a:t>Календарь </a:t>
            </a:r>
            <a:r>
              <a:rPr lang="ru-RU" sz="2800" b="1" dirty="0">
                <a:solidFill>
                  <a:schemeClr val="bg2"/>
                </a:solidFill>
              </a:rPr>
              <a:t>содержит информацию о памятных датах в истории </a:t>
            </a:r>
            <a:r>
              <a:rPr lang="ru-RU" sz="2800" b="1" dirty="0" smtClean="0">
                <a:solidFill>
                  <a:schemeClr val="bg2"/>
                </a:solidFill>
              </a:rPr>
              <a:t>города Пскова и Псковской области</a:t>
            </a:r>
            <a:r>
              <a:rPr lang="ru-RU" sz="2800" b="1" dirty="0">
                <a:solidFill>
                  <a:schemeClr val="bg2"/>
                </a:solidFill>
              </a:rPr>
              <a:t>, о юбилеях выдающихся </a:t>
            </a:r>
            <a:r>
              <a:rPr lang="ru-RU" sz="2800" b="1" dirty="0" smtClean="0">
                <a:solidFill>
                  <a:schemeClr val="bg2"/>
                </a:solidFill>
              </a:rPr>
              <a:t>государственных деятелей, жителей </a:t>
            </a:r>
            <a:r>
              <a:rPr lang="ru-RU" sz="2800" b="1" dirty="0">
                <a:solidFill>
                  <a:schemeClr val="bg2"/>
                </a:solidFill>
              </a:rPr>
              <a:t>Псковской </a:t>
            </a:r>
            <a:r>
              <a:rPr lang="ru-RU" sz="2800" b="1" dirty="0" smtClean="0">
                <a:solidFill>
                  <a:schemeClr val="bg2"/>
                </a:solidFill>
              </a:rPr>
              <a:t>земли, региональных и муниципальных символах </a:t>
            </a:r>
            <a:r>
              <a:rPr lang="ru-RU" sz="2800" b="1" dirty="0">
                <a:solidFill>
                  <a:schemeClr val="bg2"/>
                </a:solidFill>
              </a:rPr>
              <a:t>и наградах, </a:t>
            </a:r>
            <a:r>
              <a:rPr lang="ru-RU" sz="2800" b="1" dirty="0" smtClean="0">
                <a:solidFill>
                  <a:schemeClr val="bg2"/>
                </a:solidFill>
              </a:rPr>
              <a:t>юбилеях памятных знаков.</a:t>
            </a:r>
            <a:endParaRPr lang="ru-RU" sz="28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70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484784"/>
            <a:ext cx="43924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1130 </a:t>
            </a:r>
            <a:r>
              <a:rPr lang="ru-RU" sz="4400" b="1" dirty="0">
                <a:solidFill>
                  <a:schemeClr val="bg1"/>
                </a:solidFill>
              </a:rPr>
              <a:t>лет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со </a:t>
            </a:r>
            <a:r>
              <a:rPr lang="ru-RU" sz="2400" b="1" dirty="0">
                <a:solidFill>
                  <a:schemeClr val="bg1"/>
                </a:solidFill>
              </a:rPr>
              <a:t>времени рождения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Святой </a:t>
            </a:r>
            <a:r>
              <a:rPr lang="ru-RU" sz="2400" b="1" dirty="0">
                <a:solidFill>
                  <a:schemeClr val="bg1"/>
                </a:solidFill>
              </a:rPr>
              <a:t>равноапостольной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княгини </a:t>
            </a:r>
            <a:r>
              <a:rPr lang="ru-RU" sz="2400" b="1" dirty="0">
                <a:solidFill>
                  <a:schemeClr val="bg1"/>
                </a:solidFill>
              </a:rPr>
              <a:t>Ольги (</a:t>
            </a:r>
            <a:r>
              <a:rPr lang="ru-RU" sz="2400" b="1" dirty="0" err="1">
                <a:solidFill>
                  <a:schemeClr val="bg1"/>
                </a:solidFill>
              </a:rPr>
              <a:t>ок</a:t>
            </a:r>
            <a:r>
              <a:rPr lang="ru-RU" sz="2400" b="1" dirty="0">
                <a:solidFill>
                  <a:schemeClr val="bg1"/>
                </a:solidFill>
              </a:rPr>
              <a:t>. 890-968 гг.)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529" y="246382"/>
            <a:ext cx="3547787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57437" y="5830006"/>
            <a:ext cx="3886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Нестеров М. В.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Святая </a:t>
            </a:r>
            <a:r>
              <a:rPr lang="ru-RU" sz="1600" b="1" dirty="0">
                <a:solidFill>
                  <a:schemeClr val="bg1"/>
                </a:solidFill>
              </a:rPr>
              <a:t>равноапостольная княгиня </a:t>
            </a:r>
            <a:r>
              <a:rPr lang="ru-RU" sz="1600" b="1" dirty="0" smtClean="0">
                <a:solidFill>
                  <a:schemeClr val="bg1"/>
                </a:solidFill>
              </a:rPr>
              <a:t>Ольга 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1927 </a:t>
            </a:r>
            <a:r>
              <a:rPr lang="ru-RU" sz="1600" b="1" dirty="0">
                <a:solidFill>
                  <a:schemeClr val="bg1"/>
                </a:solidFill>
              </a:rPr>
              <a:t>г.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1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484784"/>
            <a:ext cx="43924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800 </a:t>
            </a:r>
            <a:r>
              <a:rPr lang="ru-RU" sz="4400" b="1" dirty="0">
                <a:solidFill>
                  <a:schemeClr val="bg1"/>
                </a:solidFill>
              </a:rPr>
              <a:t>лет</a:t>
            </a:r>
            <a:r>
              <a:rPr lang="ru-RU" sz="2800" dirty="0">
                <a:solidFill>
                  <a:schemeClr val="bg1"/>
                </a:solidFill>
              </a:rPr>
              <a:t>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со </a:t>
            </a:r>
            <a:r>
              <a:rPr lang="ru-RU" sz="2400" b="1" dirty="0">
                <a:solidFill>
                  <a:schemeClr val="bg1"/>
                </a:solidFill>
              </a:rPr>
              <a:t>времени рождения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Русского князя, полководца Александра Ярославовича Невского (</a:t>
            </a:r>
            <a:r>
              <a:rPr lang="ru-RU" sz="2400" b="1" dirty="0" err="1">
                <a:solidFill>
                  <a:schemeClr val="bg1"/>
                </a:solidFill>
              </a:rPr>
              <a:t>ок</a:t>
            </a:r>
            <a:r>
              <a:rPr lang="ru-RU" sz="2400" b="1" dirty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1220-1263 </a:t>
            </a:r>
            <a:r>
              <a:rPr lang="ru-RU" sz="2400" b="1" dirty="0">
                <a:solidFill>
                  <a:schemeClr val="bg1"/>
                </a:solidFill>
              </a:rPr>
              <a:t>гг.)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79799" y="5825269"/>
            <a:ext cx="3886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</a:rPr>
              <a:t>Александр Невский</a:t>
            </a:r>
          </a:p>
          <a:p>
            <a:r>
              <a:rPr lang="ru-RU" sz="1600" b="1" dirty="0" smtClean="0">
                <a:solidFill>
                  <a:schemeClr val="bg1"/>
                </a:solidFill>
              </a:rPr>
              <a:t>Миниатюра из «Царского </a:t>
            </a:r>
            <a:r>
              <a:rPr lang="ru-RU" sz="1600" b="1" dirty="0" err="1" smtClean="0">
                <a:solidFill>
                  <a:schemeClr val="bg1"/>
                </a:solidFill>
              </a:rPr>
              <a:t>титулярника</a:t>
            </a:r>
            <a:r>
              <a:rPr lang="ru-RU" sz="1600" b="1" dirty="0" smtClean="0">
                <a:solidFill>
                  <a:schemeClr val="bg1"/>
                </a:solidFill>
              </a:rPr>
              <a:t>», 1672 г.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92696"/>
            <a:ext cx="3926099" cy="47525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51520" y="124405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662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46" y="-2008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120" y="1071023"/>
            <a:ext cx="845636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510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со </a:t>
            </a:r>
            <a:r>
              <a:rPr lang="ru-RU" sz="2400" b="1" dirty="0">
                <a:solidFill>
                  <a:schemeClr val="bg1"/>
                </a:solidFill>
              </a:rPr>
              <a:t>дня вхождения города Пскова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в </a:t>
            </a:r>
            <a:r>
              <a:rPr lang="ru-RU" sz="2400" b="1" dirty="0">
                <a:solidFill>
                  <a:schemeClr val="bg1"/>
                </a:solidFill>
              </a:rPr>
              <a:t>состав Русского централизованного государства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2846" y="5805264"/>
            <a:ext cx="9156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13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января 1510 год в Пскове был снят и отправлен в Москву вечевой колокол, тем самым Псковская вечевая республика была официально включена в состав Московского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государства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074" name="Picture 2" descr="C:\Users\Admin\Desktop\img_8654-800x5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24944"/>
            <a:ext cx="4026024" cy="268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55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46" y="-20081"/>
            <a:ext cx="9156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120" y="1071023"/>
            <a:ext cx="84563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235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назад </a:t>
            </a:r>
            <a:r>
              <a:rPr lang="ru-RU" sz="2400" b="1" dirty="0">
                <a:solidFill>
                  <a:schemeClr val="bg1"/>
                </a:solidFill>
              </a:rPr>
              <a:t>впервые была создана Псковская городская Дума на основании «Городского положения» 1785 года, в частности, «Грамоты на права и выгоды городам Российской империи», жалованной 21 апреля 1785 года императрицей Екатериной II</a:t>
            </a:r>
            <a:endParaRPr lang="ru-RU" sz="2400" b="1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 descr="C:\Users\Admin\Desktop\wtjy11gibz9222qpz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529" y="3717032"/>
            <a:ext cx="4480096" cy="293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18743" y="5373216"/>
            <a:ext cx="23383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95000"/>
                  </a:schemeClr>
                </a:solidFill>
              </a:rPr>
              <a:t>Здание Псковской городской Думы, 1915 г., разрушено во время Великой Отечественной войны, не восстановлено</a:t>
            </a:r>
            <a:endParaRPr lang="ru-RU" sz="14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51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81"/>
            <a:ext cx="9156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120" y="1071023"/>
            <a:ext cx="73762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215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со </a:t>
            </a:r>
            <a:r>
              <a:rPr lang="ru-RU" sz="2400" b="1" dirty="0">
                <a:solidFill>
                  <a:schemeClr val="bg1"/>
                </a:solidFill>
              </a:rPr>
              <a:t>времени действия тюремного замка в Пскове (ныне Следственный изолятор, </a:t>
            </a:r>
            <a:r>
              <a:rPr lang="ru-RU" sz="2400" b="1" dirty="0" smtClean="0">
                <a:solidFill>
                  <a:schemeClr val="bg1"/>
                </a:solidFill>
              </a:rPr>
              <a:t>1805 г.)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996952"/>
            <a:ext cx="4086782" cy="306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2847" y="6165304"/>
            <a:ext cx="915684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 smtClean="0">
                <a:solidFill>
                  <a:schemeClr val="bg1"/>
                </a:solidFill>
              </a:rPr>
              <a:t>Здание Следственного изолятора </a:t>
            </a:r>
            <a:r>
              <a:rPr lang="ru-RU" sz="1700" b="1" dirty="0">
                <a:solidFill>
                  <a:schemeClr val="bg1"/>
                </a:solidFill>
              </a:rPr>
              <a:t>№ 1 (г. </a:t>
            </a:r>
            <a:r>
              <a:rPr lang="ru-RU" sz="1700" b="1" dirty="0" smtClean="0">
                <a:solidFill>
                  <a:schemeClr val="bg1"/>
                </a:solidFill>
              </a:rPr>
              <a:t>Псков, </a:t>
            </a:r>
            <a:r>
              <a:rPr lang="ru-RU" sz="1700" b="1" dirty="0">
                <a:solidFill>
                  <a:schemeClr val="bg1"/>
                </a:solidFill>
              </a:rPr>
              <a:t>ул. Некрасова д. 39)</a:t>
            </a:r>
          </a:p>
        </p:txBody>
      </p:sp>
    </p:spTree>
    <p:extLst>
      <p:ext uri="{BB962C8B-B14F-4D97-AF65-F5344CB8AC3E}">
        <p14:creationId xmlns:p14="http://schemas.microsoft.com/office/powerpoint/2010/main" val="2177078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81"/>
            <a:ext cx="9156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83" y="1196752"/>
            <a:ext cx="53096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70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2600" b="1" dirty="0" smtClean="0">
                <a:solidFill>
                  <a:schemeClr val="bg1"/>
                </a:solidFill>
              </a:rPr>
              <a:t>со </a:t>
            </a:r>
            <a:r>
              <a:rPr lang="ru-RU" sz="2600" b="1" dirty="0">
                <a:solidFill>
                  <a:schemeClr val="bg1"/>
                </a:solidFill>
              </a:rPr>
              <a:t>дня рождения </a:t>
            </a:r>
            <a:r>
              <a:rPr lang="ru-RU" sz="2600" b="1" dirty="0" smtClean="0">
                <a:solidFill>
                  <a:schemeClr val="bg1"/>
                </a:solidFill>
              </a:rPr>
              <a:t>Алехина </a:t>
            </a:r>
          </a:p>
          <a:p>
            <a:r>
              <a:rPr lang="ru-RU" sz="2600" b="1" dirty="0" smtClean="0">
                <a:solidFill>
                  <a:schemeClr val="bg1"/>
                </a:solidFill>
              </a:rPr>
              <a:t>Алексея Александровича (</a:t>
            </a:r>
            <a:r>
              <a:rPr lang="ru-RU" sz="2600" b="1" dirty="0">
                <a:solidFill>
                  <a:schemeClr val="bg1"/>
                </a:solidFill>
              </a:rPr>
              <a:t>02.12.1950 – 29.12.1974), лейтенанта милиции, </a:t>
            </a:r>
            <a:endParaRPr lang="ru-RU" sz="2600" b="1" dirty="0" smtClean="0">
              <a:solidFill>
                <a:schemeClr val="bg1"/>
              </a:solidFill>
            </a:endParaRPr>
          </a:p>
          <a:p>
            <a:r>
              <a:rPr lang="ru-RU" sz="2600" b="1" dirty="0" smtClean="0">
                <a:solidFill>
                  <a:schemeClr val="bg1"/>
                </a:solidFill>
              </a:rPr>
              <a:t>кавалера </a:t>
            </a:r>
            <a:r>
              <a:rPr lang="ru-RU" sz="2600" b="1" dirty="0">
                <a:solidFill>
                  <a:schemeClr val="bg1"/>
                </a:solidFill>
              </a:rPr>
              <a:t>ордена Красной Звезды (посмертно</a:t>
            </a:r>
            <a:r>
              <a:rPr lang="ru-RU" sz="2600" b="1" dirty="0" smtClean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696" y="947629"/>
            <a:ext cx="2699534" cy="376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5589240"/>
            <a:ext cx="91568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Именем </a:t>
            </a:r>
            <a:r>
              <a:rPr lang="ru-RU" sz="2000" b="1" dirty="0">
                <a:solidFill>
                  <a:schemeClr val="bg1"/>
                </a:solidFill>
              </a:rPr>
              <a:t>милиционера в апреле 1976 года названа одна из улиц города </a:t>
            </a:r>
            <a:r>
              <a:rPr lang="ru-RU" sz="2000" b="1" dirty="0" smtClean="0">
                <a:solidFill>
                  <a:schemeClr val="bg1"/>
                </a:solidFill>
              </a:rPr>
              <a:t>Пскова </a:t>
            </a:r>
          </a:p>
        </p:txBody>
      </p:sp>
    </p:spTree>
    <p:extLst>
      <p:ext uri="{BB962C8B-B14F-4D97-AF65-F5344CB8AC3E}">
        <p14:creationId xmlns:p14="http://schemas.microsoft.com/office/powerpoint/2010/main" val="3624100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1421404385_siluet-gor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81"/>
            <a:ext cx="915684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11663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Юбилейные даты 2020 года</a:t>
            </a:r>
          </a:p>
          <a:p>
            <a:r>
              <a:rPr lang="ru-RU" sz="2400" b="1" dirty="0">
                <a:solidFill>
                  <a:schemeClr val="accent6"/>
                </a:solidFill>
              </a:rPr>
              <a:t>г</a:t>
            </a:r>
            <a:r>
              <a:rPr lang="ru-RU" sz="2400" b="1" dirty="0" smtClean="0">
                <a:solidFill>
                  <a:schemeClr val="accent6"/>
                </a:solidFill>
              </a:rPr>
              <a:t>ород Псков и Псковская область</a:t>
            </a:r>
            <a:endParaRPr lang="ru-RU" sz="2400" b="1" dirty="0">
              <a:solidFill>
                <a:schemeClr val="accent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483" y="1196752"/>
            <a:ext cx="85500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25 </a:t>
            </a:r>
            <a:r>
              <a:rPr lang="ru-RU" sz="4400" b="1" dirty="0">
                <a:solidFill>
                  <a:schemeClr val="bg1"/>
                </a:solidFill>
              </a:rPr>
              <a:t>лет </a:t>
            </a:r>
          </a:p>
          <a:p>
            <a:r>
              <a:rPr lang="ru-RU" sz="2200" b="1" dirty="0" smtClean="0">
                <a:solidFill>
                  <a:schemeClr val="bg1"/>
                </a:solidFill>
              </a:rPr>
              <a:t>со </a:t>
            </a:r>
            <a:r>
              <a:rPr lang="ru-RU" sz="2200" b="1" dirty="0">
                <a:solidFill>
                  <a:schemeClr val="bg1"/>
                </a:solidFill>
              </a:rPr>
              <a:t>дня открытия в г. Пскове Памятного знака сотрудникам органов внутренних дел Псковской области, погибшим в годы Великой Отечественной войны и при исполнении служебного долга в мирное время в Пскове (10 ноября 1995 г.)</a:t>
            </a:r>
            <a:endParaRPr lang="ru-RU" sz="2200" b="1" dirty="0" smtClean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094" y="3351309"/>
            <a:ext cx="4456658" cy="297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849" y="6381328"/>
            <a:ext cx="91261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Памятный знак установлен у перекрестка </a:t>
            </a:r>
            <a:r>
              <a:rPr lang="ru-RU" sz="1600" b="1" dirty="0">
                <a:solidFill>
                  <a:schemeClr val="bg1"/>
                </a:solidFill>
              </a:rPr>
              <a:t>Октябрьского проспекта и Иркутского </a:t>
            </a:r>
            <a:r>
              <a:rPr lang="ru-RU" sz="1600" b="1" dirty="0" smtClean="0">
                <a:solidFill>
                  <a:schemeClr val="bg1"/>
                </a:solidFill>
              </a:rPr>
              <a:t>переулка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4520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484</Words>
  <Application>Microsoft Office PowerPoint</Application>
  <PresentationFormat>Экран (4:3)</PresentationFormat>
  <Paragraphs>75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58</cp:revision>
  <dcterms:created xsi:type="dcterms:W3CDTF">2019-02-26T14:52:13Z</dcterms:created>
  <dcterms:modified xsi:type="dcterms:W3CDTF">2019-03-28T09:06:48Z</dcterms:modified>
</cp:coreProperties>
</file>