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89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68" r:id="rId28"/>
    <p:sldId id="269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8A7A8-55AC-4A03-B09B-B04016055A8B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91565-0DF4-444A-BA29-14F9B3D7B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57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91565-0DF4-444A-BA29-14F9B3D7BE59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45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1916832"/>
            <a:ext cx="47569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Календарь историко-правовых дат на 2020 год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02" y="-9939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Централизованная </a:t>
            </a:r>
            <a:r>
              <a:rPr lang="ru-RU" sz="1400" b="1" dirty="0">
                <a:solidFill>
                  <a:schemeClr val="bg1">
                    <a:lumMod val="95000"/>
                  </a:schemeClr>
                </a:solidFill>
              </a:rPr>
              <a:t>библиотечная система г. Пскова</a:t>
            </a:r>
          </a:p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</a:rPr>
              <a:t>Центральная городская библиотека</a:t>
            </a:r>
          </a:p>
          <a:p>
            <a:pPr algn="ctr"/>
            <a:r>
              <a:rPr lang="ru-RU" sz="1400" b="1" dirty="0">
                <a:solidFill>
                  <a:schemeClr val="bg1">
                    <a:lumMod val="95000"/>
                  </a:schemeClr>
                </a:solidFill>
              </a:rPr>
              <a:t>Центр правовой </a:t>
            </a:r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информации</a:t>
            </a:r>
            <a:endParaRPr lang="ru-RU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9329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2019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Admin\Desktop\Святая равноапостольная княгиня Ольга--1927_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14255"/>
            <a:ext cx="3139215" cy="477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041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0434" y="1268760"/>
            <a:ext cx="79031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/>
                </a:solidFill>
              </a:rPr>
              <a:t>Календарь </a:t>
            </a:r>
            <a:r>
              <a:rPr lang="ru-RU" sz="2800" b="1" dirty="0">
                <a:solidFill>
                  <a:schemeClr val="bg2"/>
                </a:solidFill>
              </a:rPr>
              <a:t>содержит информацию о памятных датах в истории государства и права России, ежегодных международных знаменательных и памятных датах, о российских государственных  и профессиональных праздниках, государственных символах и наградах, о юбилеях выдающихся государственных деятелей, законодательных </a:t>
            </a:r>
            <a:r>
              <a:rPr lang="ru-RU" sz="2800" b="1" dirty="0" smtClean="0">
                <a:solidFill>
                  <a:schemeClr val="bg2"/>
                </a:solidFill>
              </a:rPr>
              <a:t>актов</a:t>
            </a:r>
            <a:endParaRPr lang="ru-RU" sz="2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67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4878" y="260648"/>
            <a:ext cx="7640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Под </a:t>
            </a:r>
            <a:r>
              <a:rPr lang="ru-RU" sz="3600" b="1" dirty="0">
                <a:solidFill>
                  <a:schemeClr val="bg1"/>
                </a:solidFill>
              </a:rPr>
              <a:t>эгидой </a:t>
            </a:r>
            <a:r>
              <a:rPr lang="ru-RU" sz="3600" b="1" dirty="0" smtClean="0">
                <a:solidFill>
                  <a:schemeClr val="bg1"/>
                </a:solidFill>
              </a:rPr>
              <a:t>ООН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4878" y="1268760"/>
            <a:ext cx="70615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2011–2020 </a:t>
            </a:r>
            <a:r>
              <a:rPr lang="ru-RU" sz="3200" b="1" dirty="0">
                <a:solidFill>
                  <a:schemeClr val="bg1"/>
                </a:solidFill>
              </a:rPr>
              <a:t>гг. – </a:t>
            </a:r>
            <a:endParaRPr lang="ru-RU" sz="3200" b="1" dirty="0" smtClean="0">
              <a:solidFill>
                <a:schemeClr val="bg1"/>
              </a:solidFill>
            </a:endParaRPr>
          </a:p>
          <a:p>
            <a:r>
              <a:rPr lang="ru-RU" sz="3200" b="1" dirty="0" smtClean="0">
                <a:solidFill>
                  <a:schemeClr val="bg1"/>
                </a:solidFill>
              </a:rPr>
              <a:t>Десятилетие </a:t>
            </a:r>
            <a:r>
              <a:rPr lang="ru-RU" sz="3200" b="1" dirty="0">
                <a:solidFill>
                  <a:schemeClr val="bg1"/>
                </a:solidFill>
              </a:rPr>
              <a:t>действий за </a:t>
            </a:r>
            <a:endParaRPr lang="ru-RU" sz="3200" b="1" dirty="0" smtClean="0">
              <a:solidFill>
                <a:schemeClr val="bg1"/>
              </a:solidFill>
            </a:endParaRPr>
          </a:p>
          <a:p>
            <a:r>
              <a:rPr lang="ru-RU" sz="3200" b="1" dirty="0" smtClean="0">
                <a:solidFill>
                  <a:schemeClr val="bg1"/>
                </a:solidFill>
              </a:rPr>
              <a:t>безопасность </a:t>
            </a:r>
            <a:r>
              <a:rPr lang="ru-RU" sz="3200" b="1" dirty="0">
                <a:solidFill>
                  <a:schemeClr val="bg1"/>
                </a:solidFill>
              </a:rPr>
              <a:t>дорожного </a:t>
            </a:r>
            <a:r>
              <a:rPr lang="ru-RU" sz="3200" b="1" dirty="0" smtClean="0">
                <a:solidFill>
                  <a:schemeClr val="bg1"/>
                </a:solidFill>
              </a:rPr>
              <a:t>движения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2054" name="Picture 6" descr="C:\Users\Admin\Desktop\122001355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878" y="3789040"/>
            <a:ext cx="6634244" cy="275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976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484784"/>
            <a:ext cx="43924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1130 </a:t>
            </a:r>
            <a:r>
              <a:rPr lang="ru-RU" sz="4400" b="1" dirty="0">
                <a:solidFill>
                  <a:schemeClr val="bg1"/>
                </a:solidFill>
              </a:rPr>
              <a:t>лет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времени рождения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Святой </a:t>
            </a:r>
            <a:r>
              <a:rPr lang="ru-RU" sz="2400" b="1" dirty="0">
                <a:solidFill>
                  <a:schemeClr val="bg1"/>
                </a:solidFill>
              </a:rPr>
              <a:t>равноапостольной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>
                <a:solidFill>
                  <a:schemeClr val="bg1"/>
                </a:solidFill>
              </a:rPr>
              <a:t>в</a:t>
            </a:r>
            <a:r>
              <a:rPr lang="ru-RU" sz="2400" b="1" dirty="0" smtClean="0">
                <a:solidFill>
                  <a:schemeClr val="bg1"/>
                </a:solidFill>
              </a:rPr>
              <a:t>еликой княгини Российской Ольги </a:t>
            </a:r>
            <a:r>
              <a:rPr lang="ru-RU" sz="2400" b="1" dirty="0">
                <a:solidFill>
                  <a:schemeClr val="bg1"/>
                </a:solidFill>
              </a:rPr>
              <a:t>(</a:t>
            </a:r>
            <a:r>
              <a:rPr lang="ru-RU" sz="2400" b="1" dirty="0" err="1">
                <a:solidFill>
                  <a:schemeClr val="bg1"/>
                </a:solidFill>
              </a:rPr>
              <a:t>ок</a:t>
            </a:r>
            <a:r>
              <a:rPr lang="ru-RU" sz="2400" b="1" dirty="0">
                <a:solidFill>
                  <a:schemeClr val="bg1"/>
                </a:solidFill>
              </a:rPr>
              <a:t>. 890-968 гг</a:t>
            </a:r>
            <a:r>
              <a:rPr lang="ru-RU" sz="2400" b="1" dirty="0" smtClean="0">
                <a:solidFill>
                  <a:schemeClr val="bg1"/>
                </a:solidFill>
              </a:rPr>
              <a:t>.)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529" y="246382"/>
            <a:ext cx="3547787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57437" y="5830006"/>
            <a:ext cx="3886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Нестеров М. В.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Святая </a:t>
            </a:r>
            <a:r>
              <a:rPr lang="ru-RU" sz="1600" b="1" dirty="0">
                <a:solidFill>
                  <a:schemeClr val="bg1"/>
                </a:solidFill>
              </a:rPr>
              <a:t>равноапостольная княгиня </a:t>
            </a:r>
            <a:r>
              <a:rPr lang="ru-RU" sz="1600" b="1" dirty="0" smtClean="0">
                <a:solidFill>
                  <a:schemeClr val="bg1"/>
                </a:solidFill>
              </a:rPr>
              <a:t>Ольга 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1927 </a:t>
            </a:r>
            <a:r>
              <a:rPr lang="ru-RU" sz="1600" b="1" dirty="0">
                <a:solidFill>
                  <a:schemeClr val="bg1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215419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8461" y="128481"/>
            <a:ext cx="4417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8461" y="764704"/>
            <a:ext cx="80522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870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endParaRPr lang="ru-RU" sz="4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времени рождения русского князя Игоря Святославовича  </a:t>
            </a:r>
            <a:r>
              <a:rPr lang="ru-RU" sz="2400" b="1" dirty="0" smtClean="0">
                <a:solidFill>
                  <a:schemeClr val="bg1"/>
                </a:solidFill>
              </a:rPr>
              <a:t>(</a:t>
            </a:r>
            <a:r>
              <a:rPr lang="ru-RU" sz="2400" b="1" dirty="0">
                <a:solidFill>
                  <a:schemeClr val="bg1"/>
                </a:solidFill>
              </a:rPr>
              <a:t>1150-1202 гг.)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690" y="6044156"/>
            <a:ext cx="9117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Глазунов И. С.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Князь Игорь. 1962 </a:t>
            </a:r>
            <a:r>
              <a:rPr lang="ru-RU" b="1" dirty="0">
                <a:solidFill>
                  <a:schemeClr val="bg1"/>
                </a:solidFill>
              </a:rPr>
              <a:t>г.</a:t>
            </a:r>
          </a:p>
        </p:txBody>
      </p:sp>
      <p:pic>
        <p:nvPicPr>
          <p:cNvPr id="4098" name="Picture 2" descr="C:\Users\Admin\Desktop\Knyaz__Igor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798" y="2348880"/>
            <a:ext cx="5018856" cy="334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117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484784"/>
            <a:ext cx="43924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805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endParaRPr lang="ru-RU" sz="4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дня подписания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Великой </a:t>
            </a:r>
            <a:r>
              <a:rPr lang="ru-RU" sz="2400" b="1" dirty="0">
                <a:solidFill>
                  <a:schemeClr val="bg1"/>
                </a:solidFill>
              </a:rPr>
              <a:t>хартии вольностей 1215 года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9655" y="5949280"/>
            <a:ext cx="3886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Великая </a:t>
            </a:r>
            <a:r>
              <a:rPr lang="ru-RU" sz="1600" b="1" dirty="0">
                <a:solidFill>
                  <a:schemeClr val="bg1"/>
                </a:solidFill>
              </a:rPr>
              <a:t>хартия вольностей. </a:t>
            </a:r>
            <a:endParaRPr lang="ru-RU" sz="1600" b="1" dirty="0" smtClean="0">
              <a:solidFill>
                <a:schemeClr val="bg1"/>
              </a:solidFill>
            </a:endParaRPr>
          </a:p>
          <a:p>
            <a:r>
              <a:rPr lang="ru-RU" sz="1600" b="1" dirty="0" smtClean="0">
                <a:solidFill>
                  <a:schemeClr val="bg1"/>
                </a:solidFill>
              </a:rPr>
              <a:t>Первая </a:t>
            </a:r>
            <a:r>
              <a:rPr lang="ru-RU" sz="1600" b="1" dirty="0">
                <a:solidFill>
                  <a:schemeClr val="bg1"/>
                </a:solidFill>
              </a:rPr>
              <a:t>страница манускрипта XIV века</a:t>
            </a:r>
          </a:p>
        </p:txBody>
      </p:sp>
      <p:pic>
        <p:nvPicPr>
          <p:cNvPr id="5122" name="Picture 2" descr="C:\Users\Admin\Desktop\Magna_charta_cum_statutis_angliae_p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16" y="476672"/>
            <a:ext cx="3524847" cy="523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939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484784"/>
            <a:ext cx="468052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800 </a:t>
            </a:r>
            <a:r>
              <a:rPr lang="ru-RU" sz="4400" b="1" dirty="0">
                <a:solidFill>
                  <a:schemeClr val="bg1"/>
                </a:solidFill>
              </a:rPr>
              <a:t>лет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времени рождения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Святого благоверного великого князя, полководца Александра Ярославовича Невского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(</a:t>
            </a:r>
            <a:r>
              <a:rPr lang="ru-RU" sz="2400" b="1" dirty="0" err="1">
                <a:solidFill>
                  <a:schemeClr val="bg1"/>
                </a:solidFill>
              </a:rPr>
              <a:t>ок</a:t>
            </a:r>
            <a:r>
              <a:rPr lang="ru-RU" sz="2400" b="1" dirty="0">
                <a:solidFill>
                  <a:schemeClr val="bg1"/>
                </a:solidFill>
              </a:rPr>
              <a:t>. </a:t>
            </a:r>
            <a:r>
              <a:rPr lang="ru-RU" sz="2400" b="1" dirty="0" smtClean="0">
                <a:solidFill>
                  <a:schemeClr val="bg1"/>
                </a:solidFill>
              </a:rPr>
              <a:t>1220-1263 </a:t>
            </a:r>
            <a:r>
              <a:rPr lang="ru-RU" sz="2400" b="1" dirty="0">
                <a:solidFill>
                  <a:schemeClr val="bg1"/>
                </a:solidFill>
              </a:rPr>
              <a:t>гг</a:t>
            </a:r>
            <a:r>
              <a:rPr lang="ru-RU" sz="2400" b="1" dirty="0" smtClean="0">
                <a:solidFill>
                  <a:schemeClr val="bg1"/>
                </a:solidFill>
              </a:rPr>
              <a:t>.)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79226" y="5389409"/>
            <a:ext cx="41352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Александр Невский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Миниатюра из «Царского </a:t>
            </a:r>
            <a:r>
              <a:rPr lang="ru-RU" sz="1600" b="1" dirty="0" err="1" smtClean="0">
                <a:solidFill>
                  <a:schemeClr val="bg1"/>
                </a:solidFill>
              </a:rPr>
              <a:t>титулярника</a:t>
            </a:r>
            <a:r>
              <a:rPr lang="ru-RU" sz="1600" b="1" dirty="0" smtClean="0">
                <a:solidFill>
                  <a:schemeClr val="bg1"/>
                </a:solidFill>
              </a:rPr>
              <a:t>», 1672 г.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437" y="822274"/>
            <a:ext cx="3278027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1662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484784"/>
            <a:ext cx="43924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605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endParaRPr lang="ru-RU" sz="4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времени рождения </a:t>
            </a:r>
            <a:r>
              <a:rPr lang="ru-RU" sz="2400" b="1" dirty="0" smtClean="0">
                <a:solidFill>
                  <a:schemeClr val="bg1"/>
                </a:solidFill>
              </a:rPr>
              <a:t>великого </a:t>
            </a:r>
            <a:r>
              <a:rPr lang="ru-RU" sz="2400" b="1" dirty="0">
                <a:solidFill>
                  <a:schemeClr val="bg1"/>
                </a:solidFill>
              </a:rPr>
              <a:t>князя Московского Василия II Васильевича Тёмного (1415-1462 гг.)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4048" y="5949280"/>
            <a:ext cx="4139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Великий </a:t>
            </a:r>
            <a:r>
              <a:rPr lang="ru-RU" sz="1600" b="1" dirty="0">
                <a:solidFill>
                  <a:schemeClr val="bg1"/>
                </a:solidFill>
              </a:rPr>
              <a:t>князь Московский Василий II Васильевич </a:t>
            </a:r>
            <a:r>
              <a:rPr lang="ru-RU" sz="1600" b="1" dirty="0" smtClean="0">
                <a:solidFill>
                  <a:schemeClr val="bg1"/>
                </a:solidFill>
              </a:rPr>
              <a:t>Тёмный. Миниатюра из «Царского </a:t>
            </a:r>
            <a:r>
              <a:rPr lang="ru-RU" sz="1600" b="1" dirty="0" err="1" smtClean="0">
                <a:solidFill>
                  <a:schemeClr val="bg1"/>
                </a:solidFill>
              </a:rPr>
              <a:t>титулярника</a:t>
            </a:r>
            <a:r>
              <a:rPr lang="ru-RU" sz="1600" b="1" dirty="0" smtClean="0">
                <a:solidFill>
                  <a:schemeClr val="bg1"/>
                </a:solidFill>
              </a:rPr>
              <a:t>» 1672 г.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Admin\Desktop\8b105l4LnqrEzuito_UXzvvSxVtjMFhHyUWnxWSyWOJFOOprrEUEs0BSU9oWywZngM4-KqTAgEaWTvKPLCENkEw2wzkWBc5OYBiaZu-iP47UgVsn3AQ2VEts8a2PDhTpnchD1dKnQpMOo0-A7IvY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08278"/>
            <a:ext cx="3810000" cy="526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702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484784"/>
            <a:ext cx="43924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580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endParaRPr lang="ru-RU" sz="4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дня рождения в</a:t>
            </a:r>
            <a:r>
              <a:rPr lang="ru-RU" sz="2400" b="1" dirty="0" smtClean="0">
                <a:solidFill>
                  <a:schemeClr val="bg1"/>
                </a:solidFill>
              </a:rPr>
              <a:t>еликого </a:t>
            </a:r>
            <a:r>
              <a:rPr lang="ru-RU" sz="2400" b="1" dirty="0">
                <a:solidFill>
                  <a:schemeClr val="bg1"/>
                </a:solidFill>
              </a:rPr>
              <a:t>князя всея Руси Ивана III Васильевича (1440-1505 гг.)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7437" y="5922301"/>
            <a:ext cx="39927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Великий </a:t>
            </a:r>
            <a:r>
              <a:rPr lang="ru-RU" sz="1600" b="1" dirty="0">
                <a:solidFill>
                  <a:schemeClr val="bg1"/>
                </a:solidFill>
              </a:rPr>
              <a:t>князь всея Руси Иоанн III Васильевич </a:t>
            </a:r>
            <a:r>
              <a:rPr lang="ru-RU" sz="1600" b="1" dirty="0" smtClean="0">
                <a:solidFill>
                  <a:schemeClr val="bg1"/>
                </a:solidFill>
              </a:rPr>
              <a:t>Великий. 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Миниатюра из «Царского </a:t>
            </a:r>
            <a:r>
              <a:rPr lang="ru-RU" sz="1600" b="1" dirty="0" err="1" smtClean="0">
                <a:solidFill>
                  <a:schemeClr val="bg1"/>
                </a:solidFill>
              </a:rPr>
              <a:t>титулярника</a:t>
            </a:r>
            <a:r>
              <a:rPr lang="ru-RU" sz="1600" b="1" dirty="0" smtClean="0">
                <a:solidFill>
                  <a:schemeClr val="bg1"/>
                </a:solidFill>
              </a:rPr>
              <a:t>» 1672 г.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7171" name="Picture 3" descr="C:\Users\Admin\Desktop\8b105l4LnqrEzuito_UXzvvSxVtjMFhHyUWnxWSyWOIfZII1EFsg29rSTcZeZsWoBuSwsHl3zW7Hl6wMLnYeKw_C9_1STD2IoHQMTF-s1srkcNzADMd-1LLTSnudorCcKPQOpCJczjcTIgCSZYcKE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436" y="347464"/>
            <a:ext cx="3547109" cy="524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538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484784"/>
            <a:ext cx="482453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490 </a:t>
            </a:r>
            <a:r>
              <a:rPr lang="ru-RU" sz="4400" b="1" dirty="0">
                <a:solidFill>
                  <a:schemeClr val="bg1"/>
                </a:solidFill>
              </a:rPr>
              <a:t>лет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дня рождения </a:t>
            </a:r>
            <a:r>
              <a:rPr lang="ru-RU" sz="2400" b="1" dirty="0" smtClean="0">
                <a:solidFill>
                  <a:schemeClr val="bg1"/>
                </a:solidFill>
              </a:rPr>
              <a:t>первого царя всея Руси </a:t>
            </a:r>
            <a:r>
              <a:rPr lang="ru-RU" sz="2400" b="1" dirty="0">
                <a:solidFill>
                  <a:schemeClr val="bg1"/>
                </a:solidFill>
              </a:rPr>
              <a:t>Ивана IV Васильевича </a:t>
            </a:r>
            <a:r>
              <a:rPr lang="ru-RU" sz="2400" b="1" dirty="0" smtClean="0">
                <a:solidFill>
                  <a:schemeClr val="bg1"/>
                </a:solidFill>
              </a:rPr>
              <a:t>Грозного </a:t>
            </a:r>
            <a:r>
              <a:rPr lang="ru-RU" sz="2400" b="1" dirty="0">
                <a:solidFill>
                  <a:schemeClr val="bg1"/>
                </a:solidFill>
              </a:rPr>
              <a:t>(</a:t>
            </a:r>
            <a:r>
              <a:rPr lang="ru-RU" sz="2400" b="1" dirty="0" smtClean="0">
                <a:solidFill>
                  <a:schemeClr val="bg1"/>
                </a:solidFill>
              </a:rPr>
              <a:t>1530-1584 гг.)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34" y="5944074"/>
            <a:ext cx="3171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Васнецов В. М.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Царь </a:t>
            </a:r>
            <a:r>
              <a:rPr lang="ru-RU" sz="1600" b="1" dirty="0">
                <a:solidFill>
                  <a:schemeClr val="bg1"/>
                </a:solidFill>
              </a:rPr>
              <a:t>Иван Васильевич </a:t>
            </a:r>
            <a:r>
              <a:rPr lang="ru-RU" sz="1600" b="1" dirty="0" smtClean="0">
                <a:solidFill>
                  <a:schemeClr val="bg1"/>
                </a:solidFill>
              </a:rPr>
              <a:t>Грозный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1897 г.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8195" name="Picture 3" descr="C:\Users\Admin\Desktop\0012-007-A.M.-Vasnetsov-Ivan-Grozny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34" y="347464"/>
            <a:ext cx="2808312" cy="53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64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764704"/>
            <a:ext cx="6881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210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r>
              <a:rPr lang="ru-RU" sz="2400" b="1" dirty="0">
                <a:solidFill>
                  <a:schemeClr val="bg1"/>
                </a:solidFill>
              </a:rPr>
              <a:t>со времени открытия Государственного Совета (13 января 1810 г.) -</a:t>
            </a:r>
            <a:r>
              <a:rPr lang="ru-RU" b="1" dirty="0" smtClean="0">
                <a:solidFill>
                  <a:schemeClr val="bg1"/>
                </a:solidFill>
              </a:rPr>
              <a:t>высшего законосовещательного органа </a:t>
            </a:r>
            <a:r>
              <a:rPr lang="ru-RU" b="1" dirty="0">
                <a:solidFill>
                  <a:schemeClr val="bg1"/>
                </a:solidFill>
              </a:rPr>
              <a:t>Российской империи в </a:t>
            </a:r>
            <a:r>
              <a:rPr lang="ru-RU" b="1" dirty="0" smtClean="0">
                <a:solidFill>
                  <a:schemeClr val="bg1"/>
                </a:solidFill>
              </a:rPr>
              <a:t>1810—1906 годах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805264"/>
            <a:ext cx="91154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Репин И. Е.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Торжественное заседание Государственного совета 7 мая 1901 года </a:t>
            </a:r>
            <a:endParaRPr lang="ru-RU" sz="16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в </a:t>
            </a:r>
            <a:r>
              <a:rPr lang="ru-RU" sz="1600" b="1" dirty="0">
                <a:solidFill>
                  <a:schemeClr val="bg1"/>
                </a:solidFill>
              </a:rPr>
              <a:t>честь столетнего юбилея со дня его </a:t>
            </a:r>
            <a:r>
              <a:rPr lang="ru-RU" sz="1600" b="1" dirty="0" smtClean="0">
                <a:solidFill>
                  <a:schemeClr val="bg1"/>
                </a:solidFill>
              </a:rPr>
              <a:t>учреждения.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1903 г.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C:\Users\Admin\Desktop\Календарь 2020\Госсове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091" y="2519030"/>
            <a:ext cx="6881416" cy="314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425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521768"/>
            <a:ext cx="482453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175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endParaRPr lang="ru-RU" sz="4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дня </a:t>
            </a:r>
            <a:r>
              <a:rPr lang="ru-RU" sz="2400" b="1" dirty="0" smtClean="0">
                <a:solidFill>
                  <a:schemeClr val="bg1"/>
                </a:solidFill>
              </a:rPr>
              <a:t>рождения императора </a:t>
            </a:r>
            <a:r>
              <a:rPr lang="ru-RU" sz="2400" b="1" dirty="0">
                <a:solidFill>
                  <a:schemeClr val="bg1"/>
                </a:solidFill>
              </a:rPr>
              <a:t>Всероссийского Александра III Александровича (1845-1894 гг.)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24644" y="5877272"/>
            <a:ext cx="3890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Крамской И. Н.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Портрет </a:t>
            </a:r>
            <a:r>
              <a:rPr lang="ru-RU" sz="1600" b="1" dirty="0" smtClean="0">
                <a:solidFill>
                  <a:schemeClr val="bg1"/>
                </a:solidFill>
              </a:rPr>
              <a:t>Александра </a:t>
            </a:r>
            <a:r>
              <a:rPr lang="en-US" sz="1600" b="1" dirty="0">
                <a:solidFill>
                  <a:schemeClr val="bg1"/>
                </a:solidFill>
              </a:rPr>
              <a:t>III</a:t>
            </a:r>
            <a:endParaRPr lang="ru-RU" sz="1600" b="1" dirty="0" smtClean="0">
              <a:solidFill>
                <a:schemeClr val="bg1"/>
              </a:solidFill>
            </a:endParaRPr>
          </a:p>
          <a:p>
            <a:r>
              <a:rPr lang="ru-RU" sz="1600" b="1" dirty="0" smtClean="0">
                <a:solidFill>
                  <a:schemeClr val="bg1"/>
                </a:solidFill>
              </a:rPr>
              <a:t>1886 г.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Admin\Desktop\Календарь 2020\Александр 3\Александр 3 Крамско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645" y="476672"/>
            <a:ext cx="3684205" cy="522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85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037" y="752327"/>
            <a:ext cx="90079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115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r>
              <a:rPr lang="ru-RU" sz="2400" b="1" dirty="0">
                <a:solidFill>
                  <a:schemeClr val="bg1"/>
                </a:solidFill>
              </a:rPr>
              <a:t>со дня публикации Манифеста 17 октября 1905 г</a:t>
            </a:r>
            <a:r>
              <a:rPr lang="ru-RU" sz="1600" b="1" dirty="0">
                <a:solidFill>
                  <a:schemeClr val="bg1"/>
                </a:solidFill>
              </a:rPr>
              <a:t>. </a:t>
            </a:r>
            <a:r>
              <a:rPr lang="ru-RU" sz="1600" b="1" dirty="0" smtClean="0">
                <a:solidFill>
                  <a:schemeClr val="bg1"/>
                </a:solidFill>
              </a:rPr>
              <a:t>(Высочайший </a:t>
            </a:r>
            <a:r>
              <a:rPr lang="ru-RU" sz="1600" b="1" dirty="0">
                <a:solidFill>
                  <a:schemeClr val="bg1"/>
                </a:solidFill>
              </a:rPr>
              <a:t>манифест об усовершенствовании государственного </a:t>
            </a:r>
            <a:r>
              <a:rPr lang="ru-RU" sz="1600" b="1" dirty="0" smtClean="0">
                <a:solidFill>
                  <a:schemeClr val="bg1"/>
                </a:solidFill>
              </a:rPr>
              <a:t>порядка</a:t>
            </a:r>
            <a:r>
              <a:rPr lang="ru-RU" sz="16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66" y="6027003"/>
            <a:ext cx="9115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Репин И. Е.</a:t>
            </a:r>
            <a:endParaRPr lang="ru-RU" sz="1600" b="1" dirty="0">
              <a:solidFill>
                <a:schemeClr val="bg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17 </a:t>
            </a:r>
            <a:r>
              <a:rPr lang="ru-RU" sz="1600" b="1" dirty="0">
                <a:solidFill>
                  <a:schemeClr val="bg1"/>
                </a:solidFill>
              </a:rPr>
              <a:t>октября 1905 </a:t>
            </a:r>
            <a:r>
              <a:rPr lang="ru-RU" sz="1600" b="1" dirty="0" smtClean="0">
                <a:solidFill>
                  <a:schemeClr val="bg1"/>
                </a:solidFill>
              </a:rPr>
              <a:t>года.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1907 г.</a:t>
            </a:r>
          </a:p>
        </p:txBody>
      </p:sp>
      <p:pic>
        <p:nvPicPr>
          <p:cNvPr id="2050" name="Picture 2" descr="C:\Users\Admin\Desktop\9516876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32856"/>
            <a:ext cx="6762328" cy="376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826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764704"/>
            <a:ext cx="849694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100 лет</a:t>
            </a:r>
          </a:p>
          <a:p>
            <a:r>
              <a:rPr lang="ru-RU" sz="2200" b="1" dirty="0">
                <a:solidFill>
                  <a:schemeClr val="bg1"/>
                </a:solidFill>
              </a:rPr>
              <a:t>с</a:t>
            </a:r>
            <a:r>
              <a:rPr lang="ru-RU" sz="2200" b="1" dirty="0" smtClean="0">
                <a:solidFill>
                  <a:schemeClr val="bg1"/>
                </a:solidFill>
              </a:rPr>
              <a:t>о времени образования Республики </a:t>
            </a:r>
            <a:r>
              <a:rPr lang="ru-RU" sz="2200" b="1" dirty="0">
                <a:solidFill>
                  <a:schemeClr val="bg1"/>
                </a:solidFill>
              </a:rPr>
              <a:t>Татарстан – </a:t>
            </a:r>
            <a:r>
              <a:rPr lang="ru-RU" sz="2200" b="1" dirty="0" smtClean="0">
                <a:solidFill>
                  <a:schemeClr val="bg1"/>
                </a:solidFill>
              </a:rPr>
              <a:t>субъекта </a:t>
            </a:r>
            <a:r>
              <a:rPr lang="ru-RU" sz="2200" b="1" dirty="0">
                <a:solidFill>
                  <a:schemeClr val="bg1"/>
                </a:solidFill>
              </a:rPr>
              <a:t>Российской </a:t>
            </a:r>
            <a:r>
              <a:rPr lang="ru-RU" sz="2200" b="1" dirty="0" smtClean="0">
                <a:solidFill>
                  <a:schemeClr val="bg1"/>
                </a:solidFill>
              </a:rPr>
              <a:t>Федерации, суверенной Республики </a:t>
            </a:r>
            <a:r>
              <a:rPr lang="ru-RU" sz="2200" b="1" dirty="0">
                <a:solidFill>
                  <a:schemeClr val="bg1"/>
                </a:solidFill>
              </a:rPr>
              <a:t>(</a:t>
            </a:r>
            <a:r>
              <a:rPr lang="ru-RU" sz="2200" b="1" dirty="0" smtClean="0">
                <a:solidFill>
                  <a:schemeClr val="bg1"/>
                </a:solidFill>
              </a:rPr>
              <a:t>государства) </a:t>
            </a:r>
            <a:r>
              <a:rPr lang="ru-RU" sz="2200" b="1" dirty="0">
                <a:solidFill>
                  <a:schemeClr val="bg1"/>
                </a:solidFill>
              </a:rPr>
              <a:t>в её составе. Входит в Приволжский федеральный </a:t>
            </a:r>
            <a:r>
              <a:rPr lang="ru-RU" sz="2200" b="1" dirty="0" smtClean="0">
                <a:solidFill>
                  <a:schemeClr val="bg1"/>
                </a:solidFill>
              </a:rPr>
              <a:t>округ. Образована </a:t>
            </a:r>
            <a:r>
              <a:rPr lang="ru-RU" sz="2200" b="1" dirty="0">
                <a:solidFill>
                  <a:schemeClr val="bg1"/>
                </a:solidFill>
              </a:rPr>
              <a:t>на основании Декрета ВЦИК и СНК от 27 мая 1920 года как Автономная Татарская Социалистическая Советская Республика.</a:t>
            </a:r>
          </a:p>
        </p:txBody>
      </p:sp>
      <p:pic>
        <p:nvPicPr>
          <p:cNvPr id="1026" name="Picture 2" descr="C:\Users\Admin\Desktop\Календарь 2020\герб татарстан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66" y="3573016"/>
            <a:ext cx="2605286" cy="264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Календарь 2020\флаг татарстан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733" y="3785656"/>
            <a:ext cx="3813583" cy="190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7" y="6381328"/>
            <a:ext cx="2605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Герб Татарстана</a:t>
            </a:r>
            <a:endParaRPr lang="ru-RU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9992" y="6028738"/>
            <a:ext cx="3828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Флаг Татарстана</a:t>
            </a:r>
            <a:endParaRPr lang="ru-RU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58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96752"/>
            <a:ext cx="44644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100 лет</a:t>
            </a:r>
          </a:p>
          <a:p>
            <a:r>
              <a:rPr lang="ru-RU" sz="2200" b="1" dirty="0">
                <a:solidFill>
                  <a:schemeClr val="bg1"/>
                </a:solidFill>
              </a:rPr>
              <a:t>с</a:t>
            </a:r>
            <a:r>
              <a:rPr lang="ru-RU" sz="2200" b="1" dirty="0" smtClean="0">
                <a:solidFill>
                  <a:schemeClr val="bg1"/>
                </a:solidFill>
              </a:rPr>
              <a:t>о </a:t>
            </a:r>
            <a:r>
              <a:rPr lang="ru-RU" sz="2200" b="1" dirty="0">
                <a:solidFill>
                  <a:schemeClr val="bg1"/>
                </a:solidFill>
              </a:rPr>
              <a:t>дня </a:t>
            </a:r>
            <a:r>
              <a:rPr lang="ru-RU" sz="2200" b="1" dirty="0" smtClean="0">
                <a:solidFill>
                  <a:schemeClr val="bg1"/>
                </a:solidFill>
              </a:rPr>
              <a:t>выхода Декрета </a:t>
            </a:r>
            <a:r>
              <a:rPr lang="ru-RU" sz="2200" b="1" dirty="0">
                <a:solidFill>
                  <a:schemeClr val="bg1"/>
                </a:solidFill>
              </a:rPr>
              <a:t>Совета народных комиссаров РСФСР (СНК РСФСР) о создании Всероссийской чрезвычайной комиссии по ликвидации безграмотности (ВЧКЛБ) (19 июля 1920 г.) </a:t>
            </a:r>
          </a:p>
        </p:txBody>
      </p:sp>
      <p:pic>
        <p:nvPicPr>
          <p:cNvPr id="9" name="Picture 3" descr="C:\Users\Admin\Desktop\Screenshot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28828"/>
            <a:ext cx="3960440" cy="598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095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96752"/>
            <a:ext cx="86409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75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r>
              <a:rPr lang="ru-RU" sz="2400" b="1" dirty="0">
                <a:solidFill>
                  <a:schemeClr val="bg1"/>
                </a:solidFill>
              </a:rPr>
              <a:t>со дня окончания Великой Отечественной войны 1941-1945 гг. (9 мая 1945 г.)</a:t>
            </a:r>
          </a:p>
        </p:txBody>
      </p:sp>
      <p:pic>
        <p:nvPicPr>
          <p:cNvPr id="2050" name="Picture 2" descr="C:\Users\Admin\Desktop\475017074573700d9264fe2.874139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962" y="2744890"/>
            <a:ext cx="6430075" cy="361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299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96752"/>
            <a:ext cx="86409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75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r>
              <a:rPr lang="ru-RU" sz="2400" b="1" dirty="0">
                <a:solidFill>
                  <a:schemeClr val="bg1"/>
                </a:solidFill>
              </a:rPr>
              <a:t>со дня </a:t>
            </a:r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дня подписания </a:t>
            </a:r>
            <a:r>
              <a:rPr lang="ru-RU" sz="2400" b="1" dirty="0" smtClean="0">
                <a:solidFill>
                  <a:schemeClr val="bg1"/>
                </a:solidFill>
              </a:rPr>
              <a:t>Акта </a:t>
            </a:r>
            <a:r>
              <a:rPr lang="ru-RU" sz="2400" b="1" dirty="0">
                <a:solidFill>
                  <a:schemeClr val="bg1"/>
                </a:solidFill>
              </a:rPr>
              <a:t>о безоговорочной капитуляции Японии. Окончание Второй мировой войны 1939-1945 гг. (2 сентября 1945 г.)</a:t>
            </a:r>
          </a:p>
        </p:txBody>
      </p:sp>
      <p:pic>
        <p:nvPicPr>
          <p:cNvPr id="3075" name="Picture 3" descr="C:\Users\Admin\Desktop\kapitulyaciya-yaponii-1945g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886" y="3140968"/>
            <a:ext cx="6270228" cy="298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626867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От 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СССР Акт о капитуляции Японии подписывает генерал-лейтенант К. Н. Деревянко</a:t>
            </a:r>
          </a:p>
        </p:txBody>
      </p:sp>
    </p:spTree>
    <p:extLst>
      <p:ext uri="{BB962C8B-B14F-4D97-AF65-F5344CB8AC3E}">
        <p14:creationId xmlns:p14="http://schemas.microsoft.com/office/powerpoint/2010/main" val="4036831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196752"/>
            <a:ext cx="87849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75 </a:t>
            </a:r>
            <a:r>
              <a:rPr lang="ru-RU" sz="4400" b="1" dirty="0">
                <a:solidFill>
                  <a:schemeClr val="bg1"/>
                </a:solidFill>
              </a:rPr>
              <a:t>лет</a:t>
            </a:r>
            <a:r>
              <a:rPr lang="ru-RU" sz="2200" b="1" dirty="0">
                <a:solidFill>
                  <a:schemeClr val="bg1"/>
                </a:solidFill>
              </a:rPr>
              <a:t> со дня основания Организации Объединенных Наций </a:t>
            </a:r>
            <a:endParaRPr lang="ru-RU" sz="2200" b="1" dirty="0" smtClean="0">
              <a:solidFill>
                <a:schemeClr val="bg1"/>
              </a:solidFill>
            </a:endParaRPr>
          </a:p>
          <a:p>
            <a:r>
              <a:rPr lang="ru-RU" sz="2200" b="1" dirty="0" smtClean="0">
                <a:solidFill>
                  <a:schemeClr val="bg1"/>
                </a:solidFill>
              </a:rPr>
              <a:t>(</a:t>
            </a:r>
            <a:r>
              <a:rPr lang="ru-RU" sz="2200" b="1" dirty="0">
                <a:solidFill>
                  <a:schemeClr val="bg1"/>
                </a:solidFill>
              </a:rPr>
              <a:t>24 октября 1945 г.) </a:t>
            </a:r>
            <a:r>
              <a:rPr lang="ru-RU" sz="2200" b="1" dirty="0" smtClean="0">
                <a:solidFill>
                  <a:schemeClr val="bg1"/>
                </a:solidFill>
              </a:rPr>
              <a:t>– Международной организации, созданной </a:t>
            </a:r>
            <a:r>
              <a:rPr lang="ru-RU" sz="2200" b="1" dirty="0">
                <a:solidFill>
                  <a:schemeClr val="bg1"/>
                </a:solidFill>
              </a:rPr>
              <a:t>для поддержания и укрепления международного мира и безопасности, развития международного сотрудничества и содействия глобальному </a:t>
            </a:r>
            <a:r>
              <a:rPr lang="ru-RU" sz="2200" b="1" dirty="0" smtClean="0">
                <a:solidFill>
                  <a:schemeClr val="bg1"/>
                </a:solidFill>
              </a:rPr>
              <a:t>прогрессу</a:t>
            </a:r>
            <a:endParaRPr lang="ru-RU" sz="22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Users\Admin\Desktop\оо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55" y="3447323"/>
            <a:ext cx="3744416" cy="31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426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6" y="-2008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8674" y="836712"/>
            <a:ext cx="864096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75 </a:t>
            </a:r>
            <a:r>
              <a:rPr lang="ru-RU" sz="4400" b="1" dirty="0" smtClean="0">
                <a:solidFill>
                  <a:schemeClr val="bg1"/>
                </a:solidFill>
              </a:rPr>
              <a:t>лет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дня начала Нюрнбергского процесса 1945-1946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(</a:t>
            </a:r>
            <a:r>
              <a:rPr lang="ru-RU" sz="2400" b="1" dirty="0">
                <a:solidFill>
                  <a:schemeClr val="bg1"/>
                </a:solidFill>
              </a:rPr>
              <a:t>20 ноября 1945 г.) -  </a:t>
            </a:r>
            <a:r>
              <a:rPr lang="ru-RU" sz="2400" b="1" dirty="0" smtClean="0">
                <a:solidFill>
                  <a:schemeClr val="bg1"/>
                </a:solidFill>
              </a:rPr>
              <a:t>международного судебного процесса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над </a:t>
            </a:r>
            <a:r>
              <a:rPr lang="ru-RU" sz="2400" b="1" dirty="0">
                <a:solidFill>
                  <a:schemeClr val="bg1"/>
                </a:solidFill>
              </a:rPr>
              <a:t>бывшими руководителями гитлеровской Германии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964" y="2900065"/>
            <a:ext cx="4390380" cy="301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66530" y="609329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Главный 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обвинитель на Нюрнбергском процессе от СССР Роман Руденко выступает </a:t>
            </a:r>
            <a:endParaRPr lang="ru-RU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во 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Дворце Юстиции. 20 ноября 1945 года, Германия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56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6" y="-2008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8674" y="836712"/>
            <a:ext cx="8640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70 лет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времени создания Всемирного совета Мира (1950 г.) </a:t>
            </a:r>
            <a:r>
              <a:rPr lang="ru-RU" sz="2400" b="1" dirty="0" smtClean="0">
                <a:solidFill>
                  <a:schemeClr val="bg1"/>
                </a:solidFill>
              </a:rPr>
              <a:t>-высшего постоянного органа </a:t>
            </a:r>
            <a:r>
              <a:rPr lang="ru-RU" sz="2400" b="1" dirty="0">
                <a:solidFill>
                  <a:schemeClr val="bg1"/>
                </a:solidFill>
              </a:rPr>
              <a:t>всемирного Движения сторонников мира, избираемый на всемирных конгрессах и сессиях Движения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C:\Users\Admin\Desktop\мир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255" y="3284984"/>
            <a:ext cx="3285863" cy="328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009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6" y="-2008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180" y="1772816"/>
            <a:ext cx="411730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55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r>
              <a:rPr lang="ru-RU" sz="2400" b="1" dirty="0">
                <a:solidFill>
                  <a:schemeClr val="bg1"/>
                </a:solidFill>
              </a:rPr>
              <a:t>со дня присвоения Москве звания «Город-герой» (8 мая 1965 г.)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3074" name="Picture 2" descr="C:\Users\Admin\Desktop\88_bi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174" y="585870"/>
            <a:ext cx="3974705" cy="529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23197" y="6021288"/>
            <a:ext cx="3974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Обелиск 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«Москва —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Город-герой» Открыт 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9 мая 1977 года</a:t>
            </a:r>
          </a:p>
        </p:txBody>
      </p:sp>
    </p:spTree>
    <p:extLst>
      <p:ext uri="{BB962C8B-B14F-4D97-AF65-F5344CB8AC3E}">
        <p14:creationId xmlns:p14="http://schemas.microsoft.com/office/powerpoint/2010/main" val="2435581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6" y="-2008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558" y="792818"/>
            <a:ext cx="823289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30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r>
              <a:rPr lang="ru-RU" sz="2400" b="1" dirty="0">
                <a:solidFill>
                  <a:schemeClr val="bg1"/>
                </a:solidFill>
              </a:rPr>
              <a:t>со дня опубликования Кабинетом министров Великобритании «Хартии жертв преступлений» (22 февраля 1990 г.)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Users\Admin\Desktop\жертвы преступл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10679"/>
            <a:ext cx="5042224" cy="336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25692" y="5858894"/>
            <a:ext cx="9156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22 февраля в мире отмечают памятную дату – </a:t>
            </a:r>
          </a:p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Международный 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</a:rPr>
              <a:t>день поддержки жертв 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преступлений</a:t>
            </a:r>
            <a:endParaRPr lang="ru-RU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75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6" y="-2008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6120" y="1071023"/>
            <a:ext cx="49925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30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endParaRPr lang="ru-RU" sz="4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времени принятия Закона СССР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ru-RU" sz="2400" b="1" dirty="0">
                <a:solidFill>
                  <a:schemeClr val="bg1"/>
                </a:solidFill>
              </a:rPr>
              <a:t>О собственности в СССР» (6 марта 1990 г.) 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Users\Admin\Desktop\собственность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811" y="960125"/>
            <a:ext cx="3242788" cy="243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0926" y="4077072"/>
            <a:ext cx="86764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Закон восстановил не признававшуюся ранее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ни </a:t>
            </a:r>
            <a:r>
              <a:rPr lang="ru-RU" sz="2400" b="1" dirty="0">
                <a:solidFill>
                  <a:schemeClr val="bg1"/>
                </a:solidFill>
              </a:rPr>
              <a:t>Конституцией 1936 года, ни Конституцией 1978 года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частную </a:t>
            </a:r>
            <a:r>
              <a:rPr lang="ru-RU" sz="2400" b="1" dirty="0">
                <a:solidFill>
                  <a:schemeClr val="bg1"/>
                </a:solidFill>
              </a:rPr>
              <a:t>собственность.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Аналогичный </a:t>
            </a:r>
            <a:r>
              <a:rPr lang="ru-RU" sz="2400" b="1" dirty="0">
                <a:solidFill>
                  <a:schemeClr val="bg1"/>
                </a:solidFill>
              </a:rPr>
              <a:t>закон был принят 24 декабря 1990 года в РСФСР.</a:t>
            </a:r>
          </a:p>
        </p:txBody>
      </p:sp>
    </p:spTree>
    <p:extLst>
      <p:ext uri="{BB962C8B-B14F-4D97-AF65-F5344CB8AC3E}">
        <p14:creationId xmlns:p14="http://schemas.microsoft.com/office/powerpoint/2010/main" val="3241948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9" y="-2008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8674" y="836712"/>
            <a:ext cx="864096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3</a:t>
            </a:r>
            <a:r>
              <a:rPr lang="ru-RU" sz="4400" b="1" dirty="0" smtClean="0">
                <a:solidFill>
                  <a:schemeClr val="bg1"/>
                </a:solidFill>
              </a:rPr>
              <a:t>0 лет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со времени принятия </a:t>
            </a:r>
            <a:r>
              <a:rPr lang="ru-RU" sz="2400" b="1" dirty="0">
                <a:solidFill>
                  <a:schemeClr val="bg1"/>
                </a:solidFill>
              </a:rPr>
              <a:t>I </a:t>
            </a:r>
            <a:r>
              <a:rPr lang="ru-RU" sz="2400" b="1" dirty="0" smtClean="0">
                <a:solidFill>
                  <a:schemeClr val="bg1"/>
                </a:solidFill>
              </a:rPr>
              <a:t>Съездом народных </a:t>
            </a:r>
            <a:r>
              <a:rPr lang="ru-RU" sz="2400" b="1" dirty="0">
                <a:solidFill>
                  <a:schemeClr val="bg1"/>
                </a:solidFill>
              </a:rPr>
              <a:t>депутатов РСФСР Декларации о суверенитете </a:t>
            </a:r>
            <a:r>
              <a:rPr lang="ru-RU" sz="2400" b="1" dirty="0" smtClean="0">
                <a:solidFill>
                  <a:schemeClr val="bg1"/>
                </a:solidFill>
              </a:rPr>
              <a:t>России – политико-правового акта, ознаменовавшего </a:t>
            </a:r>
            <a:r>
              <a:rPr lang="ru-RU" sz="2400" b="1" dirty="0">
                <a:solidFill>
                  <a:schemeClr val="bg1"/>
                </a:solidFill>
              </a:rPr>
              <a:t>начало конституционной реформы и провозглашение государственного суверенитета </a:t>
            </a:r>
            <a:r>
              <a:rPr lang="ru-RU" sz="2400" b="1" dirty="0" smtClean="0">
                <a:solidFill>
                  <a:schemeClr val="bg1"/>
                </a:solidFill>
              </a:rPr>
              <a:t>РСФСР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(</a:t>
            </a:r>
            <a:r>
              <a:rPr lang="ru-RU" sz="2400" b="1" dirty="0">
                <a:solidFill>
                  <a:schemeClr val="bg1"/>
                </a:solidFill>
              </a:rPr>
              <a:t>12 июня 1990 г.)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2" name="Picture 2" descr="C:\Users\Admin\Desktop\декларац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520" y="3645024"/>
            <a:ext cx="2880320" cy="284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024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6" y="-2008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6120" y="836712"/>
            <a:ext cx="816832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30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endParaRPr lang="ru-RU" sz="4400" b="1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со </a:t>
            </a:r>
            <a:r>
              <a:rPr lang="ru-RU" sz="2400" b="1" dirty="0">
                <a:solidFill>
                  <a:schemeClr val="bg1"/>
                </a:solidFill>
              </a:rPr>
              <a:t>времени основания официального печатного издания Правительства Российской Федерации </a:t>
            </a:r>
            <a:r>
              <a:rPr lang="ru-RU" sz="2400" b="1" dirty="0" smtClean="0">
                <a:solidFill>
                  <a:schemeClr val="bg1"/>
                </a:solidFill>
              </a:rPr>
              <a:t>«Российская газета»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(</a:t>
            </a:r>
            <a:r>
              <a:rPr lang="ru-RU" sz="2400" b="1" dirty="0">
                <a:solidFill>
                  <a:schemeClr val="bg1"/>
                </a:solidFill>
              </a:rPr>
              <a:t>11 ноября 1990 г.)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2" name="Picture 4" descr="C:\Users\Admin\Desktop\Календарь 2020\RG.R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5612"/>
            <a:ext cx="2498075" cy="87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38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488" y="2790951"/>
            <a:ext cx="4837332" cy="352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51716" y="632108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Пробный номер газеты 1990 г.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62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6" y="-2008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4501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Юбилейные даты 2020 года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6120" y="1071023"/>
            <a:ext cx="84563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</a:rPr>
              <a:t>2</a:t>
            </a:r>
            <a:r>
              <a:rPr lang="ru-RU" sz="4400" b="1" dirty="0" smtClean="0">
                <a:solidFill>
                  <a:schemeClr val="bg1"/>
                </a:solidFill>
              </a:rPr>
              <a:t>0 </a:t>
            </a:r>
            <a:r>
              <a:rPr lang="ru-RU" sz="4400" b="1" dirty="0">
                <a:solidFill>
                  <a:schemeClr val="bg1"/>
                </a:solidFill>
              </a:rPr>
              <a:t>лет </a:t>
            </a:r>
            <a:r>
              <a:rPr lang="ru-RU" sz="2400" b="1" dirty="0" smtClean="0">
                <a:solidFill>
                  <a:schemeClr val="bg1"/>
                </a:solidFill>
              </a:rPr>
              <a:t>назад </a:t>
            </a:r>
            <a:r>
              <a:rPr lang="ru-RU" sz="2400" b="1" dirty="0" smtClean="0">
                <a:solidFill>
                  <a:schemeClr val="bg1"/>
                </a:solidFill>
              </a:rPr>
              <a:t>– 26 марта 2000 года,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Владимир Владимирович Путин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в первый раз избран Президентом России</a:t>
            </a:r>
          </a:p>
        </p:txBody>
      </p:sp>
      <p:pic>
        <p:nvPicPr>
          <p:cNvPr id="2050" name="Picture 2" descr="C:\Users\Admin\Desktop\inn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487" y="2996952"/>
            <a:ext cx="4456245" cy="334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938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Screenshot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47" y="744623"/>
            <a:ext cx="7736105" cy="552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4410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1421404385_siluet-goro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Admin\Desktop\Рабочий стол\банер ЦП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37" y="476672"/>
            <a:ext cx="423177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996952"/>
            <a:ext cx="9143999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2"/>
                </a:solidFill>
              </a:rPr>
              <a:t>Страница </a:t>
            </a:r>
            <a:r>
              <a:rPr lang="ru-RU" sz="2000" b="1" dirty="0">
                <a:solidFill>
                  <a:schemeClr val="bg2"/>
                </a:solidFill>
              </a:rPr>
              <a:t>Центра правовой информации на сайте ЦБС </a:t>
            </a:r>
            <a:r>
              <a:rPr lang="ru-RU" sz="2000" b="1" dirty="0" smtClean="0">
                <a:solidFill>
                  <a:schemeClr val="bg2"/>
                </a:solidFill>
              </a:rPr>
              <a:t>г. Пскова</a:t>
            </a:r>
            <a:endParaRPr lang="ru-RU" sz="2000" b="1" dirty="0">
              <a:solidFill>
                <a:schemeClr val="bg2"/>
              </a:solidFill>
            </a:endParaRPr>
          </a:p>
          <a:p>
            <a:pPr algn="ctr"/>
            <a:r>
              <a:rPr lang="ru-RU" sz="2800" b="1" dirty="0">
                <a:solidFill>
                  <a:schemeClr val="bg2"/>
                </a:solidFill>
              </a:rPr>
              <a:t>http://bibliopskov.ru/pravo_pskov.htm</a:t>
            </a:r>
          </a:p>
          <a:p>
            <a:pPr algn="ctr"/>
            <a:endParaRPr lang="ru-RU" sz="2000" b="1" dirty="0">
              <a:solidFill>
                <a:schemeClr val="bg2"/>
              </a:solidFill>
            </a:endParaRPr>
          </a:p>
          <a:p>
            <a:pPr algn="ctr"/>
            <a:r>
              <a:rPr lang="ru-RU" sz="2000" b="1" dirty="0">
                <a:solidFill>
                  <a:schemeClr val="bg2"/>
                </a:solidFill>
              </a:rPr>
              <a:t>Центральная городская библиотека</a:t>
            </a:r>
          </a:p>
          <a:p>
            <a:pPr algn="ctr"/>
            <a:r>
              <a:rPr lang="ru-RU" sz="2000" b="1" dirty="0">
                <a:solidFill>
                  <a:schemeClr val="bg2"/>
                </a:solidFill>
              </a:rPr>
              <a:t>Псков, ул. Конная, 6</a:t>
            </a:r>
          </a:p>
          <a:p>
            <a:pPr algn="ctr"/>
            <a:r>
              <a:rPr lang="ru-RU" sz="2000" b="1" dirty="0">
                <a:solidFill>
                  <a:schemeClr val="bg2"/>
                </a:solidFill>
              </a:rPr>
              <a:t>(8 8112) 57 – 11 – 73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6021288"/>
            <a:ext cx="52200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/>
                </a:solidFill>
              </a:rPr>
              <a:t>Материал подготовила </a:t>
            </a:r>
            <a:endParaRPr lang="ru-RU" b="1" dirty="0" smtClean="0">
              <a:solidFill>
                <a:schemeClr val="bg2"/>
              </a:solidFill>
            </a:endParaRPr>
          </a:p>
          <a:p>
            <a:r>
              <a:rPr lang="ru-RU" b="1" dirty="0" smtClean="0">
                <a:solidFill>
                  <a:schemeClr val="bg2"/>
                </a:solidFill>
              </a:rPr>
              <a:t>библиограф ИБО ЦГБ </a:t>
            </a:r>
            <a:r>
              <a:rPr lang="ru-RU" b="1" dirty="0">
                <a:solidFill>
                  <a:schemeClr val="bg2"/>
                </a:solidFill>
              </a:rPr>
              <a:t>ЦБС г. </a:t>
            </a:r>
            <a:r>
              <a:rPr lang="ru-RU" b="1" dirty="0" smtClean="0">
                <a:solidFill>
                  <a:schemeClr val="bg2"/>
                </a:solidFill>
              </a:rPr>
              <a:t>Пскова Е. П. Примак </a:t>
            </a:r>
          </a:p>
        </p:txBody>
      </p:sp>
    </p:spTree>
    <p:extLst>
      <p:ext uri="{BB962C8B-B14F-4D97-AF65-F5344CB8AC3E}">
        <p14:creationId xmlns:p14="http://schemas.microsoft.com/office/powerpoint/2010/main" val="14184959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961</Words>
  <Application>Microsoft Office PowerPoint</Application>
  <PresentationFormat>Экран (4:3)</PresentationFormat>
  <Paragraphs>150</Paragraphs>
  <Slides>28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 Windows</cp:lastModifiedBy>
  <cp:revision>58</cp:revision>
  <dcterms:created xsi:type="dcterms:W3CDTF">2019-02-26T14:52:13Z</dcterms:created>
  <dcterms:modified xsi:type="dcterms:W3CDTF">2019-03-18T12:59:04Z</dcterms:modified>
</cp:coreProperties>
</file>