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325" r:id="rId2"/>
    <p:sldId id="326" r:id="rId3"/>
    <p:sldId id="327" r:id="rId4"/>
    <p:sldId id="328" r:id="rId5"/>
    <p:sldId id="331" r:id="rId6"/>
    <p:sldId id="332" r:id="rId7"/>
    <p:sldId id="333" r:id="rId8"/>
    <p:sldId id="335" r:id="rId9"/>
    <p:sldId id="336" r:id="rId10"/>
    <p:sldId id="337" r:id="rId11"/>
    <p:sldId id="338" r:id="rId12"/>
    <p:sldId id="339" r:id="rId13"/>
    <p:sldId id="340" r:id="rId14"/>
    <p:sldId id="342" r:id="rId15"/>
    <p:sldId id="344" r:id="rId16"/>
    <p:sldId id="343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356" r:id="rId29"/>
    <p:sldId id="329" r:id="rId30"/>
    <p:sldId id="33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045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69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30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79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55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550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94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25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51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154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89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17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11" y="1556792"/>
            <a:ext cx="4271724" cy="472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0829" y="1714745"/>
            <a:ext cx="36009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</a:rPr>
              <a:t>Календарь историко-правовых дат 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8862" y="4721368"/>
            <a:ext cx="30249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2019 год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11" y="15889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МАУК «Централизованная библиотечная система» города Пскова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Центральная городская библиотека</a:t>
            </a:r>
          </a:p>
          <a:p>
            <a:pPr algn="ctr"/>
            <a:r>
              <a:rPr lang="ru-RU" sz="1600" i="1" dirty="0" smtClean="0">
                <a:solidFill>
                  <a:schemeClr val="bg1"/>
                </a:solidFill>
              </a:rPr>
              <a:t>Центр правовой информации</a:t>
            </a:r>
            <a:endParaRPr lang="ru-RU" sz="1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44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475252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России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chemeClr val="bg1"/>
                </a:solidFill>
              </a:rPr>
              <a:t>85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  <a:r>
              <a:rPr lang="ru-RU" sz="2800" b="1" dirty="0">
                <a:solidFill>
                  <a:schemeClr val="bg1"/>
                </a:solidFill>
              </a:rPr>
              <a:t>назад учреждено </a:t>
            </a:r>
            <a:r>
              <a:rPr lang="ru-RU" sz="2800" b="1" dirty="0" smtClean="0">
                <a:solidFill>
                  <a:schemeClr val="bg1"/>
                </a:solidFill>
              </a:rPr>
              <a:t> высшее звание СССР, </a:t>
            </a:r>
            <a:r>
              <a:rPr lang="ru-RU" sz="2800" b="1" dirty="0">
                <a:solidFill>
                  <a:schemeClr val="bg1"/>
                </a:solidFill>
              </a:rPr>
              <a:t>которого удостаивали за совершение подвига или </a:t>
            </a:r>
            <a:r>
              <a:rPr lang="ru-RU" sz="2800" b="1" dirty="0" smtClean="0">
                <a:solidFill>
                  <a:schemeClr val="bg1"/>
                </a:solidFill>
              </a:rPr>
              <a:t>выдающиеся заслуги </a:t>
            </a:r>
            <a:r>
              <a:rPr lang="ru-RU" sz="2800" b="1" dirty="0">
                <a:solidFill>
                  <a:schemeClr val="bg1"/>
                </a:solidFill>
              </a:rPr>
              <a:t>во время боевых действий, а также </a:t>
            </a:r>
            <a:r>
              <a:rPr lang="ru-RU" sz="2800" b="1" dirty="0" smtClean="0">
                <a:solidFill>
                  <a:schemeClr val="bg1"/>
                </a:solidFill>
              </a:rPr>
              <a:t>в </a:t>
            </a:r>
            <a:r>
              <a:rPr lang="ru-RU" sz="2800" b="1" dirty="0">
                <a:solidFill>
                  <a:schemeClr val="bg1"/>
                </a:solidFill>
              </a:rPr>
              <a:t>мирное время -звание </a:t>
            </a:r>
            <a:r>
              <a:rPr lang="ru-RU" sz="3600" b="1" dirty="0">
                <a:solidFill>
                  <a:schemeClr val="bg1"/>
                </a:solidFill>
              </a:rPr>
              <a:t>Героя Советского Союза</a:t>
            </a:r>
            <a:r>
              <a:rPr lang="ru-RU" sz="2800" b="1" dirty="0">
                <a:solidFill>
                  <a:schemeClr val="bg1"/>
                </a:solidFill>
              </a:rPr>
              <a:t> (1934</a:t>
            </a:r>
            <a:r>
              <a:rPr lang="ru-RU" sz="2800" b="1" dirty="0" smtClean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089" y="1268760"/>
            <a:ext cx="1612018" cy="3028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6199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52565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России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chemeClr val="bg1"/>
                </a:solidFill>
              </a:rPr>
              <a:t>75 </a:t>
            </a:r>
            <a:r>
              <a:rPr lang="ru-RU" sz="4400" b="1" dirty="0">
                <a:solidFill>
                  <a:schemeClr val="bg1"/>
                </a:solidFill>
              </a:rPr>
              <a:t>лет назад - </a:t>
            </a:r>
            <a:r>
              <a:rPr lang="ru-RU" sz="2800" b="1" dirty="0">
                <a:solidFill>
                  <a:schemeClr val="bg1"/>
                </a:solidFill>
              </a:rPr>
              <a:t>в ночь на 1 января 1944 года, впервые прозвучал государственный гимн СССР на музыку А. В. </a:t>
            </a:r>
            <a:r>
              <a:rPr lang="ru-RU" sz="2800" b="1" dirty="0" smtClean="0">
                <a:solidFill>
                  <a:schemeClr val="bg1"/>
                </a:solidFill>
              </a:rPr>
              <a:t>Александрова. Музыка </a:t>
            </a:r>
            <a:r>
              <a:rPr lang="ru-RU" sz="2800" b="1" dirty="0">
                <a:solidFill>
                  <a:schemeClr val="bg1"/>
                </a:solidFill>
              </a:rPr>
              <a:t>гимна СССР используется </a:t>
            </a:r>
            <a:r>
              <a:rPr lang="ru-RU" sz="2800" b="1" dirty="0" smtClean="0">
                <a:solidFill>
                  <a:schemeClr val="bg1"/>
                </a:solidFill>
              </a:rPr>
              <a:t>сейчас  </a:t>
            </a:r>
            <a:r>
              <a:rPr lang="ru-RU" sz="2800" b="1" dirty="0">
                <a:solidFill>
                  <a:schemeClr val="bg1"/>
                </a:solidFill>
              </a:rPr>
              <a:t>как музыка гимна России.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pic>
        <p:nvPicPr>
          <p:cNvPr id="13314" name="Picture 2" descr="C:\Users\Admin\Desktop\Россия._Великая_судьб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113" y="1844824"/>
            <a:ext cx="3167107" cy="425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158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525658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России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chemeClr val="bg1"/>
                </a:solidFill>
              </a:rPr>
              <a:t>75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  <a:r>
              <a:rPr lang="ru-RU" sz="2800" b="1" dirty="0">
                <a:solidFill>
                  <a:schemeClr val="bg1"/>
                </a:solidFill>
              </a:rPr>
              <a:t>назад учрежден орден "Мать-героиня" (1944</a:t>
            </a:r>
            <a:r>
              <a:rPr lang="ru-RU" sz="2800" b="1" dirty="0" smtClean="0">
                <a:solidFill>
                  <a:schemeClr val="bg1"/>
                </a:solidFill>
              </a:rPr>
              <a:t>)</a:t>
            </a:r>
          </a:p>
          <a:p>
            <a:endParaRPr lang="ru-RU" sz="2800" b="1" dirty="0" smtClean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«Мать-героиня» — высшее звание, присваиваемое многодетным матерям, и название </a:t>
            </a:r>
            <a:r>
              <a:rPr lang="ru-RU" sz="2800" b="1" dirty="0" smtClean="0">
                <a:solidFill>
                  <a:schemeClr val="bg1"/>
                </a:solidFill>
              </a:rPr>
              <a:t>одноименного </a:t>
            </a:r>
            <a:r>
              <a:rPr lang="ru-RU" sz="2800" b="1" dirty="0">
                <a:solidFill>
                  <a:schemeClr val="bg1"/>
                </a:solidFill>
              </a:rPr>
              <a:t>ордена в СССР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pic>
        <p:nvPicPr>
          <p:cNvPr id="14339" name="Picture 3" descr="C:\Users\Admin\Desktop\wF3HmUt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4597"/>
            <a:ext cx="3143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022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88569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           В России</a:t>
            </a:r>
          </a:p>
          <a:p>
            <a:r>
              <a:rPr lang="ru-RU" sz="4400" b="1" dirty="0" smtClean="0">
                <a:solidFill>
                  <a:schemeClr val="bg1"/>
                </a:solidFill>
              </a:rPr>
              <a:t>25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  <a:r>
              <a:rPr lang="ru-RU" sz="2800" b="1" dirty="0">
                <a:solidFill>
                  <a:schemeClr val="bg1"/>
                </a:solidFill>
              </a:rPr>
              <a:t>назад учреждены - орден Мужества, орден Жукова, медаль Жукова,  медаль "За отвагу", </a:t>
            </a:r>
            <a:r>
              <a:rPr lang="ru-RU" sz="2800" b="1" dirty="0" smtClean="0">
                <a:solidFill>
                  <a:schemeClr val="bg1"/>
                </a:solidFill>
              </a:rPr>
              <a:t>орден "За </a:t>
            </a:r>
            <a:r>
              <a:rPr lang="ru-RU" sz="2800" b="1" dirty="0">
                <a:solidFill>
                  <a:schemeClr val="bg1"/>
                </a:solidFill>
              </a:rPr>
              <a:t>заслуги перед Отечеством" (4 степени) (1994)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pic>
        <p:nvPicPr>
          <p:cNvPr id="15362" name="Picture 2" descr="C:\Users\Admin\Desktop\Орден_Жукова_(РФ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05064"/>
            <a:ext cx="1393102" cy="266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dmin\Desktop\календарь 2019\орден мужеств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05064"/>
            <a:ext cx="1359076" cy="266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Admin\Desktop\календарь 2019\Медаль_Жуков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062" y="3994550"/>
            <a:ext cx="1463883" cy="269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Admin\Desktop\календарь 2019\Медаль_«За_отвагу»_(РФ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3536"/>
            <a:ext cx="1394717" cy="263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:\Users\Admin\Desktop\Орден_«За_заслуги_перед_Отечеством»_4_степени_с_мечами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24300"/>
            <a:ext cx="1264318" cy="263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041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48245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Пскове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chemeClr val="bg1"/>
                </a:solidFill>
              </a:rPr>
              <a:t>95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  <a:r>
              <a:rPr lang="ru-RU" sz="2400" b="1" dirty="0">
                <a:solidFill>
                  <a:schemeClr val="bg1"/>
                </a:solidFill>
              </a:rPr>
              <a:t>со дня рождения Василия Степановича </a:t>
            </a:r>
            <a:r>
              <a:rPr lang="ru-RU" sz="2400" b="1" dirty="0" err="1">
                <a:solidFill>
                  <a:schemeClr val="bg1"/>
                </a:solidFill>
              </a:rPr>
              <a:t>Куличкова</a:t>
            </a:r>
            <a:r>
              <a:rPr lang="ru-RU" sz="2400" b="1" dirty="0">
                <a:solidFill>
                  <a:schemeClr val="bg1"/>
                </a:solidFill>
              </a:rPr>
              <a:t> (22.01.1924 - 02.01.2017), Почетного гражданина города Пскова, участника Великой Отечественной войны.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С ноября </a:t>
            </a:r>
            <a:r>
              <a:rPr lang="ru-RU" sz="2400" b="1" dirty="0">
                <a:solidFill>
                  <a:schemeClr val="bg1"/>
                </a:solidFill>
              </a:rPr>
              <a:t>1944 </a:t>
            </a:r>
            <a:r>
              <a:rPr lang="ru-RU" sz="2400" b="1" dirty="0" smtClean="0">
                <a:solidFill>
                  <a:schemeClr val="bg1"/>
                </a:solidFill>
              </a:rPr>
              <a:t>по 1984 год В</a:t>
            </a:r>
            <a:r>
              <a:rPr lang="ru-RU" sz="2400" b="1" dirty="0">
                <a:solidFill>
                  <a:schemeClr val="bg1"/>
                </a:solidFill>
              </a:rPr>
              <a:t>. С. Куличков служил в органах внутренних дел</a:t>
            </a:r>
            <a:endParaRPr lang="ru-RU" sz="2400" b="1" dirty="0" smtClean="0">
              <a:solidFill>
                <a:schemeClr val="bg1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491" y="1414380"/>
            <a:ext cx="2550909" cy="381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4460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518457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Пскове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chemeClr val="bg1"/>
                </a:solidFill>
              </a:rPr>
              <a:t>75 </a:t>
            </a:r>
            <a:r>
              <a:rPr lang="ru-RU" sz="4400" b="1" dirty="0">
                <a:solidFill>
                  <a:schemeClr val="bg1"/>
                </a:solidFill>
              </a:rPr>
              <a:t>лет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500" b="1" dirty="0">
                <a:solidFill>
                  <a:schemeClr val="bg1"/>
                </a:solidFill>
              </a:rPr>
              <a:t>назад – в июле 1944 </a:t>
            </a:r>
            <a:r>
              <a:rPr lang="ru-RU" sz="2500" b="1" dirty="0" smtClean="0">
                <a:solidFill>
                  <a:schemeClr val="bg1"/>
                </a:solidFill>
              </a:rPr>
              <a:t>года </a:t>
            </a:r>
            <a:r>
              <a:rPr lang="ru-RU" sz="2500" b="1" dirty="0">
                <a:solidFill>
                  <a:schemeClr val="bg1"/>
                </a:solidFill>
              </a:rPr>
              <a:t>за выход на государственную границу СССР и освобождение города Бреста 76-я стрелковая дивизия (ныне - 76-я гвардейская десантно-штурмовая Черниговская Краснознаменная ордена Суворова дивизия) награждена орденом Красного </a:t>
            </a:r>
            <a:r>
              <a:rPr lang="ru-RU" sz="2500" b="1" dirty="0" smtClean="0">
                <a:solidFill>
                  <a:schemeClr val="bg1"/>
                </a:solidFill>
              </a:rPr>
              <a:t>Знамени</a:t>
            </a:r>
          </a:p>
        </p:txBody>
      </p:sp>
      <p:pic>
        <p:nvPicPr>
          <p:cNvPr id="19459" name="Picture 3" descr="C:\Users\Admin\Desktop\2018 отчет\Кирсанов апрель 2018\обложки кирсанов\76 я дивиз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921" y="1700808"/>
            <a:ext cx="3110915" cy="441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207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482453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Пскове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chemeClr val="bg1"/>
                </a:solidFill>
              </a:rPr>
              <a:t>45 лет </a:t>
            </a:r>
            <a:r>
              <a:rPr lang="ru-RU" sz="2800" b="1" dirty="0" smtClean="0">
                <a:solidFill>
                  <a:schemeClr val="bg1"/>
                </a:solidFill>
              </a:rPr>
              <a:t>подвигу </a:t>
            </a:r>
            <a:r>
              <a:rPr lang="ru-RU" sz="2800" b="1" dirty="0">
                <a:solidFill>
                  <a:schemeClr val="bg1"/>
                </a:solidFill>
              </a:rPr>
              <a:t>Алексея Александровича </a:t>
            </a:r>
            <a:r>
              <a:rPr lang="ru-RU" sz="2800" b="1" dirty="0" smtClean="0">
                <a:solidFill>
                  <a:schemeClr val="bg1"/>
                </a:solidFill>
              </a:rPr>
              <a:t>Алёхина </a:t>
            </a:r>
            <a:r>
              <a:rPr lang="ru-RU" sz="2800" b="1" dirty="0">
                <a:solidFill>
                  <a:schemeClr val="bg1"/>
                </a:solidFill>
              </a:rPr>
              <a:t>(02.12.1950 - </a:t>
            </a:r>
            <a:r>
              <a:rPr lang="ru-RU" sz="2800" b="1" dirty="0">
                <a:solidFill>
                  <a:srgbClr val="00B0F0"/>
                </a:solidFill>
              </a:rPr>
              <a:t>29.12.1974</a:t>
            </a:r>
            <a:r>
              <a:rPr lang="ru-RU" sz="2800" b="1" dirty="0">
                <a:solidFill>
                  <a:schemeClr val="bg1"/>
                </a:solidFill>
              </a:rPr>
              <a:t>), лейтенанта милиции, кавалера ордена Красной Звезды (посмертно), уроженца города </a:t>
            </a:r>
            <a:r>
              <a:rPr lang="ru-RU" sz="2800" b="1" dirty="0" smtClean="0">
                <a:solidFill>
                  <a:schemeClr val="bg1"/>
                </a:solidFill>
              </a:rPr>
              <a:t>Пскова.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Имя героя носит одна из улиц Пскова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686" y="1713878"/>
            <a:ext cx="243751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378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Январь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12 января - День работника прокуратуры Российской Федерации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15 января - День образования Следственного комитета РФ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20 января – День специальных подразделений уголовно-исполнительной системы по конвоированию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26 января – Международный день таможенника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28 января – Международный день защиты персональных данных (Международный день конфиденциальности) </a:t>
            </a:r>
            <a:endParaRPr lang="ru-RU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921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Февраль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18 </a:t>
            </a:r>
            <a:r>
              <a:rPr lang="ru-RU" sz="2400" b="1" dirty="0">
                <a:solidFill>
                  <a:schemeClr val="bg1"/>
                </a:solidFill>
              </a:rPr>
              <a:t>февраля – День транспортной </a:t>
            </a:r>
            <a:r>
              <a:rPr lang="ru-RU" sz="2400" b="1" dirty="0" smtClean="0">
                <a:solidFill>
                  <a:schemeClr val="bg1"/>
                </a:solidFill>
              </a:rPr>
              <a:t>полиции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19 февраля - Манифест 1861 г. об освобождении крестьян от крепостной </a:t>
            </a:r>
            <a:r>
              <a:rPr lang="ru-RU" sz="2400" b="1" dirty="0" smtClean="0">
                <a:solidFill>
                  <a:schemeClr val="bg1"/>
                </a:solidFill>
              </a:rPr>
              <a:t>зависимости</a:t>
            </a:r>
            <a:endParaRPr lang="ru-RU" sz="2400" b="1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22 февраля - Международный день поддержки жертв </a:t>
            </a:r>
            <a:r>
              <a:rPr lang="ru-RU" sz="2400" b="1" dirty="0" smtClean="0">
                <a:solidFill>
                  <a:schemeClr val="bg1"/>
                </a:solidFill>
              </a:rPr>
              <a:t>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2535675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76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Март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1 </a:t>
            </a:r>
            <a:r>
              <a:rPr lang="ru-RU" sz="2000" b="1" dirty="0">
                <a:solidFill>
                  <a:schemeClr val="bg1"/>
                </a:solidFill>
              </a:rPr>
              <a:t>марта – День эксперта-криминалиста МВД России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3 марта – День морских частей внутренних войск МВД России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11 марта - День работника органов </a:t>
            </a:r>
            <a:r>
              <a:rPr lang="ru-RU" sz="2000" b="1" dirty="0" err="1">
                <a:solidFill>
                  <a:schemeClr val="bg1"/>
                </a:solidFill>
              </a:rPr>
              <a:t>наркоконтроля</a:t>
            </a:r>
            <a:endParaRPr lang="ru-RU" sz="2000" b="1" dirty="0">
              <a:solidFill>
                <a:schemeClr val="bg1"/>
              </a:solidFill>
            </a:endParaRPr>
          </a:p>
          <a:p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12 марта – День работника уголовно-исполнительной системы</a:t>
            </a:r>
          </a:p>
          <a:p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15 марта - Всемирный день защиты прав потребителей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16 марта – День службы по борьбе с экономическими преступлениями </a:t>
            </a:r>
          </a:p>
          <a:p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27 марта - День внутренних войск МВД Российской Федерации </a:t>
            </a:r>
          </a:p>
          <a:p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29 марта - День специалиста юридической службы в Вооруженных Силах Российской Федерации</a:t>
            </a:r>
            <a:r>
              <a:rPr lang="ru-RU" sz="2000" b="1" dirty="0" smtClean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2565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1268760"/>
            <a:ext cx="88569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chemeClr val="bg1"/>
                </a:solidFill>
              </a:rPr>
              <a:t>Календарь содержит информацию о памятных датах в истории государства и права России, ежегодных международных знаменательных и памятных датах, о российских государственных  </a:t>
            </a:r>
            <a:r>
              <a:rPr lang="ru-RU" sz="3200" dirty="0" smtClean="0">
                <a:solidFill>
                  <a:schemeClr val="bg1"/>
                </a:solidFill>
              </a:rPr>
              <a:t>и профессиональных праздниках</a:t>
            </a:r>
            <a:r>
              <a:rPr lang="ru-RU" sz="3200" dirty="0">
                <a:solidFill>
                  <a:schemeClr val="bg1"/>
                </a:solidFill>
              </a:rPr>
              <a:t>, государственных символах и </a:t>
            </a:r>
            <a:r>
              <a:rPr lang="ru-RU" sz="3200" dirty="0" smtClean="0">
                <a:solidFill>
                  <a:schemeClr val="bg1"/>
                </a:solidFill>
              </a:rPr>
              <a:t>наградах, о </a:t>
            </a:r>
            <a:r>
              <a:rPr lang="ru-RU" sz="3200" dirty="0">
                <a:solidFill>
                  <a:schemeClr val="bg1"/>
                </a:solidFill>
              </a:rPr>
              <a:t>юбилеях выдающихся государственных деятелей, законодательных </a:t>
            </a:r>
            <a:r>
              <a:rPr lang="ru-RU" sz="3200" dirty="0" smtClean="0">
                <a:solidFill>
                  <a:schemeClr val="bg1"/>
                </a:solidFill>
              </a:rPr>
              <a:t>актов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799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76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Апрель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chemeClr val="bg1"/>
                </a:solidFill>
              </a:rPr>
              <a:t>6 </a:t>
            </a:r>
            <a:r>
              <a:rPr lang="ru-RU" sz="2300" b="1" dirty="0">
                <a:solidFill>
                  <a:schemeClr val="bg1"/>
                </a:solidFill>
              </a:rPr>
              <a:t>апреля – День работников следственных органов</a:t>
            </a:r>
          </a:p>
          <a:p>
            <a:endParaRPr lang="ru-RU" sz="2300" b="1" dirty="0">
              <a:solidFill>
                <a:schemeClr val="bg1"/>
              </a:solidFill>
            </a:endParaRPr>
          </a:p>
          <a:p>
            <a:r>
              <a:rPr lang="ru-RU" sz="2300" b="1" dirty="0">
                <a:solidFill>
                  <a:schemeClr val="bg1"/>
                </a:solidFill>
              </a:rPr>
              <a:t>20 апреля – День мобилизационных подразделений МВД России</a:t>
            </a:r>
          </a:p>
          <a:p>
            <a:r>
              <a:rPr lang="ru-RU" sz="2300" b="1" dirty="0">
                <a:solidFill>
                  <a:schemeClr val="bg1"/>
                </a:solidFill>
              </a:rPr>
              <a:t> </a:t>
            </a:r>
          </a:p>
          <a:p>
            <a:r>
              <a:rPr lang="ru-RU" sz="2300" b="1" dirty="0">
                <a:solidFill>
                  <a:schemeClr val="bg1"/>
                </a:solidFill>
              </a:rPr>
              <a:t>21 апреля – День местного самоуправления </a:t>
            </a:r>
          </a:p>
          <a:p>
            <a:endParaRPr lang="ru-RU" sz="2300" b="1" dirty="0">
              <a:solidFill>
                <a:schemeClr val="bg1"/>
              </a:solidFill>
            </a:endParaRPr>
          </a:p>
          <a:p>
            <a:r>
              <a:rPr lang="ru-RU" sz="2300" b="1" dirty="0">
                <a:solidFill>
                  <a:schemeClr val="bg1"/>
                </a:solidFill>
              </a:rPr>
              <a:t>23 апреля – Всемирный день книг и авторского права</a:t>
            </a:r>
          </a:p>
          <a:p>
            <a:endParaRPr lang="ru-RU" sz="2300" b="1" dirty="0">
              <a:solidFill>
                <a:schemeClr val="bg1"/>
              </a:solidFill>
            </a:endParaRPr>
          </a:p>
          <a:p>
            <a:r>
              <a:rPr lang="ru-RU" sz="2300" b="1" dirty="0">
                <a:solidFill>
                  <a:schemeClr val="bg1"/>
                </a:solidFill>
              </a:rPr>
              <a:t>26 апреля – Международный день интеллектуальной собственности</a:t>
            </a:r>
          </a:p>
          <a:p>
            <a:endParaRPr lang="ru-RU" sz="2300" b="1" dirty="0">
              <a:solidFill>
                <a:schemeClr val="bg1"/>
              </a:solidFill>
            </a:endParaRPr>
          </a:p>
          <a:p>
            <a:r>
              <a:rPr lang="ru-RU" sz="2300" b="1" dirty="0">
                <a:solidFill>
                  <a:schemeClr val="bg1"/>
                </a:solidFill>
              </a:rPr>
              <a:t>27 апреля – День нотариата (День нотариуса)</a:t>
            </a:r>
          </a:p>
          <a:p>
            <a:endParaRPr lang="ru-RU" sz="2300" b="1" dirty="0">
              <a:solidFill>
                <a:schemeClr val="bg1"/>
              </a:solidFill>
            </a:endParaRPr>
          </a:p>
          <a:p>
            <a:r>
              <a:rPr lang="ru-RU" sz="2300" b="1" dirty="0">
                <a:solidFill>
                  <a:schemeClr val="bg1"/>
                </a:solidFill>
              </a:rPr>
              <a:t>27 апреля – День российского </a:t>
            </a:r>
            <a:r>
              <a:rPr lang="ru-RU" sz="2300" b="1" dirty="0" smtClean="0">
                <a:solidFill>
                  <a:schemeClr val="bg1"/>
                </a:solidFill>
              </a:rPr>
              <a:t>парламентаризма</a:t>
            </a:r>
          </a:p>
        </p:txBody>
      </p:sp>
    </p:spTree>
    <p:extLst>
      <p:ext uri="{BB962C8B-B14F-4D97-AF65-F5344CB8AC3E}">
        <p14:creationId xmlns:p14="http://schemas.microsoft.com/office/powerpoint/2010/main" val="2321088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76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Май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 </a:t>
            </a:r>
            <a:r>
              <a:rPr lang="ru-RU" sz="2800" b="1" dirty="0">
                <a:solidFill>
                  <a:schemeClr val="bg1"/>
                </a:solidFill>
              </a:rPr>
              <a:t>мая - Всемирный день свободы печати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25 мая - Международный день пропавших детей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29 мая – День ветеранов таможенной службы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31 мая - День российской </a:t>
            </a:r>
            <a:r>
              <a:rPr lang="ru-RU" sz="2800" b="1" dirty="0" smtClean="0">
                <a:solidFill>
                  <a:schemeClr val="bg1"/>
                </a:solidFill>
              </a:rPr>
              <a:t>адвокатуры</a:t>
            </a:r>
          </a:p>
        </p:txBody>
      </p:sp>
    </p:spTree>
    <p:extLst>
      <p:ext uri="{BB962C8B-B14F-4D97-AF65-F5344CB8AC3E}">
        <p14:creationId xmlns:p14="http://schemas.microsoft.com/office/powerpoint/2010/main" val="4070070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76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Июнь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 </a:t>
            </a:r>
            <a:r>
              <a:rPr lang="ru-RU" sz="2800" b="1" dirty="0">
                <a:solidFill>
                  <a:schemeClr val="bg1"/>
                </a:solidFill>
              </a:rPr>
              <a:t>июня - День государственной службы ООН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12 июня - День России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21 июня – День кинологических подразделений МВД России 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26 июня – Международный день борьбы со злоупотреблением наркотическими средствами и их незаконным оборотом</a:t>
            </a:r>
          </a:p>
          <a:p>
            <a:endParaRPr lang="ru-RU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160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76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Июль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 </a:t>
            </a:r>
            <a:r>
              <a:rPr lang="ru-RU" sz="2800" b="1" dirty="0">
                <a:solidFill>
                  <a:schemeClr val="bg1"/>
                </a:solidFill>
              </a:rPr>
              <a:t>июля – День ГАИ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17 июля – День международного правосудия (Всемирный день международного уголовного правосудия)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19 июля – День юридической службы системы МВД РФ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25 июля - День сотрудника органов следствия Российской Федерации</a:t>
            </a:r>
          </a:p>
          <a:p>
            <a:endParaRPr lang="ru-RU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436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76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Август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22 августа – День государственного флага России</a:t>
            </a:r>
          </a:p>
        </p:txBody>
      </p:sp>
      <p:pic>
        <p:nvPicPr>
          <p:cNvPr id="1026" name="Picture 2" descr="C:\Users\Admin\Desktop\8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430" y="1916832"/>
            <a:ext cx="326707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547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76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Сентябрь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 </a:t>
            </a:r>
            <a:r>
              <a:rPr lang="ru-RU" sz="2800" b="1" dirty="0">
                <a:solidFill>
                  <a:schemeClr val="bg1"/>
                </a:solidFill>
              </a:rPr>
              <a:t>сентября – День солидарности в борьбе с </a:t>
            </a:r>
            <a:r>
              <a:rPr lang="ru-RU" sz="2800" b="1" dirty="0" smtClean="0">
                <a:solidFill>
                  <a:schemeClr val="bg1"/>
                </a:solidFill>
              </a:rPr>
              <a:t>терроризмом</a:t>
            </a:r>
            <a:endParaRPr lang="ru-RU" sz="2800" b="1" dirty="0">
              <a:solidFill>
                <a:schemeClr val="bg1"/>
              </a:solidFill>
            </a:endParaRP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7 сентября – День создания Международной организации уголовной полиции - Интерпола</a:t>
            </a:r>
          </a:p>
          <a:p>
            <a:endParaRPr lang="ru-RU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350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76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Октябрь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2 </a:t>
            </a:r>
            <a:r>
              <a:rPr lang="ru-RU" sz="2800" b="1" dirty="0">
                <a:solidFill>
                  <a:schemeClr val="bg1"/>
                </a:solidFill>
              </a:rPr>
              <a:t>октября - Международный день ненасилия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5 октября - День работников уголовного розыска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25 октября - День таможенника в России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29 октября - День работников службы вневедомственной охраны МВД России</a:t>
            </a:r>
          </a:p>
          <a:p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31 октября – День работников СИЗО и </a:t>
            </a:r>
            <a:r>
              <a:rPr lang="ru-RU" sz="2800" b="1" dirty="0" smtClean="0">
                <a:solidFill>
                  <a:schemeClr val="bg1"/>
                </a:solidFill>
              </a:rPr>
              <a:t>тюрем</a:t>
            </a:r>
          </a:p>
        </p:txBody>
      </p:sp>
    </p:spTree>
    <p:extLst>
      <p:ext uri="{BB962C8B-B14F-4D97-AF65-F5344CB8AC3E}">
        <p14:creationId xmlns:p14="http://schemas.microsoft.com/office/powerpoint/2010/main" val="600396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76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Ноябрь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1 </a:t>
            </a:r>
            <a:r>
              <a:rPr lang="ru-RU" sz="1600" b="1" dirty="0">
                <a:solidFill>
                  <a:schemeClr val="bg1"/>
                </a:solidFill>
              </a:rPr>
              <a:t>ноября – День судебного пристава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4 ноября – День народного </a:t>
            </a:r>
            <a:r>
              <a:rPr lang="ru-RU" sz="1600" b="1" dirty="0" smtClean="0">
                <a:solidFill>
                  <a:schemeClr val="bg1"/>
                </a:solidFill>
              </a:rPr>
              <a:t>единства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8 ноября – День памяти погибших при исполнении служебных обязанностей (обязанностей военной службы) сотрудников органов внутренних дел Российской Федерации и военнослужащих внутренних войск МВД России 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10 ноября - День сотрудника органов внутренних дел  Российской Федерации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17 ноября - День участковых уполномоченных полиции (День участкового</a:t>
            </a:r>
            <a:r>
              <a:rPr lang="ru-RU" sz="1600" b="1" dirty="0" smtClean="0">
                <a:solidFill>
                  <a:schemeClr val="bg1"/>
                </a:solidFill>
              </a:rPr>
              <a:t>)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19 ноября – Всемирный День памяти жертв </a:t>
            </a:r>
            <a:r>
              <a:rPr lang="ru-RU" sz="1600" b="1" dirty="0" smtClean="0">
                <a:solidFill>
                  <a:schemeClr val="bg1"/>
                </a:solidFill>
              </a:rPr>
              <a:t>ДТП</a:t>
            </a:r>
            <a:endParaRPr lang="ru-RU" sz="1600" b="1" dirty="0">
              <a:solidFill>
                <a:schemeClr val="bg1"/>
              </a:solidFill>
            </a:endParaRP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20 ноября - Всемирный день прав </a:t>
            </a:r>
            <a:r>
              <a:rPr lang="ru-RU" sz="1600" b="1" dirty="0" smtClean="0">
                <a:solidFill>
                  <a:schemeClr val="bg1"/>
                </a:solidFill>
              </a:rPr>
              <a:t>ребенка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20 ноября - начало Нюрнбергского процесса (1945 г.)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21 ноября - День государственной налоговой службы Российской Федерации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25 ноября – Международный день борьбы за ликвидацию насилия в отношении </a:t>
            </a:r>
            <a:r>
              <a:rPr lang="ru-RU" b="1" dirty="0" smtClean="0">
                <a:solidFill>
                  <a:schemeClr val="bg1"/>
                </a:solidFill>
              </a:rPr>
              <a:t>женщин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9068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76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265" y="6727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Декабрь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843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3 декабря - День юриста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9 декабря – День Героев Отечества (День Героев России</a:t>
            </a:r>
            <a:r>
              <a:rPr lang="ru-RU" sz="1600" b="1" dirty="0" smtClean="0">
                <a:solidFill>
                  <a:schemeClr val="bg1"/>
                </a:solidFill>
              </a:rPr>
              <a:t>)</a:t>
            </a:r>
            <a:endParaRPr lang="ru-RU" sz="1600" b="1" dirty="0">
              <a:solidFill>
                <a:schemeClr val="bg1"/>
              </a:solidFill>
            </a:endParaRP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9 декабря – Международный день борьбы с коррупцией 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10 декабря – День прав человека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12 декабря – День Конституции Российской Федерации 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17 декабря – День сотрудников Государственной фельдъегерской службы</a:t>
            </a:r>
          </a:p>
          <a:p>
            <a:r>
              <a:rPr lang="ru-RU" sz="1600" b="1" dirty="0">
                <a:solidFill>
                  <a:schemeClr val="bg1"/>
                </a:solidFill>
              </a:rPr>
              <a:t> </a:t>
            </a:r>
          </a:p>
          <a:p>
            <a:r>
              <a:rPr lang="ru-RU" sz="1600" b="1" dirty="0">
                <a:solidFill>
                  <a:schemeClr val="bg1"/>
                </a:solidFill>
              </a:rPr>
              <a:t>18 декабря – День подразделений собственной безопасности органов внутренних дел РФ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20 декабря – День работника органов государственной безопасности </a:t>
            </a:r>
            <a:r>
              <a:rPr lang="ru-RU" sz="1600" b="1" dirty="0" smtClean="0">
                <a:solidFill>
                  <a:schemeClr val="bg1"/>
                </a:solidFill>
              </a:rPr>
              <a:t>РФ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958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04664"/>
            <a:ext cx="9036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Календарь на 2019 год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5128" name="Picture 8" descr="C:\Users\Admin\Desktop\calendar-2019-ver-dn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832" y="1360095"/>
            <a:ext cx="5769496" cy="532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74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836712"/>
            <a:ext cx="50405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Под эгидой </a:t>
            </a:r>
            <a:r>
              <a:rPr lang="ru-RU" sz="4400" b="1" dirty="0" smtClean="0">
                <a:solidFill>
                  <a:schemeClr val="bg1"/>
                </a:solidFill>
              </a:rPr>
              <a:t>ООН</a:t>
            </a:r>
          </a:p>
          <a:p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endParaRPr lang="ru-RU" sz="4400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sz="3600" b="1" dirty="0">
                <a:solidFill>
                  <a:schemeClr val="bg1"/>
                </a:solidFill>
              </a:rPr>
              <a:t>2011–2020 гг. – Десятилетие действий </a:t>
            </a:r>
            <a:r>
              <a:rPr lang="ru-RU" sz="4400" b="1" dirty="0">
                <a:solidFill>
                  <a:schemeClr val="bg1"/>
                </a:solidFill>
              </a:rPr>
              <a:t>за безопасность </a:t>
            </a:r>
            <a:r>
              <a:rPr lang="ru-RU" sz="3600" b="1" dirty="0">
                <a:solidFill>
                  <a:schemeClr val="bg1"/>
                </a:solidFill>
              </a:rPr>
              <a:t>дорожного движения 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72816"/>
            <a:ext cx="3577456" cy="3577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906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7267" y="2996952"/>
            <a:ext cx="842493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Страница </a:t>
            </a:r>
            <a:r>
              <a:rPr lang="ru-RU" sz="2000" b="1" dirty="0">
                <a:solidFill>
                  <a:schemeClr val="bg1"/>
                </a:solidFill>
              </a:rPr>
              <a:t>Центра правовой информации на сайте ЦБС </a:t>
            </a:r>
            <a:r>
              <a:rPr lang="ru-RU" sz="2000" b="1" dirty="0" smtClean="0">
                <a:solidFill>
                  <a:schemeClr val="bg1"/>
                </a:solidFill>
              </a:rPr>
              <a:t>г. Пскова</a:t>
            </a:r>
            <a:endParaRPr lang="ru-RU" sz="2000" b="1" dirty="0">
              <a:solidFill>
                <a:schemeClr val="bg1"/>
              </a:solidFill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http://bibliopskov.ru/pravo_pskov.htm</a:t>
            </a: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Центральная городская библиотека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Псков, ул. Конная, 6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(8 8112) 57 – 11 – 73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6207442"/>
            <a:ext cx="7236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Материал подготовила библиограф </a:t>
            </a:r>
            <a:r>
              <a:rPr lang="ru-RU" dirty="0" smtClean="0">
                <a:solidFill>
                  <a:schemeClr val="bg1"/>
                </a:solidFill>
              </a:rPr>
              <a:t>ИБО ЦГБ </a:t>
            </a:r>
            <a:r>
              <a:rPr lang="ru-RU" dirty="0">
                <a:solidFill>
                  <a:schemeClr val="bg1"/>
                </a:solidFill>
              </a:rPr>
              <a:t>ЦБС г. </a:t>
            </a:r>
            <a:r>
              <a:rPr lang="ru-RU" dirty="0" smtClean="0">
                <a:solidFill>
                  <a:schemeClr val="bg1"/>
                </a:solidFill>
              </a:rPr>
              <a:t>Пскова Е. П. Примак </a:t>
            </a:r>
          </a:p>
        </p:txBody>
      </p:sp>
      <p:pic>
        <p:nvPicPr>
          <p:cNvPr id="5124" name="Picture 4" descr="C:\Users\Admin\Desktop\Рабочий стол\банер ЦП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737" y="476672"/>
            <a:ext cx="423177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9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4399711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России</a:t>
            </a:r>
          </a:p>
          <a:p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endParaRPr lang="ru-RU" sz="4400" b="1" dirty="0">
              <a:solidFill>
                <a:schemeClr val="bg1"/>
              </a:solidFill>
            </a:endParaRPr>
          </a:p>
          <a:p>
            <a:pPr algn="just"/>
            <a:r>
              <a:rPr lang="ru-RU" sz="4000" b="1" dirty="0">
                <a:solidFill>
                  <a:schemeClr val="bg1"/>
                </a:solidFill>
              </a:rPr>
              <a:t>370 лет </a:t>
            </a:r>
            <a:r>
              <a:rPr lang="ru-RU" sz="2000" b="1" dirty="0">
                <a:solidFill>
                  <a:schemeClr val="bg1"/>
                </a:solidFill>
              </a:rPr>
              <a:t>со времени принятия Соборного Уложения (1649) - первого в отечественной истории свода законов Российского государства, принятого 29 января 1649 года на Земском соборе и действовавшего почти 200 лет, до 1832 </a:t>
            </a:r>
            <a:r>
              <a:rPr lang="ru-RU" sz="2000" b="1" dirty="0" smtClean="0">
                <a:solidFill>
                  <a:schemeClr val="bg1"/>
                </a:solidFill>
              </a:rPr>
              <a:t>года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Admin\Desktop\календарь 2019\Некрасов Соборное уложени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24744"/>
            <a:ext cx="435296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26700" y="6093296"/>
            <a:ext cx="4352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Некрасов </a:t>
            </a:r>
            <a:r>
              <a:rPr lang="ru-RU" dirty="0">
                <a:solidFill>
                  <a:schemeClr val="bg1"/>
                </a:solidFill>
              </a:rPr>
              <a:t>Н. Составление Соборного Уложения при царе Алексее </a:t>
            </a:r>
            <a:r>
              <a:rPr lang="ru-RU" dirty="0" smtClean="0">
                <a:solidFill>
                  <a:schemeClr val="bg1"/>
                </a:solidFill>
              </a:rPr>
              <a:t>Михайловиче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941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489654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России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chemeClr val="bg1"/>
                </a:solidFill>
              </a:rPr>
              <a:t>265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  <a:r>
              <a:rPr lang="ru-RU" sz="2400" b="1" dirty="0">
                <a:solidFill>
                  <a:schemeClr val="bg1"/>
                </a:solidFill>
              </a:rPr>
              <a:t>со дня рождения русского скульптора, автора памятника Минину и Пожарскому Ивана Петровича  </a:t>
            </a:r>
            <a:r>
              <a:rPr lang="ru-RU" sz="2400" b="1" dirty="0" err="1">
                <a:solidFill>
                  <a:schemeClr val="bg1"/>
                </a:solidFill>
              </a:rPr>
              <a:t>Мартоса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(</a:t>
            </a:r>
            <a:r>
              <a:rPr lang="ru-RU" sz="2400" b="1" dirty="0">
                <a:solidFill>
                  <a:schemeClr val="bg1"/>
                </a:solidFill>
              </a:rPr>
              <a:t>1754-1835)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36096" y="558924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Варнек</a:t>
            </a:r>
            <a:r>
              <a:rPr lang="ru-RU" dirty="0">
                <a:solidFill>
                  <a:schemeClr val="bg1"/>
                </a:solidFill>
              </a:rPr>
              <a:t> А. Г. Портрет скульптора Ивана Петровича </a:t>
            </a:r>
            <a:r>
              <a:rPr lang="ru-RU" dirty="0" err="1">
                <a:solidFill>
                  <a:schemeClr val="bg1"/>
                </a:solidFill>
              </a:rPr>
              <a:t>Мартоса</a:t>
            </a:r>
            <a:r>
              <a:rPr lang="ru-RU" dirty="0">
                <a:solidFill>
                  <a:schemeClr val="bg1"/>
                </a:solidFill>
              </a:rPr>
              <a:t>. 1819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08989"/>
            <a:ext cx="3357267" cy="40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8443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48965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России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4400" b="1" dirty="0">
                <a:solidFill>
                  <a:schemeClr val="bg1"/>
                </a:solidFill>
              </a:rPr>
              <a:t>250 лет </a:t>
            </a:r>
            <a:r>
              <a:rPr lang="ru-RU" sz="2800" b="1" dirty="0">
                <a:solidFill>
                  <a:schemeClr val="bg1"/>
                </a:solidFill>
              </a:rPr>
              <a:t>назад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2800" b="1" dirty="0">
                <a:solidFill>
                  <a:schemeClr val="bg1"/>
                </a:solidFill>
              </a:rPr>
              <a:t>учрежден орден Святого Георгия (1769)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pic>
        <p:nvPicPr>
          <p:cNvPr id="7171" name="Picture 3" descr="C:\Users\Admin\Desktop\Kutuzov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55103"/>
            <a:ext cx="3349649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36096" y="5517232"/>
            <a:ext cx="3349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Генерал-фельдмаршал М. И. Кутузов, полный кавалер Ордена </a:t>
            </a:r>
            <a:r>
              <a:rPr lang="ru-RU" dirty="0" smtClean="0">
                <a:solidFill>
                  <a:schemeClr val="bg1"/>
                </a:solidFill>
              </a:rPr>
              <a:t>Святого Георгия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713" y="4003893"/>
            <a:ext cx="1512168" cy="2436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81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4752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России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pPr algn="just"/>
            <a:r>
              <a:rPr lang="ru-RU" sz="4400" b="1" dirty="0" smtClean="0">
                <a:solidFill>
                  <a:schemeClr val="bg1"/>
                </a:solidFill>
              </a:rPr>
              <a:t>170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  <a:r>
              <a:rPr lang="ru-RU" sz="2800" b="1" dirty="0">
                <a:solidFill>
                  <a:schemeClr val="bg1"/>
                </a:solidFill>
              </a:rPr>
              <a:t>со дня рождения русского государственного деятеля </a:t>
            </a:r>
            <a:r>
              <a:rPr lang="ru-RU" sz="2800" b="1" dirty="0" smtClean="0">
                <a:solidFill>
                  <a:schemeClr val="bg1"/>
                </a:solidFill>
              </a:rPr>
              <a:t>Сергея Юльевича </a:t>
            </a:r>
            <a:r>
              <a:rPr lang="ru-RU" sz="2800" b="1" dirty="0">
                <a:solidFill>
                  <a:schemeClr val="bg1"/>
                </a:solidFill>
              </a:rPr>
              <a:t>Витте (1849-1915)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pic>
        <p:nvPicPr>
          <p:cNvPr id="8195" name="Picture 3" descr="C:\Users\Admin\Desktop\1331521652_vit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08720"/>
            <a:ext cx="3698576" cy="478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450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89644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         В России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chemeClr val="bg1"/>
                </a:solidFill>
              </a:rPr>
              <a:t>100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  <a:r>
              <a:rPr lang="ru-RU" sz="2800" b="1" dirty="0">
                <a:solidFill>
                  <a:schemeClr val="bg1"/>
                </a:solidFill>
              </a:rPr>
              <a:t>назад </a:t>
            </a:r>
            <a:r>
              <a:rPr lang="ru-RU" sz="2800" b="1" dirty="0" smtClean="0">
                <a:solidFill>
                  <a:schemeClr val="bg1"/>
                </a:solidFill>
              </a:rPr>
              <a:t>создан институт судебной </a:t>
            </a:r>
            <a:r>
              <a:rPr lang="ru-RU" sz="2800" b="1" dirty="0">
                <a:solidFill>
                  <a:schemeClr val="bg1"/>
                </a:solidFill>
              </a:rPr>
              <a:t>экспертизы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pic>
        <p:nvPicPr>
          <p:cNvPr id="10242" name="Picture 2" descr="C:\Users\Admin\Desktop\cropped-LSDC_TraceEvidence_03-1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269" y="3645024"/>
            <a:ext cx="5964974" cy="253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807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-20758"/>
            <a:ext cx="9192976" cy="68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4752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России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smtClean="0">
                <a:solidFill>
                  <a:schemeClr val="bg1"/>
                </a:solidFill>
              </a:rPr>
              <a:t>95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  <a:r>
              <a:rPr lang="ru-RU" sz="2800" b="1" dirty="0">
                <a:solidFill>
                  <a:schemeClr val="bg1"/>
                </a:solidFill>
              </a:rPr>
              <a:t>назад принята первая Конституция </a:t>
            </a:r>
            <a:r>
              <a:rPr lang="ru-RU" sz="2800" b="1" dirty="0" smtClean="0">
                <a:solidFill>
                  <a:schemeClr val="bg1"/>
                </a:solidFill>
              </a:rPr>
              <a:t>Союза </a:t>
            </a:r>
            <a:r>
              <a:rPr lang="ru-RU" sz="2800" b="1" dirty="0">
                <a:solidFill>
                  <a:schemeClr val="bg1"/>
                </a:solidFill>
              </a:rPr>
              <a:t>Советских Социалистических </a:t>
            </a:r>
            <a:r>
              <a:rPr lang="ru-RU" sz="2800" b="1" dirty="0" smtClean="0">
                <a:solidFill>
                  <a:schemeClr val="bg1"/>
                </a:solidFill>
              </a:rPr>
              <a:t>Республик (1924 г.)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858" y="1916832"/>
            <a:ext cx="3930422" cy="2440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7792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1240</TotalTime>
  <Words>1070</Words>
  <Application>Microsoft Office PowerPoint</Application>
  <PresentationFormat>Экран (4:3)</PresentationFormat>
  <Paragraphs>186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Burova</cp:lastModifiedBy>
  <cp:revision>142</cp:revision>
  <dcterms:modified xsi:type="dcterms:W3CDTF">2018-10-31T08:09:17Z</dcterms:modified>
</cp:coreProperties>
</file>