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8" r:id="rId2"/>
    <p:sldId id="256" r:id="rId3"/>
    <p:sldId id="266" r:id="rId4"/>
    <p:sldId id="261" r:id="rId5"/>
    <p:sldId id="257" r:id="rId6"/>
    <p:sldId id="262" r:id="rId7"/>
    <p:sldId id="258" r:id="rId8"/>
    <p:sldId id="263" r:id="rId9"/>
    <p:sldId id="259" r:id="rId10"/>
    <p:sldId id="264" r:id="rId11"/>
    <p:sldId id="269" r:id="rId12"/>
    <p:sldId id="260" r:id="rId13"/>
    <p:sldId id="265" r:id="rId14"/>
    <p:sldId id="270" r:id="rId15"/>
    <p:sldId id="271" r:id="rId16"/>
    <p:sldId id="272" r:id="rId17"/>
    <p:sldId id="273" r:id="rId18"/>
    <p:sldId id="26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852936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755576" y="3717031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Новые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книги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1628800"/>
            <a:ext cx="518457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Уважаемые псковичи!</a:t>
            </a:r>
          </a:p>
          <a:p>
            <a:pPr algn="ctr"/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Представляем Вам 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новые книги и журналы 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праву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пополнившие фонд 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Центральной городской библиотеки 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декабре 2013 года. </a:t>
            </a:r>
            <a:b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95736" y="620688"/>
            <a:ext cx="56886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МАУК «Централизованная библиотечная система» г. Пскова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Центральная городская библиотека</a:t>
            </a:r>
          </a:p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Центр правовой информации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332656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/>
          <p:cNvSpPr txBox="1"/>
          <p:nvPr/>
        </p:nvSpPr>
        <p:spPr>
          <a:xfrm>
            <a:off x="3851920" y="548680"/>
            <a:ext cx="1037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cs typeface="Times New Roman" pitchFamily="18" charset="0"/>
              </a:rPr>
              <a:t>Жилье</a:t>
            </a:r>
            <a:endParaRPr lang="ru-RU" sz="20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9" y="1412776"/>
            <a:ext cx="64087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Книга посвящена наиболее распространенным проблемам, возникающим в связи с покупкой, продажей и обслуживанием жилого помещения. </a:t>
            </a:r>
          </a:p>
          <a:p>
            <a:pPr algn="just"/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Практические советы и рекомендации, предлагаемые в издании, помогут не только разобраться в юридических нюансах заключения договоров, регулирующих процесс приобретения недвижимости, но и определиться со способом вложения денег.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Книга подготовлена коллективом юристов-практиков, имеющих значительный опыт работы в жилищной сфере. Представляется, что она будет интересна не только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правоприменителям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специалистам в сфере недвижимости, но и всем гражданам.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772816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755576" y="3717031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7030A0"/>
                </a:solidFill>
              </a:rPr>
              <a:t>Новые </a:t>
            </a:r>
          </a:p>
          <a:p>
            <a:pPr algn="ctr"/>
            <a:r>
              <a:rPr lang="ru-RU" sz="1400" b="1" dirty="0" smtClean="0">
                <a:solidFill>
                  <a:srgbClr val="7030A0"/>
                </a:solidFill>
              </a:rPr>
              <a:t>журналы</a:t>
            </a:r>
            <a:endParaRPr lang="ru-RU" sz="1400" b="1" dirty="0">
              <a:solidFill>
                <a:srgbClr val="7030A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1412776"/>
            <a:ext cx="518457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Специальный юридический журнал </a:t>
            </a:r>
          </a:p>
          <a:p>
            <a:pPr algn="ctr"/>
            <a:r>
              <a:rPr lang="ru-RU" sz="28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для работников библиотек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«Независимый библиотечный 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адвокат» </a:t>
            </a:r>
          </a:p>
          <a:p>
            <a:pPr algn="ctr"/>
            <a:r>
              <a:rPr lang="ru-RU" sz="24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(№№ 3, 4, 5 за 2013 г.)</a:t>
            </a:r>
          </a:p>
          <a:p>
            <a:pPr algn="ctr"/>
            <a:endParaRPr lang="ru-RU" sz="2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5445224"/>
            <a:ext cx="6334472" cy="929698"/>
          </a:xfrm>
        </p:spPr>
        <p:txBody>
          <a:bodyPr>
            <a:normAutofit/>
          </a:bodyPr>
          <a:lstStyle/>
          <a:p>
            <a:r>
              <a:rPr lang="ru-RU" sz="1900" b="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Независимый библиотечный адвокат: [</a:t>
            </a:r>
            <a:r>
              <a:rPr lang="ru-RU" sz="1900" b="0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юрид</a:t>
            </a:r>
            <a:r>
              <a:rPr lang="ru-RU" sz="1900" b="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 журн.]. N 3 (81). - М.: </a:t>
            </a:r>
            <a:r>
              <a:rPr lang="ru-RU" sz="1900" b="0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Либерея-Бибинформ</a:t>
            </a:r>
            <a:r>
              <a:rPr lang="ru-RU" sz="1900" b="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, 2013. - 96 с.: ил.</a:t>
            </a:r>
            <a:endParaRPr lang="ru-RU" sz="1900" b="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755576" y="3717031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7030A0"/>
                </a:solidFill>
              </a:rPr>
              <a:t>Новые </a:t>
            </a:r>
          </a:p>
          <a:p>
            <a:pPr algn="ctr"/>
            <a:r>
              <a:rPr lang="ru-RU" sz="1400" b="1" dirty="0" smtClean="0">
                <a:solidFill>
                  <a:srgbClr val="7030A0"/>
                </a:solidFill>
              </a:rPr>
              <a:t>журналы</a:t>
            </a:r>
            <a:endParaRPr lang="ru-RU" sz="1400" b="1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3848" y="40466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Библиотека и право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2051" name="Picture 3" descr="C:\Documents and Settings\Elena\Desktop\адвокат\адвокат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124744"/>
            <a:ext cx="2808312" cy="38507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124743"/>
            <a:ext cx="633670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b="1" dirty="0" smtClean="0">
              <a:solidFill>
                <a:srgbClr val="0070C0"/>
              </a:solidFill>
            </a:endParaRPr>
          </a:p>
          <a:p>
            <a:pPr algn="just"/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Основная тема номера – изменения, происходящие в кадровой политике в сфере культуры, направленные на совершенствование оплаты труда работников библиотек.</a:t>
            </a:r>
          </a:p>
          <a:p>
            <a:pPr algn="just"/>
            <a:endParaRPr lang="ru-RU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Отдельные материалы номера отражают вопросы, касающиеся регулирования правоотношений с пользователем, системы учета фонда, методической службы в библиотеке, опыта организации обслуживания людей с ограниченными возможностями.</a:t>
            </a:r>
          </a:p>
          <a:p>
            <a:pPr algn="just"/>
            <a:endParaRPr lang="ru-RU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Подзаконные нормативные правовые акты, предложенные вниманию читателей, касаются мероприятий по реализации государственной социальной политики и поэтапного введения новой системы оплаты труда работников сферы культуры.</a:t>
            </a:r>
          </a:p>
          <a:p>
            <a:endParaRPr lang="ru-RU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1691680" y="40466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Библиотека и право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5445224"/>
            <a:ext cx="6334472" cy="929698"/>
          </a:xfrm>
        </p:spPr>
        <p:txBody>
          <a:bodyPr>
            <a:normAutofit/>
          </a:bodyPr>
          <a:lstStyle/>
          <a:p>
            <a:r>
              <a:rPr lang="ru-RU" sz="1900" b="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Независимый библиотечный адвокат: [</a:t>
            </a:r>
            <a:r>
              <a:rPr lang="ru-RU" sz="1900" b="0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юрид</a:t>
            </a:r>
            <a:r>
              <a:rPr lang="ru-RU" sz="1900" b="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 журн.]. N 4 (82). - М.: </a:t>
            </a:r>
            <a:r>
              <a:rPr lang="ru-RU" sz="1900" b="0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Либерея-Бибинформ</a:t>
            </a:r>
            <a:r>
              <a:rPr lang="ru-RU" sz="1900" b="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, 2013. - 96 с.: ил. </a:t>
            </a:r>
            <a:endParaRPr lang="ru-RU" sz="1900" b="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755576" y="3717031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7030A0"/>
                </a:solidFill>
              </a:rPr>
              <a:t>Новые </a:t>
            </a:r>
          </a:p>
          <a:p>
            <a:pPr algn="ctr"/>
            <a:r>
              <a:rPr lang="ru-RU" sz="1400" b="1" dirty="0" smtClean="0">
                <a:solidFill>
                  <a:srgbClr val="7030A0"/>
                </a:solidFill>
              </a:rPr>
              <a:t>журналы</a:t>
            </a:r>
            <a:endParaRPr lang="ru-RU" sz="1400" b="1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3848" y="40466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Библиотека и право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3074" name="Picture 2" descr="C:\Documents and Settings\Elena\Desktop\адвокат\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012113"/>
            <a:ext cx="2818203" cy="3920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24743"/>
            <a:ext cx="67687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b="1" dirty="0" smtClean="0">
              <a:solidFill>
                <a:srgbClr val="0070C0"/>
              </a:solidFill>
            </a:endParaRPr>
          </a:p>
          <a:p>
            <a:pPr algn="just"/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Основная тема номера – аттестация библиотечных работников и порядок ее проведения.</a:t>
            </a:r>
          </a:p>
          <a:p>
            <a:pPr algn="just"/>
            <a:endParaRPr lang="ru-RU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Проблемам регулирования и эффективного использования информационных ресурсов посвящена статья О. Ф. </a:t>
            </a:r>
            <a:r>
              <a:rPr lang="ru-RU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Бойковой</a:t>
            </a:r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, ведущего научного сотрудника Российской государственной библиотеки.</a:t>
            </a:r>
          </a:p>
          <a:p>
            <a:pPr algn="just"/>
            <a:endParaRPr lang="ru-RU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Работникам детских и юношеских библиотек будет полезен опыт правового обслуживания и воспитания детей на основе реализации различных проектов.</a:t>
            </a:r>
          </a:p>
          <a:p>
            <a:pPr algn="just"/>
            <a:endParaRPr lang="ru-RU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Подзаконные нормативные правовые акты, предложенные вниманию читателей, касаются учета документов, входящих в состав библиотечного фонда, создания единой автоматизированной информационной системы доменных имен, указателей страниц сайтов в сети интернет.</a:t>
            </a:r>
            <a:endParaRPr lang="ru-RU" sz="1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1691680" y="40466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Библиотека и право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5445224"/>
            <a:ext cx="6334472" cy="929698"/>
          </a:xfrm>
        </p:spPr>
        <p:txBody>
          <a:bodyPr>
            <a:normAutofit/>
          </a:bodyPr>
          <a:lstStyle/>
          <a:p>
            <a:r>
              <a:rPr lang="ru-RU" sz="1900" b="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Независимый библиотечный адвокат: [</a:t>
            </a:r>
            <a:r>
              <a:rPr lang="ru-RU" sz="1900" b="0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юрид</a:t>
            </a:r>
            <a:r>
              <a:rPr lang="ru-RU" sz="1900" b="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. журн.]. N 5 (83). - М.: </a:t>
            </a:r>
            <a:r>
              <a:rPr lang="ru-RU" sz="1900" b="0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Либерея-Бибинформ</a:t>
            </a:r>
            <a:r>
              <a:rPr lang="ru-RU" sz="1900" b="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, 2013. - 96 с.: ил. </a:t>
            </a:r>
            <a:endParaRPr lang="ru-RU" sz="1900" b="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32656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755576" y="3717031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7030A0"/>
                </a:solidFill>
              </a:rPr>
              <a:t>Новые </a:t>
            </a:r>
          </a:p>
          <a:p>
            <a:pPr algn="ctr"/>
            <a:r>
              <a:rPr lang="ru-RU" sz="1400" b="1" dirty="0" smtClean="0">
                <a:solidFill>
                  <a:srgbClr val="7030A0"/>
                </a:solidFill>
              </a:rPr>
              <a:t>журналы</a:t>
            </a:r>
            <a:endParaRPr lang="ru-RU" sz="1400" b="1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3848" y="40466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Библиотека и право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4098" name="Picture 2" descr="C:\Documents and Settings\Elena\Desktop\адвокат\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052736"/>
            <a:ext cx="2831373" cy="3919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24743"/>
            <a:ext cx="66967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b="1" dirty="0" smtClean="0">
              <a:solidFill>
                <a:srgbClr val="0070C0"/>
              </a:solidFill>
            </a:endParaRPr>
          </a:p>
          <a:p>
            <a:pPr algn="just"/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Основная тема номера – итоги организации библиотечного обслуживания населения в муниципальных образованиях Курской области.</a:t>
            </a:r>
          </a:p>
          <a:p>
            <a:pPr algn="just"/>
            <a:endParaRPr lang="ru-RU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Законодательство  о противодействии экстремистской деятельности прокомментировала О. Ф. </a:t>
            </a:r>
            <a:r>
              <a:rPr lang="ru-RU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Бойкова</a:t>
            </a:r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, ведущий научный  сотрудник Российской государственной библиотеки.</a:t>
            </a:r>
          </a:p>
          <a:p>
            <a:pPr algn="just"/>
            <a:endParaRPr lang="ru-RU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Сотрудникам ЦПИ будет полезен опыт работы по оказанию юридических услуг в муниципальных библиотеках Калужской области.</a:t>
            </a:r>
          </a:p>
          <a:p>
            <a:pPr algn="just"/>
            <a:endParaRPr lang="ru-RU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Подзаконные нормативные правовые акты, предложенные вниманию читателей, касаются порядка предоставления бюджету субъекта РФ межбюджетных трансфертов на комплектование книжных фондов библиотек муниципальных образований и государственных библиотек Москвы и Санкт-Петербурга.</a:t>
            </a:r>
            <a:endParaRPr lang="ru-RU" sz="1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1691680" y="40466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Библиотека и право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764704"/>
            <a:ext cx="4608512" cy="48245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Ждем Вас </a:t>
            </a:r>
            <a:r>
              <a:rPr lang="ru-RU" sz="3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Центральной городской библиотеке</a:t>
            </a: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ул. Конная, 6</a:t>
            </a: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т.: 57 – 11 – 73</a:t>
            </a:r>
            <a:r>
              <a:rPr lang="en-US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pskov-cbs@bibliopskov.ru</a:t>
            </a: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5445224"/>
            <a:ext cx="6118448" cy="929698"/>
          </a:xfrm>
        </p:spPr>
        <p:txBody>
          <a:bodyPr>
            <a:normAutofit fontScale="92500" lnSpcReduction="20000"/>
          </a:bodyPr>
          <a:lstStyle/>
          <a:p>
            <a:pPr algn="r"/>
            <a:endParaRPr lang="ru-RU" b="0" dirty="0" smtClean="0">
              <a:solidFill>
                <a:srgbClr val="0070C0"/>
              </a:solidFill>
            </a:endParaRPr>
          </a:p>
          <a:p>
            <a:pPr algn="r"/>
            <a:endParaRPr lang="ru-RU" b="0" dirty="0" smtClean="0">
              <a:solidFill>
                <a:srgbClr val="0070C0"/>
              </a:solidFill>
            </a:endParaRPr>
          </a:p>
          <a:p>
            <a:pPr algn="r"/>
            <a:r>
              <a:rPr lang="ru-RU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Составитель: библиограф ИБО ЦГБ  Е. П. Примак</a:t>
            </a:r>
            <a:r>
              <a:rPr lang="ru-RU" b="0" dirty="0" smtClean="0">
                <a:solidFill>
                  <a:srgbClr val="0070C0"/>
                </a:solidFill>
              </a:rPr>
              <a:t> </a:t>
            </a:r>
            <a:endParaRPr lang="ru-RU" b="0" dirty="0">
              <a:solidFill>
                <a:srgbClr val="0070C0"/>
              </a:solidFill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3140968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539552" y="364502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Новые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книги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772816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755576" y="3717031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Новые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книги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1556792"/>
            <a:ext cx="518457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Аналитические </a:t>
            </a:r>
          </a:p>
          <a:p>
            <a:pPr algn="ctr"/>
            <a:r>
              <a:rPr lang="ru-RU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правовые сборники</a:t>
            </a:r>
          </a:p>
          <a:p>
            <a:pPr algn="ctr"/>
            <a:r>
              <a:rPr lang="ru-RU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«Библиотечки </a:t>
            </a:r>
            <a:r>
              <a:rPr lang="ru-RU" sz="23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«Российской газеты»</a:t>
            </a:r>
            <a:r>
              <a:rPr lang="ru-RU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5229200"/>
            <a:ext cx="6696744" cy="1368152"/>
          </a:xfrm>
        </p:spPr>
        <p:txBody>
          <a:bodyPr>
            <a:normAutofit fontScale="92500" lnSpcReduction="10000"/>
          </a:bodyPr>
          <a:lstStyle/>
          <a:p>
            <a:r>
              <a:rPr lang="ru-RU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Капитальный ремонт в многоквартирных домах: вопросы и ответы: </a:t>
            </a:r>
            <a:r>
              <a:rPr lang="ru-RU" b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коммент</a:t>
            </a:r>
            <a:r>
              <a:rPr lang="ru-RU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и разъяснения экспертов </a:t>
            </a:r>
            <a:r>
              <a:rPr lang="ru-RU" b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гос</a:t>
            </a:r>
            <a:r>
              <a:rPr lang="ru-RU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корпорации - Фонда содействия реформированию </a:t>
            </a:r>
            <a:r>
              <a:rPr lang="ru-RU" b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жилищно-коммун</a:t>
            </a:r>
            <a:r>
              <a:rPr lang="ru-RU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хоз-ва</a:t>
            </a:r>
            <a:r>
              <a:rPr lang="ru-RU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- М.: Библиотечка РГ, 2013. - 79 с. - (Библиотечка "Российской газеты"; </a:t>
            </a:r>
            <a:r>
              <a:rPr lang="ru-RU" b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спецвып</a:t>
            </a:r>
            <a:r>
              <a:rPr lang="ru-RU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755576" y="3717031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Новые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книги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5856" y="40466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Капитальный ремонт</a:t>
            </a:r>
            <a:endParaRPr lang="ru-RU" sz="2000" b="1" dirty="0">
              <a:solidFill>
                <a:srgbClr val="C00000"/>
              </a:solidFill>
            </a:endParaRPr>
          </a:p>
        </p:txBody>
      </p:sp>
      <p:pic>
        <p:nvPicPr>
          <p:cNvPr id="9" name="Picture 3" descr="C:\Documents and Settings\Elena\Desktop\новые книги\обложки\капремонт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052736"/>
            <a:ext cx="2749542" cy="3894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052736"/>
            <a:ext cx="61206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книге подробно рассказывается о механизме принятия решения о проведении капитального ремонта общего имущества в многоквартирном доме, содержании </a:t>
            </a:r>
            <a:r>
              <a:rPr lang="ru-RU" sz="22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региональных программ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капитального ремонта, их целях и задачах, правовых основах деятельности и функциях регионального оператора, а также </a:t>
            </a:r>
            <a:r>
              <a:rPr lang="ru-RU" sz="22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государственном контроле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за целевым расходованием средств фонда капитального ремонта.</a:t>
            </a:r>
            <a:endParaRPr lang="ru-RU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260648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2987824" y="476672"/>
            <a:ext cx="295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Капитальный ремонт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5373216"/>
            <a:ext cx="6480720" cy="1224136"/>
          </a:xfrm>
        </p:spPr>
        <p:txBody>
          <a:bodyPr>
            <a:noAutofit/>
          </a:bodyPr>
          <a:lstStyle/>
          <a:p>
            <a:r>
              <a:rPr lang="ru-RU" sz="17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Федоров, А. Ю. Методика противодействия </a:t>
            </a:r>
            <a:r>
              <a:rPr lang="ru-RU" sz="1700" b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рейдерству</a:t>
            </a:r>
            <a:r>
              <a:rPr lang="ru-RU" sz="17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практические рекомендации  / А. Ю. Федоров. - М.: Библиотечка РГ, 2013. - 175 с.: табл. - (Библиотечка "Российской газеты"; </a:t>
            </a:r>
            <a:r>
              <a:rPr lang="ru-RU" sz="1700" b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</a:t>
            </a:r>
            <a:r>
              <a:rPr lang="ru-RU" sz="17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20). - </a:t>
            </a:r>
            <a:r>
              <a:rPr lang="ru-RU" sz="1700" b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Библиогр</a:t>
            </a:r>
            <a:r>
              <a:rPr lang="ru-RU" sz="17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.: с. 158-174.</a:t>
            </a:r>
            <a:endParaRPr lang="ru-RU" sz="1700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755576" y="3717031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Новые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книги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3848" y="404664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solidFill>
                  <a:srgbClr val="C00000"/>
                </a:solidFill>
              </a:rPr>
              <a:t>Рейдерство</a:t>
            </a:r>
            <a:endParaRPr lang="ru-RU" sz="2000" b="1" dirty="0">
              <a:solidFill>
                <a:srgbClr val="C00000"/>
              </a:solidFill>
            </a:endParaRPr>
          </a:p>
        </p:txBody>
      </p:sp>
      <p:pic>
        <p:nvPicPr>
          <p:cNvPr id="8" name="Picture 2" descr="C:\Documents and Settings\Elena\Desktop\новые книги\обложки\Федоров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052736"/>
            <a:ext cx="2755582" cy="3956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60648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923928" y="404664"/>
            <a:ext cx="16912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>
                <a:solidFill>
                  <a:srgbClr val="C00000"/>
                </a:solidFill>
              </a:rPr>
              <a:t>Рейдерство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1412776"/>
            <a:ext cx="612067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Книга посвящена одной из актуальных проблем современной России —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рейдерству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Автором исследуется понятие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рейдерства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состояние и тенденции преступности, связанной с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рейдерством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причины и условия распространения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рейдерства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механизм рейдерских захватов (этапы, способы и приемы).</a:t>
            </a:r>
          </a:p>
          <a:p>
            <a:pPr algn="just"/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Особое внимание уделено вопросам </a:t>
            </a:r>
            <a:r>
              <a:rPr lang="ru-RU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противодействия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рейдерству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со стороны менеджмента и собственников бизнеса. </a:t>
            </a:r>
          </a:p>
          <a:p>
            <a:pPr algn="just"/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Книга предназначена для широкого круга читателей, интересующихся вопросами противодействия современным видам экономической преступности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445224"/>
            <a:ext cx="6172200" cy="929698"/>
          </a:xfrm>
        </p:spPr>
        <p:txBody>
          <a:bodyPr>
            <a:normAutofit/>
          </a:bodyPr>
          <a:lstStyle/>
          <a:p>
            <a:r>
              <a:rPr lang="ru-RU" sz="17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Климова М. А. Налоги для физических лиц : порядок уплаты / М. А. Климова. - М.: Библиотечка РГ, 2013. - 190 с. - (Библиотечка "Российской газеты"; </a:t>
            </a:r>
            <a:r>
              <a:rPr lang="ru-RU" sz="1700" b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</a:t>
            </a:r>
            <a:r>
              <a:rPr lang="ru-RU" sz="17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21).</a:t>
            </a:r>
            <a:r>
              <a:rPr lang="ru-RU" dirty="0" smtClean="0"/>
              <a:t> </a:t>
            </a:r>
            <a:endParaRPr lang="ru-RU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60648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755576" y="3717031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Новые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книги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99792" y="404664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Налоги</a:t>
            </a:r>
            <a:endParaRPr lang="ru-RU" sz="2000" b="1" dirty="0">
              <a:solidFill>
                <a:srgbClr val="C00000"/>
              </a:solidFill>
            </a:endParaRPr>
          </a:p>
        </p:txBody>
      </p:sp>
      <p:pic>
        <p:nvPicPr>
          <p:cNvPr id="8" name="Picture 4" descr="C:\Documents and Settings\Elena\Desktop\новые книги\обложки\Климов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095634"/>
            <a:ext cx="2808312" cy="39436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124744"/>
            <a:ext cx="61206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книге в доступной форме рассказывается о том, что собой представляют налоги с физических лиц, как налоговая система России будет развиваться в этой сфере в ближайшие годы, какие налоги надо платить, как избежать нарушений и в то же время не заплатить лишнего, как гражданину воспользоваться всеми предусмотренными законодательством для него и его семьи налоговыми льготами. </a:t>
            </a:r>
          </a:p>
          <a:p>
            <a:pPr algn="just"/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Издание содержит наглядные </a:t>
            </a:r>
            <a:r>
              <a:rPr lang="ru-RU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примеры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практические </a:t>
            </a:r>
            <a:r>
              <a:rPr lang="ru-RU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для налогоплательщиков, схемы, помогающие воспринимать и систематизировать информацию. </a:t>
            </a:r>
          </a:p>
          <a:p>
            <a:pPr algn="just"/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Книга адресована всем гражданам, интересующимся вопросами налогообложения своих доходов и имущества.</a:t>
            </a: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2339752" y="332656"/>
            <a:ext cx="4176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Налоги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5445224"/>
            <a:ext cx="6262464" cy="929698"/>
          </a:xfrm>
        </p:spPr>
        <p:txBody>
          <a:bodyPr>
            <a:normAutofit fontScale="92500" lnSpcReduction="20000"/>
          </a:bodyPr>
          <a:lstStyle/>
          <a:p>
            <a:r>
              <a:rPr lang="ru-RU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Жилые помещения: права граждан при приобретении и управлении: </a:t>
            </a:r>
            <a:r>
              <a:rPr lang="ru-RU" b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коммент</a:t>
            </a:r>
            <a:r>
              <a:rPr lang="ru-RU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и разъяснения специалистов </a:t>
            </a:r>
            <a:r>
              <a:rPr lang="ru-RU" b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юрид</a:t>
            </a:r>
            <a:r>
              <a:rPr lang="ru-RU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фирмы "АВЕЛАН". – М.: Библиотечка РГ, 2013. - 143 с. - (Библиотечка "Российской газеты ; </a:t>
            </a:r>
            <a:r>
              <a:rPr lang="ru-RU" b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</a:t>
            </a:r>
            <a:r>
              <a:rPr lang="ru-RU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22).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60648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755576" y="3717031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Новые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книги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3848" y="404664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Жилье</a:t>
            </a:r>
            <a:endParaRPr lang="ru-RU" sz="2000" b="1" dirty="0">
              <a:solidFill>
                <a:srgbClr val="C00000"/>
              </a:solidFill>
            </a:endParaRPr>
          </a:p>
        </p:txBody>
      </p:sp>
      <p:pic>
        <p:nvPicPr>
          <p:cNvPr id="8" name="Picture 5" descr="C:\Documents and Settings\Elena\Desktop\новые книги\обложки\жилые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124744"/>
            <a:ext cx="2736304" cy="3872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404</TotalTime>
  <Words>901</Words>
  <Application>Microsoft Office PowerPoint</Application>
  <PresentationFormat>Экран (4:3)</PresentationFormat>
  <Paragraphs>114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        Ждем Вас  в Центральной городской библиотеке  ул. Конная, 6  т.: 57 – 11 – 73  e-mail: pskov-cbs@bibliopskov.ru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Primak</cp:lastModifiedBy>
  <cp:revision>50</cp:revision>
  <dcterms:modified xsi:type="dcterms:W3CDTF">2013-12-30T07:42:17Z</dcterms:modified>
</cp:coreProperties>
</file>