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6" r:id="rId3"/>
    <p:sldId id="261" r:id="rId4"/>
    <p:sldId id="257" r:id="rId5"/>
    <p:sldId id="262" r:id="rId6"/>
    <p:sldId id="258" r:id="rId7"/>
    <p:sldId id="263" r:id="rId8"/>
    <p:sldId id="259" r:id="rId9"/>
    <p:sldId id="264" r:id="rId10"/>
    <p:sldId id="260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36912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1628800"/>
            <a:ext cx="51845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Уважаемые псковичи!</a:t>
            </a:r>
          </a:p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Представляем Вам новые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аналитические правовые сборники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«Библиотечки </a:t>
            </a:r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«Российской газеты»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пополнившие фонд Центральной городской библиотеки. </a:t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7784" y="620688"/>
            <a:ext cx="4752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C00000"/>
                </a:solidFill>
              </a:rPr>
              <a:t>МАУК «Централизованная библиотечная система» г. Пскова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Центральная городская библиотека</a:t>
            </a:r>
          </a:p>
          <a:p>
            <a:pPr algn="ctr"/>
            <a:r>
              <a:rPr lang="ru-RU" sz="1200" dirty="0" smtClean="0">
                <a:solidFill>
                  <a:srgbClr val="C00000"/>
                </a:solidFill>
              </a:rPr>
              <a:t>Центр правовой информации</a:t>
            </a:r>
            <a:endParaRPr lang="ru-RU" sz="1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45224"/>
            <a:ext cx="6172200" cy="929698"/>
          </a:xfrm>
        </p:spPr>
        <p:txBody>
          <a:bodyPr>
            <a:normAutofit/>
          </a:bodyPr>
          <a:lstStyle/>
          <a:p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Тарасенкова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А. Н. От увольнения до трудоустройства : </a:t>
            </a:r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практ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советы и рекомендации / А. Н. </a:t>
            </a:r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Тарасенкова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- М.: Библиотечка РГ, 2013. - 143 с. - (Библиотечка "Российской газеты"; </a:t>
            </a:r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19).</a:t>
            </a:r>
            <a:r>
              <a:rPr lang="ru-RU" sz="1700" dirty="0" smtClean="0"/>
              <a:t> </a:t>
            </a:r>
            <a:endParaRPr lang="ru-RU" sz="1700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70080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046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Трудоустройство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Documents and Settings\Elena\Desktop\Лене сканы\Тарасенкова 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939396"/>
            <a:ext cx="2952998" cy="4210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24743"/>
            <a:ext cx="633670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solidFill>
                <a:srgbClr val="0070C0"/>
              </a:solidFill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Ответы на вопросы о том, какое основание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прекращения трудового договора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предпочтительнее для работника, как должна осуществляться эта процедура по действующему законодательству и какие гарантии и компенсации полагаются работнику при расторжении трудового договора, можно найти в данной книге. </a:t>
            </a:r>
          </a:p>
          <a:p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Помимо вопросов прекращения трудового договора, в издании рассматриваются возможности использования потенциала службы занятости, кадровых агентств, информационных ресурсов в период поиска работы; даются советы по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составлению резюме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по прохождению собеседования и по эффективной продаже себя как специалиста; раскрываются юридические тонкости, которые нужно знать при приеме на работу. </a:t>
            </a:r>
          </a:p>
          <a:p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Книга будет полезна работникам, находящимся под угрозой увольнения, а также всем читателям, которые уже ищут работу или только планируют заняться ее поиском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05273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2627784" y="764704"/>
            <a:ext cx="3507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Трудоустройство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764704"/>
            <a:ext cx="4608512" cy="48245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Ждем Вас </a:t>
            </a: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Центральной городской библиотеке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ул. Конная, 6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т.: 57 – 11 – 73</a:t>
            </a:r>
            <a:r>
              <a:rPr lang="en-US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pskov-cbs@bibliopskov.ru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5445224"/>
            <a:ext cx="6118448" cy="929698"/>
          </a:xfrm>
        </p:spPr>
        <p:txBody>
          <a:bodyPr>
            <a:normAutofit fontScale="92500" lnSpcReduction="20000"/>
          </a:bodyPr>
          <a:lstStyle/>
          <a:p>
            <a:pPr algn="r"/>
            <a:endParaRPr lang="ru-RU" b="0" dirty="0" smtClean="0">
              <a:solidFill>
                <a:srgbClr val="0070C0"/>
              </a:solidFill>
            </a:endParaRPr>
          </a:p>
          <a:p>
            <a:pPr algn="r"/>
            <a:endParaRPr lang="ru-RU" b="0" dirty="0" smtClean="0">
              <a:solidFill>
                <a:srgbClr val="0070C0"/>
              </a:solidFill>
            </a:endParaRPr>
          </a:p>
          <a:p>
            <a:pPr algn="r"/>
            <a:r>
              <a:rPr lang="ru-RU" b="0" dirty="0" smtClean="0">
                <a:solidFill>
                  <a:srgbClr val="0070C0"/>
                </a:solidFill>
              </a:rPr>
              <a:t>Составитель: библиограф ЦГБ  Е. П. Примак </a:t>
            </a:r>
            <a:endParaRPr lang="ru-RU" b="0" dirty="0">
              <a:solidFill>
                <a:srgbClr val="0070C0"/>
              </a:solidFill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314096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539552" y="364502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45224"/>
            <a:ext cx="6172200" cy="929698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Маслова, Т. А. Нюансы страхования для граждан: где могут поджидать неприятности и как от них защититься / Т. А. Маслова. - М.: Библиотечка РГ, 2013. - 143 с. - (Библиотечка "Российской газеты";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15).</a:t>
            </a:r>
            <a:endParaRPr lang="ru-RU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70080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046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Страхование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" name="Picture 2" descr="C:\Documents and Settings\Elena\Desktop\Лене сканы\Нюансы 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908720"/>
            <a:ext cx="2965923" cy="417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052736"/>
            <a:ext cx="612068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книге рассмотрены ситуации, связанные с отдельными рисками, возникающими: при ведении предпринимательской деятельности и уплате налогов; перевозках пассажиров; в туристической сфере; в процессе эксплуатации жилья. </a:t>
            </a:r>
          </a:p>
          <a:p>
            <a:pPr algn="just"/>
            <a:r>
              <a:rPr lang="ru-RU" sz="1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Граждане и предприниматели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пытающиеся заработать самостоятельно, узнают об опасностях незаконного предпринимательства и возможностях выбора среди законных методов ведения бизнеса.</a:t>
            </a:r>
          </a:p>
          <a:p>
            <a:pPr algn="just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Налогоплательщики-граждане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о своих правах при проведении налогового контроля. Лица, ведущие совместную деятельность в области сельского хозяйства, — о новых правовых основах деятельности крестьянского (фермерского) хозяйства в качестве юридического лица. </a:t>
            </a:r>
          </a:p>
          <a:p>
            <a:pPr algn="just"/>
            <a:r>
              <a:rPr lang="ru-RU" sz="1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Граждане – потребители услуг пассажирского транспорта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— о том, как их имущественные интересы защищены обязательным страхованием гражданской ответственности перевозчика. </a:t>
            </a:r>
          </a:p>
          <a:p>
            <a:pPr algn="just"/>
            <a:r>
              <a:rPr lang="ru-RU" sz="1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Путешественники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— о том, кто отвечает за задержку рейса, </a:t>
            </a:r>
          </a:p>
          <a:p>
            <a:pPr algn="just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потерю багажа при </a:t>
            </a:r>
            <a:r>
              <a:rPr lang="ru-RU" sz="1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авиаперелете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тонкостях страхования от невыезда и рекомендациях </a:t>
            </a:r>
            <a:r>
              <a:rPr lang="ru-RU" sz="1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МИДа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России в случае возникновения непредвиденных ситуаций. </a:t>
            </a:r>
            <a:b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Владельцы квартир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найдут ответы на вопросы, почему необходимо страховать само жилье, личное имущество, а также что делать, если случилась жилищно-коммунальная авария под названием «залив».</a:t>
            </a:r>
            <a:endParaRPr lang="ru-RU" sz="1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05273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2987824" y="548680"/>
            <a:ext cx="2956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Страхование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45224"/>
            <a:ext cx="6172200" cy="929698"/>
          </a:xfrm>
        </p:spPr>
        <p:txBody>
          <a:bodyPr>
            <a:normAutofit/>
          </a:bodyPr>
          <a:lstStyle/>
          <a:p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Тарасенкова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А. Н. Сайт для малого бизнеса / А. Н. </a:t>
            </a:r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Тарасенкова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- М.: Библиотечка РГ, 2013. - 190, [1] с. - (Библиотечка "Российской газеты"; </a:t>
            </a:r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16).</a:t>
            </a:r>
            <a:endParaRPr lang="ru-RU" sz="1700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70080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046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Бизнес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Documents and Settings\Elena\Desktop\Лене сканы\Сай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950081"/>
            <a:ext cx="2851307" cy="4064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1196752"/>
            <a:ext cx="5400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 книга о том, как использовать безграничные возможности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Интернета для малого бизнеса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нее вы узнаете, как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самостоятельно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создать и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эффективно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использовать свое интернет-представительство; получите полезные советы, которые помогут справиться с технической частью разработки сайта, а также позволят повысить его популярность и посещаемость. </a:t>
            </a:r>
          </a:p>
          <a:p>
            <a:pPr algn="just"/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Книга будет полезна для всех читателей, заинтересованных в создании и успешном развитии своего бизнеса.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05273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923928" y="764704"/>
            <a:ext cx="100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Бизнес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45224"/>
            <a:ext cx="6172200" cy="929698"/>
          </a:xfrm>
        </p:spPr>
        <p:txBody>
          <a:bodyPr>
            <a:normAutofit fontScale="92500"/>
          </a:bodyPr>
          <a:lstStyle/>
          <a:p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Корягин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А. Е. Жилищно-коммунальные услуги: права потребителей / А. Е.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Корягин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И. Е. Соколова. - М. : Библиотечка РГ, 2013. - 175 с. - (Библиотечка "Российской газеты";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17).</a:t>
            </a:r>
            <a:endParaRPr lang="ru-RU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70080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9792" y="404664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Жилищно-коммунальные услуги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Documents and Settings\Elena\Desktop\Лене сканы\ЖК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980728"/>
            <a:ext cx="2843480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908720"/>
            <a:ext cx="554461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данной книге рассмотрены наиболее важные вопросы правового регулирования отношений в сфере жилищно-коммунального хозяйства. </a:t>
            </a:r>
          </a:p>
          <a:p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Анализируются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особенности предоставления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коммунальных услуг, порядок расчета размера платы за них, основания для приостановления или ограничения их подачи. </a:t>
            </a:r>
          </a:p>
          <a:p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Особое внимание уделяется вопросам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защиты прав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потребителей коммунальных услуг. </a:t>
            </a:r>
          </a:p>
          <a:p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Издание будет полезно всем гражданам, желающим свободно ориентироваться в правовых аспектах защиты прав потребителей коммунальных услуг, а также умело и результативно использовать свои знания в спорах и разногласиях с управляющими организациями и поставщиками коммунальных услуг.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05273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2339752" y="332656"/>
            <a:ext cx="417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Жилищно-коммунальные услуги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45224"/>
            <a:ext cx="6172200" cy="929698"/>
          </a:xfrm>
        </p:spPr>
        <p:txBody>
          <a:bodyPr>
            <a:normAutofit fontScale="92500"/>
          </a:bodyPr>
          <a:lstStyle/>
          <a:p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Саблин, М. Т. Как выбраться из долговой ямы (на примере ипотечного кредитования) / М. Т. Саблин. - М.: Библиотечка РГ, 2013. - 142 с. - (Библиотечка "Российской газеты";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18).</a:t>
            </a:r>
            <a:endParaRPr lang="ru-RU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70080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046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Кредит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Documents and Settings\Elena\Desktop\Лене сканы\Долговая я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052736"/>
            <a:ext cx="2816920" cy="3967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340768"/>
            <a:ext cx="597666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В книге вы найдете ответы на три вопроса: как </a:t>
            </a:r>
            <a:r>
              <a:rPr lang="ru-RU" sz="1600" b="1" u="sng" dirty="0" smtClean="0">
                <a:solidFill>
                  <a:srgbClr val="0070C0"/>
                </a:solidFill>
              </a:rPr>
              <a:t>правильно получить кредит</a:t>
            </a:r>
            <a:r>
              <a:rPr lang="ru-RU" sz="1600" b="1" dirty="0" smtClean="0">
                <a:solidFill>
                  <a:srgbClr val="0070C0"/>
                </a:solidFill>
              </a:rPr>
              <a:t>, как справиться с долговым бременем, как выбраться из просрочки? </a:t>
            </a:r>
          </a:p>
          <a:p>
            <a:endParaRPr lang="ru-RU" sz="1600" b="1" dirty="0" smtClean="0">
              <a:solidFill>
                <a:srgbClr val="0070C0"/>
              </a:solidFill>
            </a:endParaRPr>
          </a:p>
          <a:p>
            <a:r>
              <a:rPr lang="ru-RU" sz="1600" b="1" dirty="0" smtClean="0">
                <a:solidFill>
                  <a:srgbClr val="0070C0"/>
                </a:solidFill>
              </a:rPr>
              <a:t>Автор более 10 лет занимается урегулированием задолженности с заемщиками, поэтому советы носят </a:t>
            </a:r>
            <a:r>
              <a:rPr lang="ru-RU" sz="1600" b="1" u="sng" dirty="0" smtClean="0">
                <a:solidFill>
                  <a:srgbClr val="0070C0"/>
                </a:solidFill>
              </a:rPr>
              <a:t>практически применимый характер</a:t>
            </a:r>
            <a:r>
              <a:rPr lang="ru-RU" sz="1600" b="1" dirty="0" smtClean="0">
                <a:solidFill>
                  <a:srgbClr val="0070C0"/>
                </a:solidFill>
              </a:rPr>
              <a:t>. </a:t>
            </a:r>
          </a:p>
          <a:p>
            <a:endParaRPr lang="ru-RU" sz="1600" b="1" dirty="0" smtClean="0">
              <a:solidFill>
                <a:srgbClr val="0070C0"/>
              </a:solidFill>
            </a:endParaRPr>
          </a:p>
          <a:p>
            <a:r>
              <a:rPr lang="ru-RU" sz="1600" b="1" dirty="0" smtClean="0">
                <a:solidFill>
                  <a:srgbClr val="0070C0"/>
                </a:solidFill>
              </a:rPr>
              <a:t>Читатель научится </a:t>
            </a:r>
            <a:r>
              <a:rPr lang="ru-RU" sz="1600" b="1" u="sng" dirty="0" smtClean="0">
                <a:solidFill>
                  <a:srgbClr val="0070C0"/>
                </a:solidFill>
              </a:rPr>
              <a:t>грамотно</a:t>
            </a:r>
            <a:r>
              <a:rPr lang="ru-RU" sz="1600" b="1" dirty="0" smtClean="0">
                <a:solidFill>
                  <a:srgbClr val="0070C0"/>
                </a:solidFill>
              </a:rPr>
              <a:t> распределять силы при получении и возврате кредита, составлять планы выхода из просрочки, а также узнает точку зрения банка по ключевым вопросам работы с просроченной задолженностью.</a:t>
            </a:r>
          </a:p>
          <a:p>
            <a:endParaRPr lang="ru-RU" sz="1600" b="1" dirty="0" smtClean="0">
              <a:solidFill>
                <a:srgbClr val="0070C0"/>
              </a:solidFill>
            </a:endParaRPr>
          </a:p>
          <a:p>
            <a:r>
              <a:rPr lang="ru-RU" sz="1600" b="1" dirty="0" smtClean="0">
                <a:solidFill>
                  <a:srgbClr val="0070C0"/>
                </a:solidFill>
              </a:rPr>
              <a:t> Книга предназначена тем, кто уже получил либо еще только собирается обратиться за получением ипотечного кредита и хочет обезопасить себя от любых рисков при его погашении, а также тем, у кого имеется просроченная задолженность по кредитам.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05273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/>
          <p:cNvSpPr txBox="1"/>
          <p:nvPr/>
        </p:nvSpPr>
        <p:spPr>
          <a:xfrm>
            <a:off x="3851920" y="548680"/>
            <a:ext cx="943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Кредит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102</TotalTime>
  <Words>796</Words>
  <Application>Microsoft Office PowerPoint</Application>
  <PresentationFormat>Экран (4:3)</PresentationFormat>
  <Paragraphs>75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       Ждем Вас  в Центральной городской библиотеке  ул. Конная, 6  т.: 57 – 11 – 73  e-mail: pskov-cbs@bibliopskov.ru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Primak</cp:lastModifiedBy>
  <cp:revision>16</cp:revision>
  <dcterms:modified xsi:type="dcterms:W3CDTF">2013-11-13T14:00:22Z</dcterms:modified>
</cp:coreProperties>
</file>