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4" r:id="rId2"/>
    <p:sldId id="363" r:id="rId3"/>
    <p:sldId id="361" r:id="rId4"/>
    <p:sldId id="340" r:id="rId5"/>
    <p:sldId id="359" r:id="rId6"/>
    <p:sldId id="342" r:id="rId7"/>
    <p:sldId id="357" r:id="rId8"/>
    <p:sldId id="344" r:id="rId9"/>
    <p:sldId id="347" r:id="rId10"/>
    <p:sldId id="345" r:id="rId11"/>
    <p:sldId id="346" r:id="rId12"/>
    <p:sldId id="341" r:id="rId13"/>
    <p:sldId id="343" r:id="rId14"/>
    <p:sldId id="265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76" r:id="rId23"/>
    <p:sldId id="279" r:id="rId24"/>
    <p:sldId id="278" r:id="rId25"/>
    <p:sldId id="267" r:id="rId26"/>
    <p:sldId id="269" r:id="rId27"/>
    <p:sldId id="271" r:id="rId28"/>
    <p:sldId id="268" r:id="rId29"/>
    <p:sldId id="300" r:id="rId30"/>
    <p:sldId id="272" r:id="rId31"/>
    <p:sldId id="295" r:id="rId32"/>
    <p:sldId id="294" r:id="rId33"/>
    <p:sldId id="289" r:id="rId34"/>
    <p:sldId id="290" r:id="rId35"/>
    <p:sldId id="339" r:id="rId36"/>
    <p:sldId id="293" r:id="rId37"/>
    <p:sldId id="286" r:id="rId38"/>
    <p:sldId id="287" r:id="rId39"/>
    <p:sldId id="273" r:id="rId40"/>
    <p:sldId id="274" r:id="rId41"/>
    <p:sldId id="275" r:id="rId42"/>
    <p:sldId id="280" r:id="rId43"/>
    <p:sldId id="277" r:id="rId44"/>
    <p:sldId id="302" r:id="rId45"/>
    <p:sldId id="285" r:id="rId46"/>
    <p:sldId id="362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1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19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21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828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816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57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0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09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28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6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49273-437F-4A76-BD24-640C6DEB13BA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DBF67-EFFA-4D66-BCB4-70E0BE8B4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59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ihi.ru/avtor/valmim" TargetMode="External"/><Relationship Id="rId2" Type="http://schemas.openxmlformats.org/officeDocument/2006/relationships/hyperlink" Target="http://www.proza.ru/avtor/valmim" TargetMode="Externa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tihi.ru/avtor/valmim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712968" cy="3411810"/>
          </a:xfrm>
          <a:ln>
            <a:solidFill>
              <a:schemeClr val="bg1"/>
            </a:solidFill>
          </a:ln>
        </p:spPr>
        <p:txBody>
          <a:bodyPr>
            <a:prstTxWarp prst="textPlain">
              <a:avLst/>
            </a:prstTxWarp>
            <a:noAutofit/>
          </a:bodyPr>
          <a:lstStyle/>
          <a:p>
            <a:pPr algn="l"/>
            <a:r>
              <a:rPr lang="ru-RU" sz="9600" b="1" dirty="0" smtClean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Красота </a:t>
            </a:r>
            <a:r>
              <a:rPr lang="ru-RU" sz="8800" b="1" dirty="0" smtClean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/>
            </a:r>
            <a:br>
              <a:rPr lang="ru-RU" sz="8800" b="1" dirty="0" smtClean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8800" b="1" dirty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8800" b="1" dirty="0" smtClean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     </a:t>
            </a:r>
            <a:r>
              <a:rPr lang="ru-RU" sz="9600" b="1" dirty="0" smtClean="0">
                <a:ln w="28575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земная…</a:t>
            </a:r>
            <a:endParaRPr lang="ru-RU" sz="9600" b="1" dirty="0">
              <a:ln w="28575"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617999"/>
            <a:ext cx="8532440" cy="2783160"/>
          </a:xfrm>
        </p:spPr>
        <p:txBody>
          <a:bodyPr>
            <a:normAutofit/>
          </a:bodyPr>
          <a:lstStyle/>
          <a:p>
            <a:endParaRPr lang="ru-RU" sz="1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i="1" dirty="0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 </a:t>
            </a:r>
            <a:r>
              <a:rPr lang="ru-RU" sz="4400" b="1" i="1" dirty="0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7</a:t>
            </a:r>
            <a:r>
              <a:rPr lang="en-US" sz="4400" b="1" i="1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5</a:t>
            </a:r>
            <a:r>
              <a:rPr lang="ru-RU" b="1" i="1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-летию </a:t>
            </a:r>
            <a:r>
              <a:rPr lang="ru-RU" b="1" i="1" dirty="0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со дня рождения </a:t>
            </a:r>
          </a:p>
          <a:p>
            <a:pPr>
              <a:spcBef>
                <a:spcPts val="0"/>
              </a:spcBef>
            </a:pPr>
            <a:r>
              <a:rPr lang="ru-RU" sz="4000" b="1" i="1" dirty="0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Мухина</a:t>
            </a:r>
          </a:p>
          <a:p>
            <a:pPr>
              <a:spcBef>
                <a:spcPts val="0"/>
              </a:spcBef>
            </a:pPr>
            <a:r>
              <a:rPr lang="ru-RU" b="1" i="1" dirty="0" smtClean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4000" b="1" i="1" dirty="0">
                <a:ln w="952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Валерия Михайловича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6082034"/>
            <a:ext cx="2860077" cy="70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4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62"/>
          <a:stretch/>
        </p:blipFill>
        <p:spPr>
          <a:xfrm>
            <a:off x="179512" y="188640"/>
            <a:ext cx="4104456" cy="6510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5" r="2447" b="1909"/>
          <a:stretch/>
        </p:blipFill>
        <p:spPr>
          <a:xfrm rot="5400000">
            <a:off x="5188566" y="1348159"/>
            <a:ext cx="3245998" cy="4191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188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81"/>
          <a:stretch/>
        </p:blipFill>
        <p:spPr>
          <a:xfrm>
            <a:off x="323528" y="404664"/>
            <a:ext cx="4392488" cy="561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75381" y="1205434"/>
            <a:ext cx="2925057" cy="401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91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7988"/>
            <a:ext cx="3731661" cy="5530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7988"/>
            <a:ext cx="3816424" cy="55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0535"/>
            <a:ext cx="4316491" cy="6093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55"/>
          <a:stretch/>
        </p:blipFill>
        <p:spPr>
          <a:xfrm>
            <a:off x="4551291" y="260648"/>
            <a:ext cx="4279959" cy="6093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94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484784"/>
            <a:ext cx="3456384" cy="4515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148064" y="1600200"/>
            <a:ext cx="3816424" cy="50064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/>
              <a:t>     К портрету Юрия Орлова</a:t>
            </a:r>
          </a:p>
          <a:p>
            <a:pPr marL="0" indent="0">
              <a:buNone/>
            </a:pPr>
            <a:endParaRPr lang="ru-RU" sz="4500" b="1" dirty="0" smtClean="0"/>
          </a:p>
          <a:p>
            <a:pPr marL="0" indent="0">
              <a:buNone/>
            </a:pPr>
            <a:endParaRPr lang="ru-RU" sz="300" dirty="0" smtClean="0"/>
          </a:p>
          <a:p>
            <a:pPr marL="0" indent="0">
              <a:buNone/>
            </a:pPr>
            <a:r>
              <a:rPr lang="ru-RU" dirty="0" smtClean="0"/>
              <a:t>   </a:t>
            </a:r>
            <a:r>
              <a:rPr lang="ru-RU" sz="3000" dirty="0" smtClean="0"/>
              <a:t> </a:t>
            </a:r>
            <a:r>
              <a:rPr lang="ru-RU" sz="4000" dirty="0" smtClean="0"/>
              <a:t>    </a:t>
            </a:r>
            <a:r>
              <a:rPr lang="ru-RU" sz="4400" b="1" i="1" dirty="0" smtClean="0"/>
              <a:t>Себя, как в зеркале я вижу,</a:t>
            </a:r>
            <a:br>
              <a:rPr lang="ru-RU" sz="4400" b="1" i="1" dirty="0" smtClean="0"/>
            </a:br>
            <a:r>
              <a:rPr lang="ru-RU" sz="4400" b="1" i="1" dirty="0" smtClean="0"/>
              <a:t>      Но это зеркало мне льстит.</a:t>
            </a:r>
            <a:br>
              <a:rPr lang="ru-RU" sz="4400" b="1" i="1" dirty="0" smtClean="0"/>
            </a:br>
            <a:r>
              <a:rPr lang="ru-RU" sz="4400" b="1" i="1" dirty="0" smtClean="0"/>
              <a:t>                                          А.С. Пушкин</a:t>
            </a:r>
            <a:br>
              <a:rPr lang="ru-RU" sz="4400" b="1" i="1" dirty="0" smtClean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5600" b="1" dirty="0" smtClean="0"/>
              <a:t>         </a:t>
            </a:r>
            <a:r>
              <a:rPr lang="ru-RU" sz="6400" b="1" dirty="0" smtClean="0"/>
              <a:t>Себя, как в зеркале я вижу...</a:t>
            </a:r>
            <a:br>
              <a:rPr lang="ru-RU" sz="6400" b="1" dirty="0" smtClean="0"/>
            </a:br>
            <a:r>
              <a:rPr lang="ru-RU" sz="6400" b="1" dirty="0" smtClean="0"/>
              <a:t>        Я так похож, что нету слов.</a:t>
            </a:r>
            <a:br>
              <a:rPr lang="ru-RU" sz="6400" b="1" dirty="0" smtClean="0"/>
            </a:br>
            <a:r>
              <a:rPr lang="ru-RU" sz="6400" b="1" dirty="0" smtClean="0"/>
              <a:t>        Сегодня стал мне много ближе</a:t>
            </a:r>
            <a:br>
              <a:rPr lang="ru-RU" sz="6400" b="1" dirty="0" smtClean="0"/>
            </a:br>
            <a:r>
              <a:rPr lang="ru-RU" sz="6400" b="1" dirty="0" smtClean="0"/>
              <a:t>        Учитель милый мой - Орлов.</a:t>
            </a:r>
            <a:br>
              <a:rPr lang="ru-RU" sz="6400" b="1" dirty="0" smtClean="0"/>
            </a:br>
            <a:r>
              <a:rPr lang="ru-RU" sz="6400" b="1" dirty="0" smtClean="0"/>
              <a:t/>
            </a:r>
            <a:br>
              <a:rPr lang="ru-RU" sz="6400" b="1" dirty="0" smtClean="0"/>
            </a:br>
            <a:r>
              <a:rPr lang="ru-RU" sz="6400" b="1" dirty="0" smtClean="0"/>
              <a:t>        Насколько я - волшебник слова,</a:t>
            </a:r>
            <a:br>
              <a:rPr lang="ru-RU" sz="6400" b="1" dirty="0" smtClean="0"/>
            </a:br>
            <a:r>
              <a:rPr lang="ru-RU" sz="6400" b="1" dirty="0" smtClean="0"/>
              <a:t>        Я не скажу вам ничего...</a:t>
            </a:r>
            <a:br>
              <a:rPr lang="ru-RU" sz="6400" b="1" dirty="0" smtClean="0"/>
            </a:br>
            <a:r>
              <a:rPr lang="ru-RU" sz="6400" b="1" dirty="0" smtClean="0"/>
              <a:t>        Но на портрете у Орлова -</a:t>
            </a:r>
            <a:br>
              <a:rPr lang="ru-RU" sz="6400" b="1" dirty="0" smtClean="0"/>
            </a:br>
            <a:r>
              <a:rPr lang="ru-RU" sz="6400" b="1" dirty="0" smtClean="0"/>
              <a:t>        Поэзия и волшебство.</a:t>
            </a:r>
            <a:br>
              <a:rPr lang="ru-RU" sz="6400" b="1" dirty="0" smtClean="0"/>
            </a:br>
            <a:r>
              <a:rPr lang="ru-RU" sz="6400" b="1" dirty="0" smtClean="0"/>
              <a:t/>
            </a:r>
            <a:br>
              <a:rPr lang="ru-RU" sz="6400" b="1" dirty="0" smtClean="0"/>
            </a:br>
            <a:r>
              <a:rPr lang="ru-RU" sz="6400" b="1" dirty="0" smtClean="0"/>
              <a:t>        Люблю творцов, чей век - горенье,</a:t>
            </a:r>
            <a:br>
              <a:rPr lang="ru-RU" sz="6400" b="1" dirty="0" smtClean="0"/>
            </a:br>
            <a:r>
              <a:rPr lang="ru-RU" sz="6400" b="1" dirty="0" smtClean="0"/>
              <a:t>        Кто суть и правду берегут,</a:t>
            </a:r>
            <a:br>
              <a:rPr lang="ru-RU" sz="6400" b="1" dirty="0" smtClean="0"/>
            </a:br>
            <a:r>
              <a:rPr lang="ru-RU" sz="6400" b="1" dirty="0" smtClean="0"/>
              <a:t>        В чьих замечательных твореньях</a:t>
            </a:r>
            <a:br>
              <a:rPr lang="ru-RU" sz="6400" b="1" dirty="0" smtClean="0"/>
            </a:br>
            <a:r>
              <a:rPr lang="ru-RU" sz="6400" b="1" dirty="0" smtClean="0"/>
              <a:t>        Слова и краски их не лгут.</a:t>
            </a:r>
            <a:br>
              <a:rPr lang="ru-RU" sz="6400" b="1" dirty="0" smtClean="0"/>
            </a:br>
            <a:r>
              <a:rPr lang="ru-RU" sz="6400" b="1" dirty="0" smtClean="0"/>
              <a:t/>
            </a:r>
            <a:br>
              <a:rPr lang="ru-RU" sz="6400" b="1" dirty="0" smtClean="0"/>
            </a:br>
            <a:r>
              <a:rPr lang="ru-RU" sz="6400" b="1" dirty="0" smtClean="0"/>
              <a:t>        А мой портрет - он видит, слышит</a:t>
            </a:r>
            <a:br>
              <a:rPr lang="ru-RU" sz="6400" b="1" dirty="0" smtClean="0"/>
            </a:br>
            <a:r>
              <a:rPr lang="ru-RU" sz="6400" b="1" dirty="0" smtClean="0"/>
              <a:t>        И мысли бродят не спеша,</a:t>
            </a:r>
            <a:br>
              <a:rPr lang="ru-RU" sz="6400" b="1" dirty="0" smtClean="0"/>
            </a:br>
            <a:r>
              <a:rPr lang="ru-RU" sz="6400" b="1" dirty="0" smtClean="0"/>
              <a:t>        И под одеждой тихо дышит </a:t>
            </a:r>
            <a:br>
              <a:rPr lang="ru-RU" sz="6400" b="1" dirty="0" smtClean="0"/>
            </a:br>
            <a:r>
              <a:rPr lang="ru-RU" sz="6400" b="1" dirty="0" smtClean="0"/>
              <a:t>        Моя мятежная душа.</a:t>
            </a:r>
            <a:br>
              <a:rPr lang="ru-RU" sz="64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3400" dirty="0" smtClean="0"/>
              <a:t/>
            </a:r>
            <a:br>
              <a:rPr lang="ru-RU" sz="3400" dirty="0" smtClean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43608" y="6143644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Портрет В. Мухина. </a:t>
            </a:r>
          </a:p>
          <a:p>
            <a:r>
              <a:rPr lang="ru-RU" b="1" i="1" dirty="0" smtClean="0"/>
              <a:t>Художник Ю. Орлов.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863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824" y="1667235"/>
            <a:ext cx="5198078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12160" y="1196752"/>
            <a:ext cx="2952328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050" b="1" dirty="0" smtClean="0"/>
          </a:p>
          <a:p>
            <a:pPr marL="0" indent="0">
              <a:buNone/>
            </a:pPr>
            <a:r>
              <a:rPr lang="ru-RU" sz="2000" b="1" dirty="0" smtClean="0"/>
              <a:t>     </a:t>
            </a:r>
            <a:r>
              <a:rPr lang="ru-RU" sz="1800" b="1" dirty="0" smtClean="0"/>
              <a:t>Все умрём</a:t>
            </a:r>
          </a:p>
          <a:p>
            <a:pPr marL="0" indent="0">
              <a:buNone/>
            </a:pPr>
            <a:endParaRPr lang="ru-RU" sz="100" b="1" dirty="0" smtClean="0"/>
          </a:p>
          <a:p>
            <a:pPr marL="0" indent="0">
              <a:buNone/>
            </a:pPr>
            <a:r>
              <a:rPr lang="ru-RU" sz="1200" b="1" dirty="0" smtClean="0"/>
              <a:t>Все умрём, но не в этом дело,</a:t>
            </a:r>
            <a:br>
              <a:rPr lang="ru-RU" sz="1200" b="1" dirty="0" smtClean="0"/>
            </a:br>
            <a:r>
              <a:rPr lang="ru-RU" sz="1200" b="1" dirty="0" smtClean="0"/>
              <a:t>И, пожалуй, не это страшно:</a:t>
            </a:r>
            <a:br>
              <a:rPr lang="ru-RU" sz="1200" b="1" dirty="0" smtClean="0"/>
            </a:br>
            <a:r>
              <a:rPr lang="ru-RU" sz="1200" b="1" dirty="0" smtClean="0"/>
              <a:t>Если сердце кого-то грело,</a:t>
            </a:r>
            <a:br>
              <a:rPr lang="ru-RU" sz="1200" b="1" dirty="0" smtClean="0"/>
            </a:br>
            <a:r>
              <a:rPr lang="ru-RU" sz="1200" b="1" dirty="0" smtClean="0"/>
              <a:t>То уже ты не прожил зряшно.</a:t>
            </a:r>
            <a:br>
              <a:rPr lang="ru-RU" sz="1200" b="1" dirty="0" smtClean="0"/>
            </a:br>
            <a:r>
              <a:rPr lang="ru-RU" sz="1200" b="1" dirty="0" smtClean="0"/>
              <a:t>Страшно то, что под небом русским,</a:t>
            </a:r>
            <a:br>
              <a:rPr lang="ru-RU" sz="1200" b="1" dirty="0" smtClean="0"/>
            </a:br>
            <a:r>
              <a:rPr lang="ru-RU" sz="1200" b="1" dirty="0" smtClean="0"/>
              <a:t>Николаевским да </a:t>
            </a:r>
            <a:r>
              <a:rPr lang="ru-RU" sz="1200" b="1" dirty="0" err="1" smtClean="0"/>
              <a:t>Иванским</a:t>
            </a:r>
            <a:r>
              <a:rPr lang="ru-RU" sz="1200" b="1" dirty="0" smtClean="0"/>
              <a:t>,</a:t>
            </a:r>
            <a:br>
              <a:rPr lang="ru-RU" sz="1200" b="1" dirty="0" smtClean="0"/>
            </a:br>
            <a:r>
              <a:rPr lang="ru-RU" sz="1200" b="1" dirty="0" smtClean="0"/>
              <a:t>Мы торгуем теперь французским,</a:t>
            </a:r>
            <a:br>
              <a:rPr lang="ru-RU" sz="1200" b="1" dirty="0" smtClean="0"/>
            </a:br>
            <a:r>
              <a:rPr lang="ru-RU" sz="1200" b="1" dirty="0" smtClean="0"/>
              <a:t>Итальянским, американским…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Мне плевать, что сливу да грушу</a:t>
            </a:r>
            <a:br>
              <a:rPr lang="ru-RU" sz="1200" b="1" dirty="0" smtClean="0"/>
            </a:br>
            <a:r>
              <a:rPr lang="ru-RU" sz="1200" b="1" dirty="0" smtClean="0"/>
              <a:t>Заменили банан с черешней, - </a:t>
            </a:r>
            <a:br>
              <a:rPr lang="ru-RU" sz="1200" b="1" dirty="0" smtClean="0"/>
            </a:br>
            <a:r>
              <a:rPr lang="ru-RU" sz="1200" b="1" dirty="0" smtClean="0"/>
              <a:t>Больно то, что русскую душу</a:t>
            </a:r>
            <a:br>
              <a:rPr lang="ru-RU" sz="1200" b="1" dirty="0" smtClean="0"/>
            </a:br>
            <a:r>
              <a:rPr lang="ru-RU" sz="1200" b="1" dirty="0" smtClean="0"/>
              <a:t>Отравили песней нездешней.</a:t>
            </a:r>
            <a:br>
              <a:rPr lang="ru-RU" sz="1200" b="1" dirty="0" smtClean="0"/>
            </a:br>
            <a:r>
              <a:rPr lang="ru-RU" sz="1200" b="1" dirty="0" smtClean="0"/>
              <a:t>Страшно то, что землёю родимой – </a:t>
            </a:r>
            <a:br>
              <a:rPr lang="ru-RU" sz="1200" b="1" dirty="0" smtClean="0"/>
            </a:br>
            <a:r>
              <a:rPr lang="ru-RU" sz="1200" b="1" dirty="0" smtClean="0"/>
              <a:t>Эх, </a:t>
            </a:r>
            <a:r>
              <a:rPr lang="ru-RU" sz="1200" b="1" dirty="0" err="1" smtClean="0"/>
              <a:t>Есенинско</a:t>
            </a:r>
            <a:r>
              <a:rPr lang="ru-RU" sz="1200" b="1" dirty="0" smtClean="0"/>
              <a:t>-Достоевской! – </a:t>
            </a:r>
            <a:br>
              <a:rPr lang="ru-RU" sz="1200" b="1" dirty="0" smtClean="0"/>
            </a:br>
            <a:r>
              <a:rPr lang="ru-RU" sz="1200" b="1" dirty="0" smtClean="0"/>
              <a:t>Разъезжают всё нелюдимы</a:t>
            </a:r>
            <a:br>
              <a:rPr lang="ru-RU" sz="1200" b="1" dirty="0" smtClean="0"/>
            </a:br>
            <a:r>
              <a:rPr lang="ru-RU" sz="1200" b="1" dirty="0" smtClean="0"/>
              <a:t>Кавалькадами королевскими,</a:t>
            </a:r>
            <a:br>
              <a:rPr lang="ru-RU" sz="1200" b="1" dirty="0" smtClean="0"/>
            </a:b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Что на лиственное, на хвойное,</a:t>
            </a:r>
            <a:br>
              <a:rPr lang="ru-RU" sz="1200" b="1" dirty="0" smtClean="0"/>
            </a:br>
            <a:r>
              <a:rPr lang="ru-RU" sz="1200" b="1" dirty="0" smtClean="0"/>
              <a:t>На Михайловское, на </a:t>
            </a:r>
            <a:r>
              <a:rPr lang="ru-RU" sz="1200" b="1" dirty="0" err="1" smtClean="0"/>
              <a:t>Тригорское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Выливают, как в яму помойную,</a:t>
            </a:r>
            <a:br>
              <a:rPr lang="ru-RU" sz="1200" b="1" dirty="0" smtClean="0"/>
            </a:br>
            <a:r>
              <a:rPr lang="ru-RU" sz="1200" b="1" dirty="0" smtClean="0"/>
              <a:t>Нечистоты из рая заморского.</a:t>
            </a:r>
            <a:br>
              <a:rPr lang="ru-RU" sz="1200" b="1" dirty="0" smtClean="0"/>
            </a:br>
            <a:r>
              <a:rPr lang="ru-RU" sz="1200" b="1" dirty="0" smtClean="0"/>
              <a:t>Всё уходит, что жить хотело.</a:t>
            </a:r>
            <a:br>
              <a:rPr lang="ru-RU" sz="1200" b="1" dirty="0" smtClean="0"/>
            </a:br>
            <a:r>
              <a:rPr lang="ru-RU" sz="1200" b="1" dirty="0" smtClean="0"/>
              <a:t>Русский дух, и тот, догорает.</a:t>
            </a:r>
            <a:br>
              <a:rPr lang="ru-RU" sz="1200" b="1" dirty="0" smtClean="0"/>
            </a:br>
            <a:r>
              <a:rPr lang="ru-RU" sz="1200" b="1" dirty="0" smtClean="0"/>
              <a:t>Все умрём, но не в этом дело, - </a:t>
            </a:r>
            <a:br>
              <a:rPr lang="ru-RU" sz="1200" b="1" dirty="0" smtClean="0"/>
            </a:br>
            <a:r>
              <a:rPr lang="ru-RU" sz="1200" b="1" dirty="0" smtClean="0"/>
              <a:t>Жаль, что Русь моя умирает.</a:t>
            </a:r>
            <a:br>
              <a:rPr lang="ru-RU" sz="1200" b="1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 smtClean="0"/>
          </a:p>
          <a:p>
            <a:pPr marL="0" indent="0">
              <a:buNone/>
            </a:pPr>
            <a:endParaRPr lang="ru-RU" sz="1050" dirty="0"/>
          </a:p>
        </p:txBody>
      </p:sp>
      <p:sp>
        <p:nvSpPr>
          <p:cNvPr id="3" name="TextBox 2"/>
          <p:cNvSpPr txBox="1"/>
          <p:nvPr/>
        </p:nvSpPr>
        <p:spPr>
          <a:xfrm>
            <a:off x="560579" y="587727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Картина В. </a:t>
            </a:r>
            <a:r>
              <a:rPr lang="ru-RU" b="1" i="1" dirty="0" smtClean="0"/>
              <a:t>Мухина "Река </a:t>
            </a:r>
            <a:r>
              <a:rPr lang="ru-RU" b="1" i="1" dirty="0" err="1" smtClean="0"/>
              <a:t>Сороть</a:t>
            </a:r>
            <a:r>
              <a:rPr lang="ru-RU" b="1" i="1" dirty="0" smtClean="0"/>
              <a:t>. </a:t>
            </a:r>
            <a:r>
              <a:rPr lang="ru-RU" b="1" i="1" dirty="0" err="1" smtClean="0"/>
              <a:t>Тригорское</a:t>
            </a:r>
            <a:r>
              <a:rPr lang="ru-RU" b="1" i="1" dirty="0" smtClean="0"/>
              <a:t>"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7123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700808"/>
            <a:ext cx="5376597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12160" y="2420888"/>
            <a:ext cx="3131840" cy="3705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/>
              <a:t>              </a:t>
            </a:r>
            <a:r>
              <a:rPr lang="ru-RU" sz="2000" b="1" dirty="0" smtClean="0"/>
              <a:t>Я знал</a:t>
            </a:r>
          </a:p>
          <a:p>
            <a:pPr marL="0" indent="0">
              <a:buNone/>
            </a:pPr>
            <a:endParaRPr lang="ru-RU" sz="1000" b="1" dirty="0" smtClean="0"/>
          </a:p>
          <a:p>
            <a:pPr marL="0" indent="0">
              <a:buNone/>
            </a:pPr>
            <a:r>
              <a:rPr lang="ru-RU" sz="1400" b="1" dirty="0" smtClean="0"/>
              <a:t>Я знал, что рядом бродит беда;</a:t>
            </a:r>
            <a:br>
              <a:rPr lang="ru-RU" sz="1400" b="1" dirty="0" smtClean="0"/>
            </a:br>
            <a:r>
              <a:rPr lang="ru-RU" sz="1400" b="1" dirty="0" smtClean="0"/>
              <a:t>Я знал, что и счастье рядом.</a:t>
            </a:r>
            <a:br>
              <a:rPr lang="ru-RU" sz="1400" b="1" dirty="0" smtClean="0"/>
            </a:br>
            <a:r>
              <a:rPr lang="ru-RU" sz="1400" b="1" dirty="0" smtClean="0"/>
              <a:t>Хотелось мне, чтоб сказали вы "да",</a:t>
            </a:r>
            <a:br>
              <a:rPr lang="ru-RU" sz="1400" b="1" dirty="0" smtClean="0"/>
            </a:br>
            <a:r>
              <a:rPr lang="ru-RU" sz="1400" b="1" dirty="0" smtClean="0"/>
              <a:t>Словом ли, жестом, взглядом...</a:t>
            </a:r>
            <a:br>
              <a:rPr lang="ru-RU" sz="1400" b="1" dirty="0" smtClean="0"/>
            </a:br>
            <a:r>
              <a:rPr lang="ru-RU" sz="1400" b="1" dirty="0" smtClean="0"/>
              <a:t>И то, что я так на вас смотрю,</a:t>
            </a:r>
            <a:br>
              <a:rPr lang="ru-RU" sz="1400" b="1" dirty="0" smtClean="0"/>
            </a:br>
            <a:r>
              <a:rPr lang="ru-RU" sz="1400" b="1" dirty="0" smtClean="0"/>
              <a:t>Конечно вы не заметите.</a:t>
            </a:r>
            <a:br>
              <a:rPr lang="ru-RU" sz="1400" b="1" dirty="0" smtClean="0"/>
            </a:br>
            <a:r>
              <a:rPr lang="ru-RU" sz="1400" b="1" dirty="0" smtClean="0"/>
              <a:t>Важно не то, что я говорю,</a:t>
            </a:r>
            <a:br>
              <a:rPr lang="ru-RU" sz="1400" b="1" dirty="0" smtClean="0"/>
            </a:br>
            <a:r>
              <a:rPr lang="ru-RU" sz="1400" b="1" dirty="0" smtClean="0"/>
              <a:t>А то, что вы мне ответите...</a:t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587727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27668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художник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765839"/>
            <a:ext cx="5411493" cy="3955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736304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/>
              <a:t>      </a:t>
            </a:r>
            <a:r>
              <a:rPr lang="ru-RU" sz="8000" b="1" dirty="0" smtClean="0"/>
              <a:t>Всё так же</a:t>
            </a:r>
          </a:p>
          <a:p>
            <a:pPr marL="0" indent="0">
              <a:buNone/>
            </a:pPr>
            <a:endParaRPr lang="ru-RU" sz="4500" b="1" dirty="0" smtClean="0"/>
          </a:p>
          <a:p>
            <a:pPr marL="0" indent="0">
              <a:buNone/>
            </a:pPr>
            <a:r>
              <a:rPr lang="ru-RU" sz="5600" b="1" dirty="0" smtClean="0"/>
              <a:t>Всё так же серо и неброско</a:t>
            </a:r>
            <a:br>
              <a:rPr lang="ru-RU" sz="5600" b="1" dirty="0" smtClean="0"/>
            </a:br>
            <a:r>
              <a:rPr lang="ru-RU" sz="5600" b="1" dirty="0" smtClean="0"/>
              <a:t>Звучит осенний день кругом: </a:t>
            </a:r>
            <a:br>
              <a:rPr lang="ru-RU" sz="5600" b="1" dirty="0" smtClean="0"/>
            </a:br>
            <a:r>
              <a:rPr lang="ru-RU" sz="5600" b="1" dirty="0" smtClean="0"/>
              <a:t>И это небо и берёзка,</a:t>
            </a:r>
            <a:br>
              <a:rPr lang="ru-RU" sz="5600" b="1" dirty="0" smtClean="0"/>
            </a:br>
            <a:r>
              <a:rPr lang="ru-RU" sz="5600" b="1" dirty="0" smtClean="0"/>
              <a:t>И бор над выцветшим бугром.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Земля прозябла и промокла.</a:t>
            </a:r>
            <a:br>
              <a:rPr lang="ru-RU" sz="5600" b="1" dirty="0" smtClean="0"/>
            </a:br>
            <a:r>
              <a:rPr lang="ru-RU" sz="5600" b="1" dirty="0" smtClean="0"/>
              <a:t>Угрюмых дач пустует ряд,</a:t>
            </a:r>
            <a:br>
              <a:rPr lang="ru-RU" sz="5600" b="1" dirty="0" smtClean="0"/>
            </a:br>
            <a:r>
              <a:rPr lang="ru-RU" sz="5600" b="1" dirty="0" smtClean="0"/>
              <a:t>И занавешенные окна</a:t>
            </a:r>
            <a:br>
              <a:rPr lang="ru-RU" sz="5600" b="1" dirty="0" smtClean="0"/>
            </a:br>
            <a:r>
              <a:rPr lang="ru-RU" sz="5600" b="1" dirty="0" smtClean="0"/>
              <a:t>Подслеповато в мир глядят.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И с тёмных веток старых вишен</a:t>
            </a:r>
            <a:br>
              <a:rPr lang="ru-RU" sz="5600" b="1" dirty="0" smtClean="0"/>
            </a:br>
            <a:r>
              <a:rPr lang="ru-RU" sz="5600" b="1" dirty="0" smtClean="0"/>
              <a:t>Летит понуро слабый лист, </a:t>
            </a:r>
            <a:br>
              <a:rPr lang="ru-RU" sz="5600" b="1" dirty="0" smtClean="0"/>
            </a:br>
            <a:r>
              <a:rPr lang="ru-RU" sz="5600" b="1" dirty="0" smtClean="0"/>
              <a:t>И в проводах озябших слышен</a:t>
            </a:r>
            <a:br>
              <a:rPr lang="ru-RU" sz="5600" b="1" dirty="0" smtClean="0"/>
            </a:br>
            <a:r>
              <a:rPr lang="ru-RU" sz="5600" b="1" dirty="0" smtClean="0"/>
              <a:t>Сырого ветра сиплый свист.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Остывшей чёрной печки дверца</a:t>
            </a:r>
            <a:br>
              <a:rPr lang="ru-RU" sz="5600" b="1" dirty="0" smtClean="0"/>
            </a:br>
            <a:r>
              <a:rPr lang="ru-RU" sz="5600" b="1" dirty="0" smtClean="0"/>
              <a:t>Дрожащей челюстью стучит.</a:t>
            </a:r>
            <a:br>
              <a:rPr lang="ru-RU" sz="5600" b="1" dirty="0" smtClean="0"/>
            </a:br>
            <a:r>
              <a:rPr lang="ru-RU" sz="5600" b="1" dirty="0" smtClean="0"/>
              <a:t>Уныло всё... И только сердце</a:t>
            </a:r>
            <a:br>
              <a:rPr lang="ru-RU" sz="5600" b="1" dirty="0" smtClean="0"/>
            </a:br>
            <a:r>
              <a:rPr lang="ru-RU" sz="5600" b="1" dirty="0" smtClean="0"/>
              <a:t>Неунывающе звучит.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0570" y="606924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1510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художник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169" y="2146430"/>
            <a:ext cx="4863227" cy="3647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628800"/>
            <a:ext cx="3456384" cy="504056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 smtClean="0"/>
              <a:t>         Минуты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5600" b="1" dirty="0" smtClean="0"/>
              <a:t>Минуты ли блистал или века,</a:t>
            </a:r>
            <a:br>
              <a:rPr lang="ru-RU" sz="5600" b="1" dirty="0" smtClean="0"/>
            </a:br>
            <a:r>
              <a:rPr lang="ru-RU" sz="5600" b="1" dirty="0" smtClean="0"/>
              <a:t>Достойно ли прожил или беспутно,</a:t>
            </a:r>
            <a:br>
              <a:rPr lang="ru-RU" sz="5600" b="1" dirty="0" smtClean="0"/>
            </a:br>
            <a:r>
              <a:rPr lang="ru-RU" sz="5600" b="1" dirty="0" smtClean="0"/>
              <a:t>Не разберёшь ты в памяти, пока</a:t>
            </a:r>
            <a:br>
              <a:rPr lang="ru-RU" sz="5600" b="1" dirty="0" smtClean="0"/>
            </a:br>
            <a:r>
              <a:rPr lang="ru-RU" sz="5600" b="1" dirty="0" smtClean="0"/>
              <a:t>Былое не разложишь поминутно.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Минутами - боролся ты с "пургой"</a:t>
            </a:r>
            <a:br>
              <a:rPr lang="ru-RU" sz="5600" b="1" dirty="0" smtClean="0"/>
            </a:br>
            <a:r>
              <a:rPr lang="ru-RU" sz="5600" b="1" dirty="0" smtClean="0"/>
              <a:t>И, как герой, отважен был и дерзок;</a:t>
            </a:r>
            <a:br>
              <a:rPr lang="ru-RU" sz="5600" b="1" dirty="0" smtClean="0"/>
            </a:br>
            <a:r>
              <a:rPr lang="ru-RU" sz="5600" b="1" dirty="0" smtClean="0"/>
              <a:t>Минутами - ты был совсем другой</a:t>
            </a:r>
            <a:br>
              <a:rPr lang="ru-RU" sz="5600" b="1" dirty="0" smtClean="0"/>
            </a:br>
            <a:r>
              <a:rPr lang="ru-RU" sz="5600" b="1" dirty="0" smtClean="0"/>
              <a:t>И сам себе противен был и мерзок.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Какое </a:t>
            </a:r>
            <a:r>
              <a:rPr lang="ru-RU" sz="5600" b="1" dirty="0" err="1" smtClean="0"/>
              <a:t>разнотравие</a:t>
            </a:r>
            <a:r>
              <a:rPr lang="ru-RU" sz="5600" b="1" dirty="0" smtClean="0"/>
              <a:t> минут!</a:t>
            </a:r>
            <a:br>
              <a:rPr lang="ru-RU" sz="5600" b="1" dirty="0" smtClean="0"/>
            </a:br>
            <a:r>
              <a:rPr lang="ru-RU" sz="5600" b="1" dirty="0" smtClean="0"/>
              <a:t>Теперь, когда судьбу свою итожишь,</a:t>
            </a:r>
            <a:br>
              <a:rPr lang="ru-RU" sz="5600" b="1" dirty="0" smtClean="0"/>
            </a:br>
            <a:r>
              <a:rPr lang="ru-RU" sz="5600" b="1" dirty="0" smtClean="0"/>
              <a:t>Взгляни, как широко они растут,</a:t>
            </a:r>
            <a:br>
              <a:rPr lang="ru-RU" sz="5600" b="1" dirty="0" smtClean="0"/>
            </a:br>
            <a:r>
              <a:rPr lang="ru-RU" sz="5600" b="1" dirty="0" smtClean="0"/>
              <a:t>Как травы друг на друга не похожи.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Иная пробивалась через мрак</a:t>
            </a:r>
            <a:br>
              <a:rPr lang="ru-RU" sz="5600" b="1" dirty="0" smtClean="0"/>
            </a:br>
            <a:r>
              <a:rPr lang="ru-RU" sz="5600" b="1" dirty="0" smtClean="0"/>
              <a:t>Всё выше к солнцу, расцветала звёздно...</a:t>
            </a:r>
            <a:br>
              <a:rPr lang="ru-RU" sz="5600" b="1" dirty="0" smtClean="0"/>
            </a:br>
            <a:r>
              <a:rPr lang="ru-RU" sz="5600" b="1" dirty="0" smtClean="0"/>
              <a:t>Другую бы и вырвал, как сорняк,</a:t>
            </a:r>
            <a:br>
              <a:rPr lang="ru-RU" sz="5600" b="1" dirty="0" smtClean="0"/>
            </a:br>
            <a:r>
              <a:rPr lang="ru-RU" sz="5600" b="1" dirty="0" smtClean="0"/>
              <a:t>Но не достать - непоправимо поздно.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Всё было: неудачи и успех,</a:t>
            </a:r>
            <a:br>
              <a:rPr lang="ru-RU" sz="5600" b="1" dirty="0" smtClean="0"/>
            </a:br>
            <a:r>
              <a:rPr lang="ru-RU" sz="5600" b="1" dirty="0" smtClean="0"/>
              <a:t>Минуты тьмы, минуты высшей цели...</a:t>
            </a:r>
            <a:br>
              <a:rPr lang="ru-RU" sz="5600" b="1" dirty="0" smtClean="0"/>
            </a:br>
            <a:r>
              <a:rPr lang="ru-RU" sz="5600" b="1" dirty="0" smtClean="0"/>
              <a:t>Но только сочетание их всех</a:t>
            </a:r>
            <a:br>
              <a:rPr lang="ru-RU" sz="5600" b="1" dirty="0" smtClean="0"/>
            </a:br>
            <a:r>
              <a:rPr lang="ru-RU" sz="5600" b="1" dirty="0" smtClean="0"/>
              <a:t>Покажет - кто же ты на самом деле.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endParaRPr lang="ru-RU" sz="5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805265"/>
            <a:ext cx="4320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76892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060848"/>
            <a:ext cx="5112567" cy="383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84168" y="1417638"/>
            <a:ext cx="2880320" cy="5208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     </a:t>
            </a:r>
            <a:r>
              <a:rPr lang="ru-RU" sz="1800" b="1" dirty="0" smtClean="0"/>
              <a:t>Не плачь</a:t>
            </a:r>
            <a:endParaRPr lang="ru-RU" sz="800" b="1" dirty="0" smtClean="0"/>
          </a:p>
          <a:p>
            <a:pPr marL="0" indent="0">
              <a:buNone/>
            </a:pPr>
            <a:r>
              <a:rPr lang="ru-RU" sz="1300" b="1" dirty="0" smtClean="0"/>
              <a:t>Не плачь, дорогая  моя.</a:t>
            </a:r>
            <a:br>
              <a:rPr lang="ru-RU" sz="1300" b="1" dirty="0" smtClean="0"/>
            </a:br>
            <a:r>
              <a:rPr lang="ru-RU" sz="1300" b="1" dirty="0" smtClean="0"/>
              <a:t>Давай на политику плюнем</a:t>
            </a:r>
            <a:br>
              <a:rPr lang="ru-RU" sz="1300" b="1" dirty="0" smtClean="0"/>
            </a:br>
            <a:r>
              <a:rPr lang="ru-RU" sz="1300" b="1" dirty="0" smtClean="0"/>
              <a:t>И тёплым зелёным июнем</a:t>
            </a:r>
            <a:br>
              <a:rPr lang="ru-RU" sz="1300" b="1" dirty="0" smtClean="0"/>
            </a:br>
            <a:r>
              <a:rPr lang="ru-RU" sz="1300" b="1" dirty="0" smtClean="0"/>
              <a:t>Уедем в лесные края.</a:t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Наш мир на себя там похож,</a:t>
            </a:r>
            <a:br>
              <a:rPr lang="ru-RU" sz="1300" b="1" dirty="0" smtClean="0"/>
            </a:br>
            <a:r>
              <a:rPr lang="ru-RU" sz="1300" b="1" dirty="0" smtClean="0"/>
              <a:t>И там огорчаться не надо - </a:t>
            </a:r>
            <a:br>
              <a:rPr lang="ru-RU" sz="1300" b="1" dirty="0" smtClean="0"/>
            </a:br>
            <a:r>
              <a:rPr lang="ru-RU" sz="1300" b="1" dirty="0" smtClean="0"/>
              <a:t>Там нет никакой клоунады</a:t>
            </a:r>
            <a:br>
              <a:rPr lang="ru-RU" sz="1300" b="1" dirty="0" smtClean="0"/>
            </a:br>
            <a:r>
              <a:rPr lang="ru-RU" sz="1300" b="1" dirty="0" smtClean="0"/>
              <a:t>И лживых, и клоунских рож.</a:t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Голодных и бедных людей</a:t>
            </a:r>
            <a:br>
              <a:rPr lang="ru-RU" sz="1300" b="1" dirty="0" smtClean="0"/>
            </a:br>
            <a:r>
              <a:rPr lang="ru-RU" sz="1300" b="1" dirty="0" smtClean="0"/>
              <a:t>Они не спасут, не напоят...</a:t>
            </a:r>
            <a:br>
              <a:rPr lang="ru-RU" sz="1300" b="1" dirty="0" smtClean="0"/>
            </a:br>
            <a:r>
              <a:rPr lang="ru-RU" sz="1300" b="1" dirty="0" smtClean="0"/>
              <a:t>И так убиваться не стоит,</a:t>
            </a:r>
            <a:br>
              <a:rPr lang="ru-RU" sz="1300" b="1" dirty="0" smtClean="0"/>
            </a:br>
            <a:r>
              <a:rPr lang="ru-RU" sz="1300" b="1" dirty="0" smtClean="0"/>
              <a:t>Ты слёз понапрасну не лей.</a:t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Уедем от жизни лихой,</a:t>
            </a:r>
            <a:br>
              <a:rPr lang="ru-RU" sz="1300" b="1" dirty="0" smtClean="0"/>
            </a:br>
            <a:r>
              <a:rPr lang="ru-RU" sz="1300" b="1" dirty="0" smtClean="0"/>
              <a:t>Смотреть, как земля умирает,</a:t>
            </a:r>
            <a:br>
              <a:rPr lang="ru-RU" sz="1300" b="1" dirty="0" smtClean="0"/>
            </a:br>
            <a:r>
              <a:rPr lang="ru-RU" sz="1300" b="1" dirty="0" smtClean="0"/>
              <a:t>Как тихо она зарастает</a:t>
            </a:r>
            <a:br>
              <a:rPr lang="ru-RU" sz="1300" b="1" dirty="0" smtClean="0"/>
            </a:br>
            <a:r>
              <a:rPr lang="ru-RU" sz="1300" b="1" dirty="0" smtClean="0"/>
              <a:t>Зелёною вольной ольхой.</a:t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Там раньше был дедовский дом...</a:t>
            </a:r>
            <a:br>
              <a:rPr lang="ru-RU" sz="1300" b="1" dirty="0" smtClean="0"/>
            </a:br>
            <a:r>
              <a:rPr lang="ru-RU" sz="1300" b="1" dirty="0" smtClean="0"/>
              <a:t>Уедем к последним старухам.</a:t>
            </a:r>
            <a:br>
              <a:rPr lang="ru-RU" sz="1300" b="1" dirty="0" smtClean="0"/>
            </a:br>
            <a:r>
              <a:rPr lang="ru-RU" sz="1300" b="1" dirty="0" smtClean="0"/>
              <a:t>Они ещё живы, по слухам,</a:t>
            </a:r>
            <a:br>
              <a:rPr lang="ru-RU" sz="1300" b="1" dirty="0" smtClean="0"/>
            </a:br>
            <a:r>
              <a:rPr lang="ru-RU" sz="1300" b="1" dirty="0" smtClean="0"/>
              <a:t>И, может быть, помнят о том.</a:t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endParaRPr lang="ru-RU" sz="13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932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55926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поэт, писатель, художник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196752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Cambria" panose="02040503050406030204" pitchFamily="18" charset="0"/>
              </a:rPr>
              <a:t>Член </a:t>
            </a:r>
            <a:r>
              <a:rPr lang="ru-RU" b="1" i="1" dirty="0">
                <a:latin typeface="Cambria" panose="02040503050406030204" pitchFamily="18" charset="0"/>
              </a:rPr>
              <a:t>Союза писателей России. </a:t>
            </a:r>
            <a:endParaRPr lang="ru-RU" b="1" i="1" dirty="0" smtClean="0">
              <a:latin typeface="Cambria" panose="02040503050406030204" pitchFamily="18" charset="0"/>
            </a:endParaRPr>
          </a:p>
          <a:p>
            <a:pPr algn="just"/>
            <a:r>
              <a:rPr lang="ru-RU" b="1" i="1" dirty="0" smtClean="0">
                <a:latin typeface="Cambria" panose="02040503050406030204" pitchFamily="18" charset="0"/>
              </a:rPr>
              <a:t>Член </a:t>
            </a:r>
            <a:r>
              <a:rPr lang="ru-RU" b="1" i="1" dirty="0">
                <a:latin typeface="Cambria" panose="02040503050406030204" pitchFamily="18" charset="0"/>
              </a:rPr>
              <a:t>международной ассоциации писателей и публицистов.</a:t>
            </a:r>
          </a:p>
          <a:p>
            <a:pPr algn="just"/>
            <a:r>
              <a:rPr lang="ru-RU" b="1" i="1" dirty="0">
                <a:latin typeface="Cambria" panose="02040503050406030204" pitchFamily="18" charset="0"/>
              </a:rPr>
              <a:t>Малая родина – посёлок </a:t>
            </a:r>
            <a:r>
              <a:rPr lang="ru-RU" b="1" i="1" dirty="0" err="1">
                <a:latin typeface="Cambria" panose="02040503050406030204" pitchFamily="18" charset="0"/>
              </a:rPr>
              <a:t>Кесьма</a:t>
            </a:r>
            <a:r>
              <a:rPr lang="ru-RU" b="1" i="1" dirty="0">
                <a:latin typeface="Cambria" panose="02040503050406030204" pitchFamily="18" charset="0"/>
              </a:rPr>
              <a:t>, ныне Весьегонского района Тверской области.</a:t>
            </a:r>
          </a:p>
          <a:p>
            <a:pPr algn="just"/>
            <a:r>
              <a:rPr lang="ru-RU" b="1" i="1" dirty="0">
                <a:latin typeface="Cambria" panose="02040503050406030204" pitchFamily="18" charset="0"/>
              </a:rPr>
              <a:t>Родился 8 июня 1942 года. Детство было кочевым. Причины разные. </a:t>
            </a:r>
            <a:endParaRPr lang="ru-RU" b="1" i="1" dirty="0" smtClean="0">
              <a:latin typeface="Cambria" panose="02040503050406030204" pitchFamily="18" charset="0"/>
            </a:endParaRPr>
          </a:p>
          <a:p>
            <a:pPr algn="just"/>
            <a:r>
              <a:rPr lang="ru-RU" b="1" i="1" dirty="0" smtClean="0">
                <a:latin typeface="Cambria" panose="02040503050406030204" pitchFamily="18" charset="0"/>
              </a:rPr>
              <a:t>О </a:t>
            </a:r>
            <a:r>
              <a:rPr lang="ru-RU" b="1" i="1" dirty="0">
                <a:latin typeface="Cambria" panose="02040503050406030204" pitchFamily="18" charset="0"/>
              </a:rPr>
              <a:t>них написано в автобиографической повести «Русская песня».</a:t>
            </a:r>
          </a:p>
          <a:p>
            <a:pPr algn="just"/>
            <a:r>
              <a:rPr lang="ru-RU" b="1" i="1" dirty="0">
                <a:latin typeface="Cambria" panose="02040503050406030204" pitchFamily="18" charset="0"/>
              </a:rPr>
              <a:t>Жил на Украине — в Луганске (Ворошиловграде) и Дружковке, посёлке Ярега (Коми АССР), Сестрорецке – под Ленинградом, в Пушкинских Горах Псковской области.</a:t>
            </a:r>
          </a:p>
          <a:p>
            <a:pPr algn="just"/>
            <a:r>
              <a:rPr lang="ru-RU" b="1" i="1" dirty="0">
                <a:latin typeface="Cambria" panose="02040503050406030204" pitchFamily="18" charset="0"/>
              </a:rPr>
              <a:t>В Пскове живёт с 1957 года. Окончил псковский индустриальный техникум, псковское музыкальное училище, псковское отделение Ленинградского политехнического </a:t>
            </a:r>
            <a:r>
              <a:rPr lang="ru-RU" b="1" i="1" dirty="0" smtClean="0">
                <a:latin typeface="Cambria" panose="02040503050406030204" pitchFamily="18" charset="0"/>
              </a:rPr>
              <a:t>института </a:t>
            </a:r>
            <a:r>
              <a:rPr lang="ru-RU" b="1" i="1" dirty="0">
                <a:latin typeface="Cambria" panose="02040503050406030204" pitchFamily="18" charset="0"/>
              </a:rPr>
              <a:t>(СЗПИ).</a:t>
            </a:r>
          </a:p>
          <a:p>
            <a:pPr algn="just"/>
            <a:r>
              <a:rPr lang="ru-RU" b="1" i="1" dirty="0">
                <a:latin typeface="Cambria" panose="02040503050406030204" pitchFamily="18" charset="0"/>
              </a:rPr>
              <a:t>Работал пианистом и певцом в эстрадном оркестре, руководителем хора, преподавателем в школе и в ВУЗе, ведущим конструктором и заведующим сектором на заводе ТЭСО и в псковском отделении ВНИИ ЭСО, заведующим отделом рекламы в издательстве «Курсив</a:t>
            </a:r>
            <a:r>
              <a:rPr lang="ru-RU" b="1" i="1" dirty="0" smtClean="0">
                <a:latin typeface="Cambria" panose="02040503050406030204" pitchFamily="18" charset="0"/>
              </a:rPr>
              <a:t>», </a:t>
            </a:r>
            <a:r>
              <a:rPr lang="ru-RU" b="1" i="1" dirty="0">
                <a:latin typeface="Cambria" panose="02040503050406030204" pitchFamily="18" charset="0"/>
              </a:rPr>
              <a:t>в типографии областного Дома народного творчества, заведующим отделом в «</a:t>
            </a:r>
            <a:r>
              <a:rPr lang="ru-RU" b="1" i="1" dirty="0" err="1">
                <a:latin typeface="Cambria" panose="02040503050406030204" pitchFamily="18" charset="0"/>
              </a:rPr>
              <a:t>Псковпищепроме</a:t>
            </a:r>
            <a:r>
              <a:rPr lang="ru-RU" b="1" i="1" dirty="0">
                <a:latin typeface="Cambria" panose="02040503050406030204" pitchFamily="18" charset="0"/>
              </a:rPr>
              <a:t>», на пенсии – стрелком </a:t>
            </a:r>
            <a:r>
              <a:rPr lang="ru-RU" b="1" i="1" dirty="0" err="1">
                <a:latin typeface="Cambria" panose="02040503050406030204" pitchFamily="18" charset="0"/>
              </a:rPr>
              <a:t>ВОХРа</a:t>
            </a:r>
            <a:r>
              <a:rPr lang="ru-RU" b="1" i="1" dirty="0">
                <a:latin typeface="Cambria" panose="02040503050406030204" pitchFamily="18" charset="0"/>
              </a:rPr>
              <a:t> в воинской части. </a:t>
            </a:r>
            <a:endParaRPr lang="ru-RU" b="1" i="1" dirty="0" smtClean="0">
              <a:latin typeface="Cambria" panose="02040503050406030204" pitchFamily="18" charset="0"/>
            </a:endParaRPr>
          </a:p>
          <a:p>
            <a:pPr algn="just"/>
            <a:r>
              <a:rPr lang="ru-RU" b="1" i="1" dirty="0" smtClean="0">
                <a:latin typeface="Cambria" panose="02040503050406030204" pitchFamily="18" charset="0"/>
              </a:rPr>
              <a:t>Ветеран </a:t>
            </a:r>
            <a:r>
              <a:rPr lang="ru-RU" b="1" i="1" dirty="0">
                <a:latin typeface="Cambria" panose="02040503050406030204" pitchFamily="18" charset="0"/>
              </a:rPr>
              <a:t>труда. </a:t>
            </a:r>
          </a:p>
        </p:txBody>
      </p:sp>
    </p:spTree>
    <p:extLst>
      <p:ext uri="{BB962C8B-B14F-4D97-AF65-F5344CB8AC3E}">
        <p14:creationId xmlns:p14="http://schemas.microsoft.com/office/powerpoint/2010/main" val="37874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32" y="1846211"/>
            <a:ext cx="4896544" cy="3666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436096" y="2132856"/>
            <a:ext cx="3250704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          Радостное</a:t>
            </a:r>
          </a:p>
          <a:p>
            <a:pPr marL="0" indent="0">
              <a:buNone/>
            </a:pPr>
            <a:endParaRPr lang="ru-RU" sz="1050" b="1" dirty="0" smtClean="0"/>
          </a:p>
          <a:p>
            <a:pPr marL="0" indent="0">
              <a:buNone/>
            </a:pPr>
            <a:r>
              <a:rPr lang="ru-RU" sz="1400" b="1" dirty="0" smtClean="0"/>
              <a:t>Мне белый свет с годами больше мил.</a:t>
            </a:r>
            <a:br>
              <a:rPr lang="ru-RU" sz="1400" b="1" dirty="0" smtClean="0"/>
            </a:br>
            <a:r>
              <a:rPr lang="ru-RU" sz="1400" b="1" dirty="0" smtClean="0"/>
              <a:t>Он научил меня громам и тучам,</a:t>
            </a:r>
            <a:br>
              <a:rPr lang="ru-RU" sz="1400" b="1" dirty="0" smtClean="0"/>
            </a:br>
            <a:r>
              <a:rPr lang="ru-RU" sz="1400" b="1" dirty="0" smtClean="0"/>
              <a:t>Он солнечному небу научил,</a:t>
            </a:r>
            <a:br>
              <a:rPr lang="ru-RU" sz="1400" b="1" dirty="0" smtClean="0"/>
            </a:br>
            <a:r>
              <a:rPr lang="ru-RU" sz="1400" b="1" dirty="0" smtClean="0"/>
              <a:t>Счастливым дням и радостям певучим.</a:t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Я радовался, кем бы я ни был:</a:t>
            </a:r>
            <a:br>
              <a:rPr lang="ru-RU" sz="1400" b="1" dirty="0" smtClean="0"/>
            </a:br>
            <a:r>
              <a:rPr lang="ru-RU" sz="1400" b="1" dirty="0" smtClean="0"/>
              <a:t>Отцом ли, внуком, сыном или дедом…</a:t>
            </a:r>
            <a:br>
              <a:rPr lang="ru-RU" sz="1400" b="1" dirty="0" smtClean="0"/>
            </a:br>
            <a:r>
              <a:rPr lang="ru-RU" sz="1400" b="1" dirty="0" smtClean="0"/>
              <a:t>Я белый свет всем сердцем полюбил</a:t>
            </a:r>
            <a:br>
              <a:rPr lang="ru-RU" sz="1400" b="1" dirty="0" smtClean="0"/>
            </a:br>
            <a:r>
              <a:rPr lang="ru-RU" sz="1400" b="1" dirty="0" smtClean="0"/>
              <a:t>И никогда не пожалел об этом.</a:t>
            </a:r>
            <a:br>
              <a:rPr lang="ru-RU" sz="1400" b="1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5941497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97851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916832"/>
            <a:ext cx="5328592" cy="3948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940152" y="1417638"/>
            <a:ext cx="2952328" cy="544036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4500" b="1" dirty="0" smtClean="0"/>
          </a:p>
          <a:p>
            <a:pPr marL="0" indent="0">
              <a:buNone/>
            </a:pPr>
            <a:r>
              <a:rPr lang="ru-RU" sz="5000" b="1" dirty="0" smtClean="0"/>
              <a:t>            </a:t>
            </a:r>
            <a:r>
              <a:rPr lang="ru-RU" sz="7200" b="1" dirty="0" smtClean="0"/>
              <a:t>Мой стих</a:t>
            </a:r>
          </a:p>
          <a:p>
            <a:pPr marL="0" indent="0">
              <a:buNone/>
            </a:pPr>
            <a:endParaRPr lang="ru-RU" sz="3000" b="1" dirty="0"/>
          </a:p>
          <a:p>
            <a:pPr marL="0" indent="0">
              <a:buNone/>
            </a:pPr>
            <a:r>
              <a:rPr lang="ru-RU" sz="5600" b="1" dirty="0" smtClean="0"/>
              <a:t>По луговине непримятой,</a:t>
            </a:r>
            <a:br>
              <a:rPr lang="ru-RU" sz="5600" b="1" dirty="0" smtClean="0"/>
            </a:br>
            <a:r>
              <a:rPr lang="ru-RU" sz="5600" b="1" dirty="0" smtClean="0"/>
              <a:t>Спускаясь к ветреной реке,</a:t>
            </a:r>
            <a:br>
              <a:rPr lang="ru-RU" sz="5600" b="1" dirty="0" smtClean="0"/>
            </a:br>
            <a:r>
              <a:rPr lang="ru-RU" sz="5600" b="1" dirty="0" smtClean="0"/>
              <a:t>Мой стих, дыша росой и мятой,</a:t>
            </a:r>
            <a:br>
              <a:rPr lang="ru-RU" sz="5600" b="1" dirty="0" smtClean="0"/>
            </a:br>
            <a:r>
              <a:rPr lang="ru-RU" sz="5600" b="1" dirty="0" smtClean="0"/>
              <a:t>Шагал со мною налегке.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Как будто в чём-то виноватый,</a:t>
            </a:r>
            <a:br>
              <a:rPr lang="ru-RU" sz="5600" b="1" dirty="0" smtClean="0"/>
            </a:br>
            <a:r>
              <a:rPr lang="ru-RU" sz="5600" b="1" dirty="0" smtClean="0"/>
              <a:t>Он мне всегда послушным был.</a:t>
            </a:r>
            <a:br>
              <a:rPr lang="ru-RU" sz="5600" b="1" dirty="0" smtClean="0"/>
            </a:br>
            <a:r>
              <a:rPr lang="ru-RU" sz="5600" b="1" dirty="0" smtClean="0"/>
              <a:t>Сильнее, чем родного брата</a:t>
            </a:r>
            <a:br>
              <a:rPr lang="ru-RU" sz="5600" b="1" dirty="0" smtClean="0"/>
            </a:br>
            <a:r>
              <a:rPr lang="ru-RU" sz="5600" b="1" dirty="0" smtClean="0"/>
              <a:t>За верность я его любил.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Он был – во мне – источник света,</a:t>
            </a:r>
            <a:br>
              <a:rPr lang="ru-RU" sz="5600" b="1" dirty="0" smtClean="0"/>
            </a:br>
            <a:r>
              <a:rPr lang="ru-RU" sz="5600" b="1" dirty="0" smtClean="0"/>
              <a:t>Зародыш добрых чистых дел,</a:t>
            </a:r>
            <a:br>
              <a:rPr lang="ru-RU" sz="5600" b="1" dirty="0" smtClean="0"/>
            </a:br>
            <a:r>
              <a:rPr lang="ru-RU" sz="5600" b="1" dirty="0" smtClean="0"/>
              <a:t>Как вечный двигатель поэта – </a:t>
            </a:r>
            <a:br>
              <a:rPr lang="ru-RU" sz="5600" b="1" dirty="0" smtClean="0"/>
            </a:br>
            <a:r>
              <a:rPr lang="ru-RU" sz="5600" b="1" dirty="0" smtClean="0"/>
              <a:t>Работал, радовался, пел…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 пути, кого бы ни встречая,</a:t>
            </a:r>
            <a:br>
              <a:rPr lang="ru-RU" sz="5600" b="1" dirty="0" smtClean="0"/>
            </a:br>
            <a:r>
              <a:rPr lang="ru-RU" sz="5600" b="1" dirty="0" smtClean="0"/>
              <a:t>С кем бы ни вздорил, ни дружил,</a:t>
            </a:r>
            <a:br>
              <a:rPr lang="ru-RU" sz="5600" b="1" dirty="0" smtClean="0"/>
            </a:br>
            <a:r>
              <a:rPr lang="ru-RU" sz="5600" b="1" dirty="0" smtClean="0"/>
              <a:t>Моих забот не замечая - </a:t>
            </a:r>
            <a:br>
              <a:rPr lang="ru-RU" sz="5600" b="1" dirty="0" smtClean="0"/>
            </a:br>
            <a:r>
              <a:rPr lang="ru-RU" sz="5600" b="1" dirty="0" smtClean="0"/>
              <a:t>Сам по себе - он рядом жил.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Ведь у него свои заботы, </a:t>
            </a:r>
            <a:br>
              <a:rPr lang="ru-RU" sz="5600" b="1" dirty="0" smtClean="0"/>
            </a:br>
            <a:r>
              <a:rPr lang="ru-RU" sz="5600" b="1" dirty="0" smtClean="0"/>
              <a:t>Без коих не прожить ни дня.</a:t>
            </a:r>
            <a:br>
              <a:rPr lang="ru-RU" sz="5600" b="1" dirty="0" smtClean="0"/>
            </a:br>
            <a:r>
              <a:rPr lang="ru-RU" sz="5600" b="1" dirty="0" smtClean="0"/>
              <a:t>А пониманье и работу</a:t>
            </a:r>
            <a:br>
              <a:rPr lang="ru-RU" sz="5600" b="1" dirty="0" smtClean="0"/>
            </a:br>
            <a:r>
              <a:rPr lang="ru-RU" sz="5600" b="1" dirty="0" smtClean="0"/>
              <a:t>Находит он и без меня.</a:t>
            </a:r>
            <a:br>
              <a:rPr lang="ru-RU" sz="5600" b="1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02128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849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828898"/>
            <a:ext cx="5472608" cy="41696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56176" y="1484784"/>
            <a:ext cx="2880320" cy="464138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600" b="1" dirty="0" smtClean="0"/>
              <a:t>       Час души</a:t>
            </a:r>
          </a:p>
          <a:p>
            <a:pPr marL="0" indent="0">
              <a:buNone/>
            </a:pPr>
            <a:endParaRPr lang="ru-RU" sz="2500" b="1" dirty="0" smtClean="0"/>
          </a:p>
          <a:p>
            <a:pPr marL="0" indent="0">
              <a:buNone/>
            </a:pPr>
            <a:r>
              <a:rPr lang="ru-RU" b="1" dirty="0" smtClean="0"/>
              <a:t>Когда настанет час души,</a:t>
            </a:r>
            <a:br>
              <a:rPr lang="ru-RU" b="1" dirty="0" smtClean="0"/>
            </a:br>
            <a:r>
              <a:rPr lang="ru-RU" b="1" dirty="0" smtClean="0"/>
              <a:t>Её мы истинами чистим</a:t>
            </a:r>
            <a:br>
              <a:rPr lang="ru-RU" b="1" dirty="0" smtClean="0"/>
            </a:br>
            <a:r>
              <a:rPr lang="ru-RU" b="1" dirty="0" smtClean="0"/>
              <a:t>И отвести скорей спешим</a:t>
            </a:r>
            <a:br>
              <a:rPr lang="ru-RU" b="1" dirty="0" smtClean="0"/>
            </a:br>
            <a:r>
              <a:rPr lang="ru-RU" b="1" dirty="0" smtClean="0"/>
              <a:t>С дурных путей путями истин.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Но лишь трава весной взойдёт – </a:t>
            </a:r>
            <a:br>
              <a:rPr lang="ru-RU" b="1" dirty="0" smtClean="0"/>
            </a:br>
            <a:r>
              <a:rPr lang="ru-RU" b="1" dirty="0" smtClean="0"/>
              <a:t>Закружит нас цветущим маем,</a:t>
            </a:r>
            <a:br>
              <a:rPr lang="ru-RU" b="1" dirty="0" smtClean="0"/>
            </a:br>
            <a:r>
              <a:rPr lang="ru-RU" b="1" dirty="0" smtClean="0"/>
              <a:t>И ослепит… и понесёт,</a:t>
            </a:r>
            <a:br>
              <a:rPr lang="ru-RU" b="1" dirty="0" smtClean="0"/>
            </a:br>
            <a:r>
              <a:rPr lang="ru-RU" b="1" dirty="0" smtClean="0"/>
              <a:t>И мы пути не разбираем…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нет пророка объяснить,</a:t>
            </a:r>
            <a:br>
              <a:rPr lang="ru-RU" b="1" dirty="0" smtClean="0"/>
            </a:br>
            <a:r>
              <a:rPr lang="ru-RU" b="1" dirty="0" smtClean="0"/>
              <a:t>Что мы не то хотим и любим.</a:t>
            </a:r>
            <a:br>
              <a:rPr lang="ru-RU" b="1" dirty="0" smtClean="0"/>
            </a:br>
            <a:r>
              <a:rPr lang="ru-RU" b="1" dirty="0" smtClean="0"/>
              <a:t>Любовь ничем не заменить,</a:t>
            </a:r>
            <a:br>
              <a:rPr lang="ru-RU" b="1" dirty="0" smtClean="0"/>
            </a:br>
            <a:r>
              <a:rPr lang="ru-RU" b="1" dirty="0" smtClean="0"/>
              <a:t>Спасём себя мы или сгубим.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Но в сокровенный час души</a:t>
            </a:r>
            <a:br>
              <a:rPr lang="ru-RU" b="1" dirty="0" smtClean="0"/>
            </a:br>
            <a:r>
              <a:rPr lang="ru-RU" b="1" dirty="0" smtClean="0"/>
              <a:t>Её мы истинами чистим,</a:t>
            </a:r>
            <a:br>
              <a:rPr lang="ru-RU" b="1" dirty="0" smtClean="0"/>
            </a:br>
            <a:r>
              <a:rPr lang="ru-RU" b="1" dirty="0" smtClean="0"/>
              <a:t>И отвести скорей спешим</a:t>
            </a:r>
            <a:br>
              <a:rPr lang="ru-RU" b="1" dirty="0" smtClean="0"/>
            </a:br>
            <a:r>
              <a:rPr lang="ru-RU" b="1" dirty="0" smtClean="0"/>
              <a:t>С дурных путей путями истин.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058" y="609533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69598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78850"/>
            <a:ext cx="5194920" cy="3896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868144" y="1417638"/>
            <a:ext cx="3096344" cy="54403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/>
              <a:t>   Я был избранником</a:t>
            </a:r>
          </a:p>
          <a:p>
            <a:pPr marL="0" indent="0">
              <a:buNone/>
            </a:pPr>
            <a:endParaRPr lang="ru-RU" sz="400" b="1" dirty="0" smtClean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5600" b="1" dirty="0" smtClean="0"/>
              <a:t>Я был избранником пространства,</a:t>
            </a:r>
            <a:br>
              <a:rPr lang="ru-RU" sz="5600" b="1" dirty="0" smtClean="0"/>
            </a:br>
            <a:r>
              <a:rPr lang="ru-RU" sz="5600" b="1" dirty="0" smtClean="0"/>
              <a:t>Где жили бури и ветра,</a:t>
            </a:r>
            <a:br>
              <a:rPr lang="ru-RU" sz="5600" b="1" dirty="0" smtClean="0"/>
            </a:br>
            <a:r>
              <a:rPr lang="ru-RU" sz="5600" b="1" dirty="0" smtClean="0"/>
              <a:t>Приливы воли и упрямства,</a:t>
            </a:r>
            <a:br>
              <a:rPr lang="ru-RU" sz="5600" b="1" dirty="0" smtClean="0"/>
            </a:br>
            <a:r>
              <a:rPr lang="ru-RU" sz="5600" b="1" dirty="0" smtClean="0"/>
              <a:t>Отливы силы и добра.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Я спал века, покуда ожил,</a:t>
            </a:r>
            <a:br>
              <a:rPr lang="ru-RU" sz="5600" b="1" dirty="0" smtClean="0"/>
            </a:br>
            <a:r>
              <a:rPr lang="ru-RU" sz="5600" b="1" dirty="0" smtClean="0"/>
              <a:t>Покуда набирался сил;</a:t>
            </a:r>
            <a:br>
              <a:rPr lang="ru-RU" sz="5600" b="1" dirty="0" smtClean="0"/>
            </a:br>
            <a:r>
              <a:rPr lang="ru-RU" sz="5600" b="1" dirty="0" smtClean="0"/>
              <a:t>И жизнь, которую я прожил, - </a:t>
            </a:r>
            <a:br>
              <a:rPr lang="ru-RU" sz="5600" b="1" dirty="0" smtClean="0"/>
            </a:br>
            <a:r>
              <a:rPr lang="ru-RU" sz="5600" b="1" dirty="0" smtClean="0"/>
              <a:t>В поющих ритмах отразил.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Во поле песенном и чистом,</a:t>
            </a:r>
            <a:br>
              <a:rPr lang="ru-RU" sz="5600" b="1" dirty="0" smtClean="0"/>
            </a:br>
            <a:r>
              <a:rPr lang="ru-RU" sz="5600" b="1" dirty="0" smtClean="0"/>
              <a:t>Среди несметных голосов,</a:t>
            </a:r>
            <a:br>
              <a:rPr lang="ru-RU" sz="5600" b="1" dirty="0" smtClean="0"/>
            </a:br>
            <a:r>
              <a:rPr lang="ru-RU" sz="5600" b="1" dirty="0" smtClean="0"/>
              <a:t>Я был старательным хористом</a:t>
            </a:r>
            <a:br>
              <a:rPr lang="ru-RU" sz="5600" b="1" dirty="0" smtClean="0"/>
            </a:br>
            <a:r>
              <a:rPr lang="ru-RU" sz="5600" b="1" dirty="0" smtClean="0"/>
              <a:t>В нелёгкой партии басов.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Меня легко мог осчастливить</a:t>
            </a:r>
            <a:br>
              <a:rPr lang="ru-RU" sz="5600" b="1" dirty="0" smtClean="0"/>
            </a:br>
            <a:r>
              <a:rPr lang="ru-RU" sz="5600" b="1" dirty="0" smtClean="0"/>
              <a:t>Влюблённый взгляд, девичий смех…</a:t>
            </a:r>
            <a:br>
              <a:rPr lang="ru-RU" sz="5600" b="1" dirty="0" smtClean="0"/>
            </a:br>
            <a:r>
              <a:rPr lang="ru-RU" sz="5600" b="1" dirty="0" smtClean="0"/>
              <a:t>Я так старался не сфальшивить,</a:t>
            </a:r>
            <a:br>
              <a:rPr lang="ru-RU" sz="5600" b="1" dirty="0" smtClean="0"/>
            </a:br>
            <a:r>
              <a:rPr lang="ru-RU" sz="5600" b="1" dirty="0" smtClean="0"/>
              <a:t>Как будто фальшь – великий грех.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Крепчал прибой, ломались сучья</a:t>
            </a:r>
            <a:br>
              <a:rPr lang="ru-RU" sz="5600" b="1" dirty="0" smtClean="0"/>
            </a:br>
            <a:r>
              <a:rPr lang="ru-RU" sz="5600" b="1" dirty="0" smtClean="0"/>
              <a:t>Отживших нот. Я не был глух – </a:t>
            </a:r>
            <a:br>
              <a:rPr lang="ru-RU" sz="5600" b="1" dirty="0" smtClean="0"/>
            </a:br>
            <a:r>
              <a:rPr lang="ru-RU" sz="5600" b="1" dirty="0" smtClean="0"/>
              <a:t>И ненадёжные созвучья </a:t>
            </a:r>
            <a:br>
              <a:rPr lang="ru-RU" sz="5600" b="1" dirty="0" smtClean="0"/>
            </a:br>
            <a:r>
              <a:rPr lang="ru-RU" sz="5600" b="1" dirty="0" smtClean="0"/>
              <a:t>Не исковеркали мой слух.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Я землю пел и поднебесье,</a:t>
            </a:r>
            <a:br>
              <a:rPr lang="ru-RU" sz="5600" b="1" dirty="0" smtClean="0"/>
            </a:br>
            <a:r>
              <a:rPr lang="ru-RU" sz="5600" b="1" dirty="0" smtClean="0"/>
              <a:t>И моря гибельный прибой.</a:t>
            </a:r>
            <a:br>
              <a:rPr lang="ru-RU" sz="5600" b="1" dirty="0" smtClean="0"/>
            </a:br>
            <a:r>
              <a:rPr lang="ru-RU" sz="5600" b="1" dirty="0" smtClean="0"/>
              <a:t>Я был художник равновесья</a:t>
            </a:r>
            <a:br>
              <a:rPr lang="ru-RU" sz="5600" b="1" dirty="0" smtClean="0"/>
            </a:br>
            <a:r>
              <a:rPr lang="ru-RU" sz="5600" b="1" dirty="0" smtClean="0"/>
              <a:t>Между стихией и судьбой.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237312"/>
            <a:ext cx="4402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49447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40" y="1763086"/>
            <a:ext cx="5544616" cy="4195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804248" y="1124744"/>
            <a:ext cx="2232248" cy="568863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5500" b="1" dirty="0" smtClean="0"/>
          </a:p>
          <a:p>
            <a:pPr marL="0" indent="0">
              <a:buNone/>
            </a:pPr>
            <a:r>
              <a:rPr lang="ru-RU" sz="7200" b="1" dirty="0" smtClean="0"/>
              <a:t>Весенняя музыка</a:t>
            </a:r>
          </a:p>
          <a:p>
            <a:pPr marL="0" indent="0">
              <a:buNone/>
            </a:pPr>
            <a:endParaRPr lang="ru-RU" sz="2200" dirty="0" smtClean="0"/>
          </a:p>
          <a:p>
            <a:pPr marL="0" indent="0">
              <a:buNone/>
            </a:pPr>
            <a:r>
              <a:rPr lang="ru-RU" sz="5600" b="1" dirty="0"/>
              <a:t>Пробужденье ото сна – </a:t>
            </a:r>
            <a:br>
              <a:rPr lang="ru-RU" sz="5600" b="1" dirty="0"/>
            </a:br>
            <a:r>
              <a:rPr lang="ru-RU" sz="5600" b="1" dirty="0"/>
              <a:t>Это как рожденье.</a:t>
            </a:r>
            <a:br>
              <a:rPr lang="ru-RU" sz="5600" b="1" dirty="0"/>
            </a:br>
            <a:r>
              <a:rPr lang="ru-RU" sz="5600" b="1" dirty="0" smtClean="0"/>
              <a:t>В мире – новая весна,</a:t>
            </a:r>
            <a:br>
              <a:rPr lang="ru-RU" sz="5600" b="1" dirty="0" smtClean="0"/>
            </a:br>
            <a:r>
              <a:rPr lang="ru-RU" sz="5600" b="1" dirty="0" smtClean="0"/>
              <a:t>В мире – пробужденье.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Пробуждается росток – </a:t>
            </a:r>
            <a:br>
              <a:rPr lang="ru-RU" sz="5600" b="1" dirty="0" smtClean="0"/>
            </a:br>
            <a:r>
              <a:rPr lang="ru-RU" sz="5600" b="1" dirty="0" smtClean="0"/>
              <a:t>Шевелится к свету.</a:t>
            </a:r>
            <a:br>
              <a:rPr lang="ru-RU" sz="5600" b="1" dirty="0" smtClean="0"/>
            </a:br>
            <a:r>
              <a:rPr lang="ru-RU" sz="5600" b="1" dirty="0" smtClean="0"/>
              <a:t>Просыпается лесок</a:t>
            </a:r>
            <a:br>
              <a:rPr lang="ru-RU" sz="5600" b="1" dirty="0" smtClean="0"/>
            </a:br>
            <a:r>
              <a:rPr lang="ru-RU" sz="5600" b="1" dirty="0" smtClean="0"/>
              <a:t>И стремится к лету.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Хочет каждая успеть</a:t>
            </a:r>
            <a:br>
              <a:rPr lang="ru-RU" sz="5600" b="1" dirty="0" smtClean="0"/>
            </a:br>
            <a:r>
              <a:rPr lang="ru-RU" sz="5600" b="1" dirty="0" smtClean="0"/>
              <a:t>На деревьях почка</a:t>
            </a:r>
            <a:br>
              <a:rPr lang="ru-RU" sz="5600" b="1" dirty="0" smtClean="0"/>
            </a:br>
            <a:r>
              <a:rPr lang="ru-RU" sz="5600" b="1" dirty="0" smtClean="0"/>
              <a:t>Возродиться и пропеть – </a:t>
            </a:r>
            <a:br>
              <a:rPr lang="ru-RU" sz="5600" b="1" dirty="0" smtClean="0"/>
            </a:br>
            <a:r>
              <a:rPr lang="ru-RU" sz="5600" b="1" dirty="0" smtClean="0"/>
              <a:t>Прошуметь листочком.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Хочет матушка моя</a:t>
            </a:r>
            <a:br>
              <a:rPr lang="ru-RU" sz="5600" b="1" dirty="0" smtClean="0"/>
            </a:br>
            <a:r>
              <a:rPr lang="ru-RU" sz="5600" b="1" dirty="0" smtClean="0"/>
              <a:t>Девой нарядиться.</a:t>
            </a:r>
            <a:br>
              <a:rPr lang="ru-RU" sz="5600" b="1" dirty="0" smtClean="0"/>
            </a:br>
            <a:r>
              <a:rPr lang="ru-RU" sz="5600" b="1" dirty="0" smtClean="0"/>
              <a:t>Хочет русская земля</a:t>
            </a:r>
            <a:br>
              <a:rPr lang="ru-RU" sz="5600" b="1" dirty="0" smtClean="0"/>
            </a:br>
            <a:r>
              <a:rPr lang="ru-RU" sz="5600" b="1" dirty="0" smtClean="0"/>
              <a:t>Заново родиться.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И </a:t>
            </a:r>
            <a:r>
              <a:rPr lang="ru-RU" sz="5600" b="1" dirty="0" err="1" smtClean="0"/>
              <a:t>гармошечка</a:t>
            </a:r>
            <a:r>
              <a:rPr lang="ru-RU" sz="5600" b="1" dirty="0" smtClean="0"/>
              <a:t> звенит</a:t>
            </a:r>
            <a:br>
              <a:rPr lang="ru-RU" sz="5600" b="1" dirty="0" smtClean="0"/>
            </a:br>
            <a:r>
              <a:rPr lang="ru-RU" sz="5600" b="1" dirty="0" smtClean="0"/>
              <a:t>В звонком переборе,</a:t>
            </a:r>
            <a:br>
              <a:rPr lang="ru-RU" sz="5600" b="1" dirty="0" smtClean="0"/>
            </a:br>
            <a:r>
              <a:rPr lang="ru-RU" sz="5600" b="1" dirty="0" smtClean="0"/>
              <a:t>И весёлая летит</a:t>
            </a:r>
            <a:br>
              <a:rPr lang="ru-RU" sz="5600" b="1" dirty="0" smtClean="0"/>
            </a:br>
            <a:r>
              <a:rPr lang="ru-RU" sz="5600" b="1" dirty="0" smtClean="0"/>
              <a:t>Песня на просторе.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Даже камень не молчит – </a:t>
            </a:r>
            <a:br>
              <a:rPr lang="ru-RU" sz="5600" b="1" dirty="0" smtClean="0"/>
            </a:br>
            <a:r>
              <a:rPr lang="ru-RU" sz="5600" b="1" dirty="0" smtClean="0"/>
              <a:t>Всё поёт в природе,</a:t>
            </a:r>
            <a:br>
              <a:rPr lang="ru-RU" sz="5600" b="1" dirty="0" smtClean="0"/>
            </a:br>
            <a:r>
              <a:rPr lang="ru-RU" sz="5600" b="1" dirty="0" smtClean="0"/>
              <a:t>И весенняя звучит</a:t>
            </a:r>
            <a:br>
              <a:rPr lang="ru-RU" sz="5600" b="1" dirty="0" smtClean="0"/>
            </a:br>
            <a:r>
              <a:rPr lang="ru-RU" sz="5600" b="1" dirty="0" smtClean="0"/>
              <a:t>Музыка в народе.</a:t>
            </a:r>
            <a:br>
              <a:rPr lang="ru-RU" sz="5600" b="1" dirty="0" smtClean="0"/>
            </a:br>
            <a:r>
              <a:rPr lang="ru-RU" sz="3700" dirty="0" smtClean="0"/>
              <a:t/>
            </a:r>
            <a:br>
              <a:rPr lang="ru-RU" sz="3700" dirty="0" smtClean="0"/>
            </a:br>
            <a:endParaRPr lang="ru-RU" sz="3700" dirty="0"/>
          </a:p>
        </p:txBody>
      </p:sp>
      <p:sp>
        <p:nvSpPr>
          <p:cNvPr id="4" name="TextBox 3"/>
          <p:cNvSpPr txBox="1"/>
          <p:nvPr/>
        </p:nvSpPr>
        <p:spPr>
          <a:xfrm>
            <a:off x="431540" y="6237312"/>
            <a:ext cx="4716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0643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2276872"/>
            <a:ext cx="3979204" cy="2984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211960" y="1340768"/>
            <a:ext cx="4932040" cy="551723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4500" b="1" dirty="0" smtClean="0"/>
          </a:p>
          <a:p>
            <a:pPr marL="0" indent="0">
              <a:buNone/>
            </a:pPr>
            <a:r>
              <a:rPr lang="ru-RU" sz="6200" b="1" dirty="0" smtClean="0"/>
              <a:t>                       </a:t>
            </a:r>
            <a:r>
              <a:rPr lang="ru-RU" sz="8000" b="1" dirty="0" smtClean="0"/>
              <a:t>Все течёт</a:t>
            </a:r>
          </a:p>
          <a:p>
            <a:pPr marL="0" indent="0">
              <a:buNone/>
            </a:pPr>
            <a:endParaRPr lang="ru-RU" sz="3000" b="1" dirty="0"/>
          </a:p>
          <a:p>
            <a:pPr marL="0" indent="0">
              <a:buNone/>
            </a:pPr>
            <a:r>
              <a:rPr lang="ru-RU" sz="5600" b="1" dirty="0" smtClean="0"/>
              <a:t>Знаю я: то, что было в природе - опять повторится.</a:t>
            </a:r>
            <a:br>
              <a:rPr lang="ru-RU" sz="5600" b="1" dirty="0" smtClean="0"/>
            </a:br>
            <a:r>
              <a:rPr lang="ru-RU" sz="5600" b="1" dirty="0" smtClean="0"/>
              <a:t>Загорится и снова погаснет сияние дня.</a:t>
            </a:r>
            <a:br>
              <a:rPr lang="ru-RU" sz="5600" b="1" dirty="0" smtClean="0"/>
            </a:br>
            <a:r>
              <a:rPr lang="ru-RU" sz="5600" b="1" dirty="0" smtClean="0"/>
              <a:t>Только с некой поры все-то люди, все звери и птицы -</a:t>
            </a:r>
            <a:br>
              <a:rPr lang="ru-RU" sz="5600" b="1" dirty="0" smtClean="0"/>
            </a:br>
            <a:r>
              <a:rPr lang="ru-RU" sz="5600" b="1" dirty="0" smtClean="0"/>
              <a:t>Будут все по-другому дышать и смотреть на меня.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Тот же воздух вдыхаю и пью ту же самую воду,</a:t>
            </a:r>
            <a:br>
              <a:rPr lang="ru-RU" sz="5600" b="1" dirty="0" smtClean="0"/>
            </a:br>
            <a:r>
              <a:rPr lang="ru-RU" sz="5600" b="1" dirty="0" smtClean="0"/>
              <a:t>Только свет преломился и в самое сердце проник.</a:t>
            </a:r>
            <a:br>
              <a:rPr lang="ru-RU" sz="5600" b="1" dirty="0" smtClean="0"/>
            </a:br>
            <a:r>
              <a:rPr lang="ru-RU" sz="5600" b="1" dirty="0" smtClean="0"/>
              <a:t>Я совсем по-другому уже понимаю природу</a:t>
            </a:r>
            <a:br>
              <a:rPr lang="ru-RU" sz="5600" b="1" dirty="0" smtClean="0"/>
            </a:br>
            <a:r>
              <a:rPr lang="ru-RU" sz="5600" b="1" dirty="0" smtClean="0"/>
              <a:t>И её благотворный и мудрый Божественный лик.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Каждый звук, каждый шорох её преисполнен значенья;</a:t>
            </a:r>
            <a:br>
              <a:rPr lang="ru-RU" sz="5600" b="1" dirty="0" smtClean="0"/>
            </a:br>
            <a:r>
              <a:rPr lang="ru-RU" sz="5600" b="1" dirty="0" smtClean="0"/>
              <a:t>Каждым солнца лучом, каждой каплей дождя дорожа,</a:t>
            </a:r>
            <a:br>
              <a:rPr lang="ru-RU" sz="5600" b="1" dirty="0" smtClean="0"/>
            </a:br>
            <a:r>
              <a:rPr lang="ru-RU" sz="5600" b="1" dirty="0" smtClean="0"/>
              <a:t>То ликуют от счастья, то плачут земные растенья,</a:t>
            </a:r>
            <a:br>
              <a:rPr lang="ru-RU" sz="5600" b="1" dirty="0" smtClean="0"/>
            </a:br>
            <a:r>
              <a:rPr lang="ru-RU" sz="5600" b="1" dirty="0" smtClean="0"/>
              <a:t>И ликует, и плачет моя, вместе с ними, душа.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И мне легче от радости этой, от слёз и рыданья;</a:t>
            </a:r>
            <a:br>
              <a:rPr lang="ru-RU" sz="5600" b="1" dirty="0" smtClean="0"/>
            </a:br>
            <a:r>
              <a:rPr lang="ru-RU" sz="5600" b="1" dirty="0" smtClean="0"/>
              <a:t>От того, что я в мире природы почти не пропал.</a:t>
            </a:r>
            <a:br>
              <a:rPr lang="ru-RU" sz="5600" b="1" dirty="0" smtClean="0"/>
            </a:br>
            <a:r>
              <a:rPr lang="ru-RU" sz="5600" b="1" dirty="0" smtClean="0"/>
              <a:t>Как лекарство душа научилась принять покаянье</a:t>
            </a:r>
            <a:br>
              <a:rPr lang="ru-RU" sz="5600" b="1" dirty="0" smtClean="0"/>
            </a:br>
            <a:r>
              <a:rPr lang="ru-RU" sz="5600" b="1" dirty="0" smtClean="0"/>
              <a:t>От того, что я раньше не видел, не слышал, не знал.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Я, хотя и старею, но чувствую нежно и тонко</a:t>
            </a:r>
            <a:br>
              <a:rPr lang="ru-RU" sz="5600" b="1" dirty="0" smtClean="0"/>
            </a:br>
            <a:r>
              <a:rPr lang="ru-RU" sz="5600" b="1" dirty="0" smtClean="0"/>
              <a:t>То, что раньше, быть может, не чувствовал даже совсем.</a:t>
            </a:r>
            <a:br>
              <a:rPr lang="ru-RU" sz="5600" b="1" dirty="0" smtClean="0"/>
            </a:br>
            <a:r>
              <a:rPr lang="ru-RU" sz="5600" b="1" dirty="0" smtClean="0"/>
              <a:t>Превращаюсь уже постепенно в большого ребёнка</a:t>
            </a:r>
            <a:br>
              <a:rPr lang="ru-RU" sz="5600" b="1" dirty="0" smtClean="0"/>
            </a:br>
            <a:r>
              <a:rPr lang="ru-RU" sz="5600" b="1" dirty="0" smtClean="0"/>
              <a:t>С джентльменским набором совсем не житейских проблем</a:t>
            </a:r>
            <a:r>
              <a:rPr lang="ru-RU" sz="4800" b="1" dirty="0" smtClean="0"/>
              <a:t>.</a:t>
            </a:r>
            <a:br>
              <a:rPr lang="ru-RU" sz="48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54452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16999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841" y="2132856"/>
            <a:ext cx="4721061" cy="3540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417638"/>
            <a:ext cx="3456384" cy="532373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/>
              <a:t>          Косоворотка</a:t>
            </a:r>
          </a:p>
          <a:p>
            <a:pPr marL="0" indent="0">
              <a:buNone/>
            </a:pPr>
            <a:endParaRPr lang="ru-RU" sz="1500" b="1" dirty="0" smtClean="0"/>
          </a:p>
          <a:p>
            <a:pPr marL="0" indent="0">
              <a:buNone/>
            </a:pPr>
            <a:r>
              <a:rPr lang="ru-RU" sz="5600" b="1" dirty="0" smtClean="0"/>
              <a:t>Всё говорят: «Кругами ходит мода».</a:t>
            </a:r>
            <a:br>
              <a:rPr lang="ru-RU" sz="5600" b="1" dirty="0" smtClean="0"/>
            </a:br>
            <a:r>
              <a:rPr lang="ru-RU" sz="5600" b="1" dirty="0" smtClean="0"/>
              <a:t>Мне ж думается: «Чешет прямиком!».</a:t>
            </a:r>
            <a:br>
              <a:rPr lang="ru-RU" sz="5600" b="1" dirty="0" smtClean="0"/>
            </a:br>
            <a:r>
              <a:rPr lang="ru-RU" sz="5600" b="1" dirty="0" smtClean="0"/>
              <a:t>Не оттого ль милее год от года</a:t>
            </a:r>
            <a:br>
              <a:rPr lang="ru-RU" sz="5600" b="1" dirty="0" smtClean="0"/>
            </a:br>
            <a:r>
              <a:rPr lang="ru-RU" sz="5600" b="1" dirty="0" smtClean="0"/>
              <a:t>Душе косоворотка с пояском?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Да что душа! Пред зеркалом кружимся</a:t>
            </a:r>
            <a:br>
              <a:rPr lang="ru-RU" sz="5600" b="1" dirty="0" smtClean="0"/>
            </a:br>
            <a:r>
              <a:rPr lang="ru-RU" sz="5600" b="1" dirty="0" smtClean="0"/>
              <a:t>Мы нынче, надевая напоказ</a:t>
            </a:r>
            <a:br>
              <a:rPr lang="ru-RU" sz="5600" b="1" dirty="0" smtClean="0"/>
            </a:br>
            <a:r>
              <a:rPr lang="ru-RU" sz="5600" b="1" dirty="0" smtClean="0"/>
              <a:t>Всё импортное: тенниски и джинсы,</a:t>
            </a:r>
            <a:br>
              <a:rPr lang="ru-RU" sz="5600" b="1" dirty="0" smtClean="0"/>
            </a:br>
            <a:r>
              <a:rPr lang="ru-RU" sz="5600" b="1" dirty="0" smtClean="0"/>
              <a:t>И шапочки, и куртки «Адидас»…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Вчера я – чтобы петь в народном хоре – </a:t>
            </a:r>
            <a:br>
              <a:rPr lang="ru-RU" sz="5600" b="1" dirty="0" smtClean="0"/>
            </a:br>
            <a:r>
              <a:rPr lang="ru-RU" sz="5600" b="1" dirty="0" smtClean="0"/>
              <a:t>Рубаху нашу русскую надел,</a:t>
            </a:r>
            <a:br>
              <a:rPr lang="ru-RU" sz="5600" b="1" dirty="0" smtClean="0"/>
            </a:br>
            <a:r>
              <a:rPr lang="ru-RU" sz="5600" b="1" dirty="0" smtClean="0"/>
              <a:t>Испытанную в радости и в горе,</a:t>
            </a:r>
            <a:br>
              <a:rPr lang="ru-RU" sz="5600" b="1" dirty="0" smtClean="0"/>
            </a:br>
            <a:r>
              <a:rPr lang="ru-RU" sz="5600" b="1" dirty="0" smtClean="0"/>
              <a:t>И лет на десять враз помолодел!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Её любили город и селенье</a:t>
            </a:r>
            <a:br>
              <a:rPr lang="ru-RU" sz="5600" b="1" dirty="0" smtClean="0"/>
            </a:br>
            <a:r>
              <a:rPr lang="ru-RU" sz="5600" b="1" dirty="0" smtClean="0"/>
              <a:t>И согревали теплотой сердец;</a:t>
            </a:r>
            <a:br>
              <a:rPr lang="ru-RU" sz="5600" b="1" dirty="0" smtClean="0"/>
            </a:br>
            <a:r>
              <a:rPr lang="ru-RU" sz="5600" b="1" dirty="0" smtClean="0"/>
              <a:t>Носили Пушкин, Лев Толстой, Есенин</a:t>
            </a:r>
            <a:br>
              <a:rPr lang="ru-RU" sz="5600" b="1" dirty="0" smtClean="0"/>
            </a:br>
            <a:r>
              <a:rPr lang="ru-RU" sz="5600" b="1" dirty="0" smtClean="0"/>
              <a:t>И – так недавно – мой родной отец…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Мы многое забыли очень рано:</a:t>
            </a:r>
            <a:br>
              <a:rPr lang="ru-RU" sz="5600" b="1" dirty="0" smtClean="0"/>
            </a:br>
            <a:r>
              <a:rPr lang="ru-RU" sz="5600" b="1" dirty="0" smtClean="0"/>
              <a:t>И где душа народная и стать.</a:t>
            </a:r>
            <a:br>
              <a:rPr lang="ru-RU" sz="5600" b="1" dirty="0" smtClean="0"/>
            </a:br>
            <a:r>
              <a:rPr lang="ru-RU" sz="5600" b="1" dirty="0" smtClean="0"/>
              <a:t>Неужто умалило бы Ивана,</a:t>
            </a:r>
            <a:br>
              <a:rPr lang="ru-RU" sz="5600" b="1" dirty="0" smtClean="0"/>
            </a:br>
            <a:r>
              <a:rPr lang="ru-RU" sz="5600" b="1" dirty="0" smtClean="0"/>
              <a:t>Придись в одёжке той прокосы гнать?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Аль на вечёрке охмурять молодку?</a:t>
            </a:r>
            <a:br>
              <a:rPr lang="ru-RU" sz="5600" b="1" dirty="0" smtClean="0"/>
            </a:br>
            <a:r>
              <a:rPr lang="ru-RU" sz="5600" b="1" dirty="0" smtClean="0"/>
              <a:t>А вы видали, хоть одним глазком,</a:t>
            </a:r>
            <a:br>
              <a:rPr lang="ru-RU" sz="5600" b="1" dirty="0" smtClean="0"/>
            </a:br>
            <a:r>
              <a:rPr lang="ru-RU" sz="5600" b="1" dirty="0" smtClean="0"/>
              <a:t>Просторную, как Русь, косоворотку,</a:t>
            </a:r>
            <a:br>
              <a:rPr lang="ru-RU" sz="5600" b="1" dirty="0" smtClean="0"/>
            </a:br>
            <a:r>
              <a:rPr lang="ru-RU" sz="5600" b="1" dirty="0" smtClean="0"/>
              <a:t>Расшитую, с шелковым пояском?</a:t>
            </a:r>
            <a:br>
              <a:rPr lang="ru-RU" sz="5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594928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5988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988840"/>
            <a:ext cx="5300220" cy="38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868144" y="1600200"/>
            <a:ext cx="3096344" cy="51411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500" b="1" dirty="0" smtClean="0"/>
              <a:t>        </a:t>
            </a:r>
            <a:r>
              <a:rPr lang="ru-RU" sz="7200" b="1" dirty="0" smtClean="0"/>
              <a:t>Над миром</a:t>
            </a:r>
          </a:p>
          <a:p>
            <a:pPr marL="0" indent="0">
              <a:buNone/>
            </a:pPr>
            <a:endParaRPr lang="ru-RU" sz="800" b="1" dirty="0" smtClean="0"/>
          </a:p>
          <a:p>
            <a:pPr marL="0" indent="0">
              <a:buNone/>
            </a:pPr>
            <a:r>
              <a:rPr lang="ru-RU" sz="5600" b="1" dirty="0" smtClean="0"/>
              <a:t>Над миром музыка плыла</a:t>
            </a:r>
            <a:br>
              <a:rPr lang="ru-RU" sz="5600" b="1" dirty="0" smtClean="0"/>
            </a:br>
            <a:r>
              <a:rPr lang="ru-RU" sz="5600" b="1" dirty="0" smtClean="0"/>
              <a:t>Под тихий шум берёз...</a:t>
            </a:r>
            <a:br>
              <a:rPr lang="ru-RU" sz="5600" b="1" dirty="0" smtClean="0"/>
            </a:br>
            <a:r>
              <a:rPr lang="ru-RU" sz="5600" b="1" dirty="0" smtClean="0"/>
              <a:t>Какого мама родила - </a:t>
            </a:r>
            <a:br>
              <a:rPr lang="ru-RU" sz="5600" b="1" dirty="0" smtClean="0"/>
            </a:br>
            <a:r>
              <a:rPr lang="ru-RU" sz="5600" b="1" dirty="0" smtClean="0"/>
              <a:t>Таким я жил и рос.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Мечтал и верил чудесам;</a:t>
            </a:r>
            <a:br>
              <a:rPr lang="ru-RU" sz="5600" b="1" dirty="0" smtClean="0"/>
            </a:br>
            <a:r>
              <a:rPr lang="ru-RU" sz="5600" b="1" dirty="0" smtClean="0"/>
              <a:t>Умел, как птица петь;</a:t>
            </a:r>
            <a:br>
              <a:rPr lang="ru-RU" sz="5600" b="1" dirty="0" smtClean="0"/>
            </a:br>
            <a:r>
              <a:rPr lang="ru-RU" sz="5600" b="1" dirty="0" smtClean="0"/>
              <a:t>Любил всему учиться сам, </a:t>
            </a:r>
            <a:br>
              <a:rPr lang="ru-RU" sz="5600" b="1" dirty="0" smtClean="0"/>
            </a:br>
            <a:r>
              <a:rPr lang="ru-RU" sz="5600" b="1" dirty="0" smtClean="0"/>
              <a:t>Учиться и терпеть.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Любил крестьянские дела:</a:t>
            </a:r>
            <a:br>
              <a:rPr lang="ru-RU" sz="5600" b="1" dirty="0" smtClean="0"/>
            </a:br>
            <a:r>
              <a:rPr lang="ru-RU" sz="5600" b="1" dirty="0" smtClean="0"/>
              <a:t>Пахать, косить траву...</a:t>
            </a:r>
            <a:br>
              <a:rPr lang="ru-RU" sz="5600" b="1" dirty="0" smtClean="0"/>
            </a:br>
            <a:r>
              <a:rPr lang="ru-RU" sz="5600" b="1" dirty="0" smtClean="0"/>
              <a:t>Какого мама родила - </a:t>
            </a:r>
            <a:br>
              <a:rPr lang="ru-RU" sz="5600" b="1" dirty="0" smtClean="0"/>
            </a:br>
            <a:r>
              <a:rPr lang="ru-RU" sz="5600" b="1" dirty="0" smtClean="0"/>
              <a:t>Таким я и живу.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Любил восход, любил закат,</a:t>
            </a:r>
            <a:br>
              <a:rPr lang="ru-RU" sz="5600" b="1" dirty="0" smtClean="0"/>
            </a:br>
            <a:r>
              <a:rPr lang="ru-RU" sz="5600" b="1" dirty="0" smtClean="0"/>
              <a:t>Жару и дождь, и снег...</a:t>
            </a:r>
            <a:br>
              <a:rPr lang="ru-RU" sz="5600" b="1" dirty="0" smtClean="0"/>
            </a:br>
            <a:r>
              <a:rPr lang="ru-RU" sz="5600" b="1" dirty="0" smtClean="0"/>
              <a:t>И был я сказочно богат</a:t>
            </a:r>
            <a:br>
              <a:rPr lang="ru-RU" sz="5600" b="1" dirty="0" smtClean="0"/>
            </a:br>
            <a:r>
              <a:rPr lang="ru-RU" sz="5600" b="1" dirty="0" smtClean="0"/>
              <a:t>Среди лесов и рек.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Солёным словом захлебнусь,</a:t>
            </a:r>
            <a:br>
              <a:rPr lang="ru-RU" sz="5600" b="1" dirty="0" smtClean="0"/>
            </a:br>
            <a:r>
              <a:rPr lang="ru-RU" sz="5600" b="1" dirty="0" smtClean="0"/>
              <a:t>Иль песней на ветру...</a:t>
            </a:r>
            <a:br>
              <a:rPr lang="ru-RU" sz="5600" b="1" dirty="0" smtClean="0"/>
            </a:br>
            <a:r>
              <a:rPr lang="ru-RU" sz="5600" b="1" dirty="0" smtClean="0"/>
              <a:t>Каким меня вскормила Русь</a:t>
            </a:r>
            <a:br>
              <a:rPr lang="ru-RU" sz="5600" b="1" dirty="0" smtClean="0"/>
            </a:br>
            <a:r>
              <a:rPr lang="ru-RU" sz="5600" b="1" dirty="0" smtClean="0"/>
              <a:t>Таким я и умру.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endParaRPr lang="ru-RU" sz="5600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616530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79431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417638"/>
            <a:ext cx="2439631" cy="4945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716016" y="1600200"/>
            <a:ext cx="3240360" cy="52578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500" b="1" dirty="0" smtClean="0"/>
              <a:t>       Воскресение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500" b="1" dirty="0" smtClean="0"/>
              <a:t>Может быть, исчезло притяженье?</a:t>
            </a:r>
            <a:br>
              <a:rPr lang="ru-RU" sz="3500" b="1" dirty="0" smtClean="0"/>
            </a:br>
            <a:r>
              <a:rPr lang="ru-RU" sz="3500" b="1" dirty="0" smtClean="0"/>
              <a:t>Иль земля прибавила казны?</a:t>
            </a:r>
            <a:br>
              <a:rPr lang="ru-RU" sz="3500" b="1" dirty="0" smtClean="0"/>
            </a:br>
            <a:r>
              <a:rPr lang="ru-RU" sz="3500" b="1" dirty="0" smtClean="0"/>
              <a:t>Или просто с головокруженья</a:t>
            </a:r>
            <a:br>
              <a:rPr lang="ru-RU" sz="3500" b="1" dirty="0" smtClean="0"/>
            </a:br>
            <a:r>
              <a:rPr lang="ru-RU" sz="3500" b="1" dirty="0" smtClean="0"/>
              <a:t>Началось пришествие весны?</a:t>
            </a:r>
            <a:br>
              <a:rPr lang="ru-RU" sz="3500" b="1" dirty="0" smtClean="0"/>
            </a:b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Стало снова юным и красивым</a:t>
            </a:r>
            <a:br>
              <a:rPr lang="ru-RU" sz="3500" b="1" dirty="0" smtClean="0"/>
            </a:br>
            <a:r>
              <a:rPr lang="ru-RU" sz="3500" b="1" dirty="0" smtClean="0"/>
              <a:t>Всё кругом! Ужели невдомёк,</a:t>
            </a:r>
            <a:br>
              <a:rPr lang="ru-RU" sz="3500" b="1" dirty="0" smtClean="0"/>
            </a:br>
            <a:r>
              <a:rPr lang="ru-RU" sz="3500" b="1" dirty="0" smtClean="0"/>
              <a:t>Что и в нас вселилась та же сила,</a:t>
            </a:r>
            <a:br>
              <a:rPr lang="ru-RU" sz="3500" b="1" dirty="0" smtClean="0"/>
            </a:br>
            <a:r>
              <a:rPr lang="ru-RU" sz="3500" b="1" dirty="0" smtClean="0"/>
              <a:t>Что толкает к солнышку росток?</a:t>
            </a:r>
            <a:br>
              <a:rPr lang="ru-RU" sz="3500" b="1" dirty="0" smtClean="0"/>
            </a:b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И побегом, молодым и милым,</a:t>
            </a:r>
            <a:br>
              <a:rPr lang="ru-RU" sz="3500" b="1" dirty="0" smtClean="0"/>
            </a:br>
            <a:r>
              <a:rPr lang="ru-RU" sz="3500" b="1" dirty="0" smtClean="0"/>
              <a:t>Вверх природа тянется сама.</a:t>
            </a:r>
            <a:br>
              <a:rPr lang="ru-RU" sz="3500" b="1" dirty="0" smtClean="0"/>
            </a:br>
            <a:r>
              <a:rPr lang="ru-RU" sz="3500" b="1" dirty="0" smtClean="0"/>
              <a:t>Стало всё сквозным и легкокрылым:</a:t>
            </a:r>
            <a:br>
              <a:rPr lang="ru-RU" sz="3500" b="1" dirty="0" smtClean="0"/>
            </a:br>
            <a:r>
              <a:rPr lang="ru-RU" sz="3500" b="1" dirty="0" smtClean="0"/>
              <a:t>Птицы, пешеходы и дома…</a:t>
            </a:r>
            <a:br>
              <a:rPr lang="ru-RU" sz="3500" b="1" dirty="0" smtClean="0"/>
            </a:b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Миг ещё, и мне начнёт казаться,</a:t>
            </a:r>
            <a:br>
              <a:rPr lang="ru-RU" sz="3500" b="1" dirty="0" smtClean="0"/>
            </a:br>
            <a:r>
              <a:rPr lang="ru-RU" sz="3500" b="1" dirty="0" smtClean="0"/>
              <a:t>Что вспарит над речкой старый Псков, -  </a:t>
            </a:r>
            <a:br>
              <a:rPr lang="ru-RU" sz="3500" b="1" dirty="0" smtClean="0"/>
            </a:br>
            <a:r>
              <a:rPr lang="ru-RU" sz="3500" b="1" dirty="0" smtClean="0"/>
              <a:t>Лёгких облаков пойдёт касаться</a:t>
            </a:r>
            <a:br>
              <a:rPr lang="ru-RU" sz="3500" b="1" dirty="0" smtClean="0"/>
            </a:br>
            <a:r>
              <a:rPr lang="ru-RU" sz="3500" b="1" dirty="0" smtClean="0"/>
              <a:t>Маковками чутких куполов,</a:t>
            </a:r>
            <a:br>
              <a:rPr lang="ru-RU" sz="3500" b="1" dirty="0" smtClean="0"/>
            </a:b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500" b="1" dirty="0" smtClean="0"/>
              <a:t>Заколышет тишину нагую</a:t>
            </a:r>
            <a:br>
              <a:rPr lang="ru-RU" sz="3500" b="1" dirty="0" smtClean="0"/>
            </a:br>
            <a:r>
              <a:rPr lang="ru-RU" sz="3500" b="1" dirty="0" smtClean="0"/>
              <a:t>Колокола солнечная медь…</a:t>
            </a:r>
            <a:br>
              <a:rPr lang="ru-RU" sz="3500" b="1" dirty="0" smtClean="0"/>
            </a:br>
            <a:r>
              <a:rPr lang="ru-RU" sz="3500" b="1" dirty="0" smtClean="0"/>
              <a:t>С тёплым ветром в бездну голубую</a:t>
            </a:r>
            <a:br>
              <a:rPr lang="ru-RU" sz="3500" b="1" dirty="0" smtClean="0"/>
            </a:br>
            <a:r>
              <a:rPr lang="ru-RU" sz="3500" b="1" dirty="0" smtClean="0"/>
              <a:t>Самому мне хочется взлететь!</a:t>
            </a:r>
            <a:br>
              <a:rPr lang="ru-RU" sz="3500" b="1" dirty="0" smtClean="0"/>
            </a:br>
            <a:r>
              <a:rPr lang="ru-RU" sz="3500" b="1" dirty="0" smtClean="0"/>
              <a:t/>
            </a:r>
            <a:br>
              <a:rPr lang="ru-RU" sz="3500" b="1" dirty="0" smtClean="0"/>
            </a:br>
            <a:r>
              <a:rPr lang="ru-RU" sz="3000" b="1" i="1" dirty="0" smtClean="0"/>
              <a:t/>
            </a:r>
            <a:br>
              <a:rPr lang="ru-RU" sz="3000" b="1" i="1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201922" y="6363134"/>
            <a:ext cx="2969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96937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0"/>
          <a:stretch/>
        </p:blipFill>
        <p:spPr bwMode="auto">
          <a:xfrm>
            <a:off x="683569" y="1772816"/>
            <a:ext cx="3600400" cy="4484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20072" y="1600200"/>
            <a:ext cx="3816424" cy="452596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600" b="1" dirty="0" smtClean="0"/>
              <a:t>              Прощание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 этот день, удивительно летний,</a:t>
            </a:r>
            <a:br>
              <a:rPr lang="ru-RU" b="1" dirty="0" smtClean="0"/>
            </a:br>
            <a:r>
              <a:rPr lang="ru-RU" b="1" dirty="0" smtClean="0"/>
              <a:t>Я смотрел со слезами на вас,</a:t>
            </a:r>
            <a:br>
              <a:rPr lang="ru-RU" b="1" dirty="0" smtClean="0"/>
            </a:br>
            <a:r>
              <a:rPr lang="ru-RU" b="1" dirty="0" smtClean="0"/>
              <a:t>Будто знал, что живу я в последний</a:t>
            </a:r>
            <a:br>
              <a:rPr lang="ru-RU" b="1" dirty="0" smtClean="0"/>
            </a:br>
            <a:r>
              <a:rPr lang="ru-RU" b="1" dirty="0" smtClean="0"/>
              <a:t>И, быть может, в единственный раз.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Будто ангел сказал, улетая:</a:t>
            </a:r>
            <a:br>
              <a:rPr lang="ru-RU" b="1" dirty="0" smtClean="0"/>
            </a:br>
            <a:r>
              <a:rPr lang="ru-RU" b="1" dirty="0" smtClean="0"/>
              <a:t>- Всё ты знаешь, теперь - умирай.</a:t>
            </a:r>
            <a:br>
              <a:rPr lang="ru-RU" b="1" dirty="0" smtClean="0"/>
            </a:br>
            <a:r>
              <a:rPr lang="ru-RU" b="1" dirty="0" smtClean="0"/>
              <a:t>Да исполнится воля святая -</a:t>
            </a:r>
            <a:br>
              <a:rPr lang="ru-RU" b="1" dirty="0" smtClean="0"/>
            </a:br>
            <a:r>
              <a:rPr lang="ru-RU" b="1" dirty="0" smtClean="0"/>
              <a:t>Скоротечен прижизненный рай.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Мы придумали сами разлуку,</a:t>
            </a:r>
            <a:br>
              <a:rPr lang="ru-RU" b="1" dirty="0" smtClean="0"/>
            </a:br>
            <a:r>
              <a:rPr lang="ru-RU" b="1" dirty="0" smtClean="0"/>
              <a:t>Чтобы всё позабыть и уснуть,</a:t>
            </a:r>
            <a:br>
              <a:rPr lang="ru-RU" b="1" dirty="0" smtClean="0"/>
            </a:br>
            <a:r>
              <a:rPr lang="ru-RU" b="1" dirty="0" smtClean="0"/>
              <a:t>Чтобы выменять сладкую муку</a:t>
            </a:r>
            <a:br>
              <a:rPr lang="ru-RU" b="1" dirty="0" smtClean="0"/>
            </a:br>
            <a:r>
              <a:rPr lang="ru-RU" b="1" dirty="0" smtClean="0"/>
              <a:t>На немого забвения жуть.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И, как призраки, были меж нами,</a:t>
            </a:r>
            <a:br>
              <a:rPr lang="ru-RU" b="1" dirty="0" smtClean="0"/>
            </a:br>
            <a:r>
              <a:rPr lang="ru-RU" b="1" dirty="0" smtClean="0"/>
              <a:t>Набегая и вновь уходя,</a:t>
            </a:r>
            <a:br>
              <a:rPr lang="ru-RU" b="1" dirty="0" smtClean="0"/>
            </a:br>
            <a:r>
              <a:rPr lang="ru-RU" b="1" dirty="0" smtClean="0"/>
              <a:t>Колокольные звоны, волнами,</a:t>
            </a:r>
            <a:br>
              <a:rPr lang="ru-RU" b="1" dirty="0" smtClean="0"/>
            </a:br>
            <a:r>
              <a:rPr lang="ru-RU" b="1" dirty="0" smtClean="0"/>
              <a:t>Да холодные капли дождя.</a:t>
            </a:r>
            <a:br>
              <a:rPr lang="ru-RU" b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83569" y="6093296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22302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поэт, писатель, художник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196752"/>
            <a:ext cx="828092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b="1" i="1" dirty="0" smtClean="0">
              <a:latin typeface="Cambria" panose="02040503050406030204" pitchFamily="18" charset="0"/>
            </a:endParaRPr>
          </a:p>
          <a:p>
            <a:pPr algn="just"/>
            <a:r>
              <a:rPr lang="ru-RU" sz="2000" b="1" i="1" dirty="0" smtClean="0">
                <a:latin typeface="Cambria" panose="02040503050406030204" pitchFamily="18" charset="0"/>
              </a:rPr>
              <a:t>Автор </a:t>
            </a:r>
            <a:r>
              <a:rPr lang="ru-RU" sz="2000" b="1" i="1" dirty="0">
                <a:latin typeface="Cambria" panose="02040503050406030204" pitchFamily="18" charset="0"/>
              </a:rPr>
              <a:t>двенадцати поэтических сборников, многих публикаций в центральных литературно-художественных журналах, таких как «Наш современник», «Север», «Встречи», «Московский </a:t>
            </a:r>
            <a:r>
              <a:rPr lang="ru-RU" sz="2000" b="1" i="1" dirty="0" err="1">
                <a:latin typeface="Cambria" panose="02040503050406030204" pitchFamily="18" charset="0"/>
              </a:rPr>
              <a:t>парнас</a:t>
            </a:r>
            <a:r>
              <a:rPr lang="ru-RU" sz="2000" b="1" i="1" dirty="0">
                <a:latin typeface="Cambria" panose="02040503050406030204" pitchFamily="18" charset="0"/>
              </a:rPr>
              <a:t>», «День поэзии»…</a:t>
            </a:r>
          </a:p>
          <a:p>
            <a:pPr algn="just"/>
            <a:r>
              <a:rPr lang="ru-RU" sz="2000" b="1" i="1" dirty="0" smtClean="0">
                <a:latin typeface="Cambria" panose="02040503050406030204" pitchFamily="18" charset="0"/>
              </a:rPr>
              <a:t>Член </a:t>
            </a:r>
            <a:r>
              <a:rPr lang="ru-RU" sz="2000" b="1" i="1" dirty="0">
                <a:latin typeface="Cambria" panose="02040503050406030204" pitchFamily="18" charset="0"/>
              </a:rPr>
              <a:t>объединения художников городского Культурного центра. Участник десятков коллективных, автор 25 персональных выставок по городу Пскову и области.</a:t>
            </a:r>
          </a:p>
          <a:p>
            <a:pPr algn="just"/>
            <a:r>
              <a:rPr lang="ru-RU" sz="2000" b="1" i="1" dirty="0">
                <a:latin typeface="Cambria" panose="02040503050406030204" pitchFamily="18" charset="0"/>
              </a:rPr>
              <a:t>Пишет прозу, которую можно прочесть на страничке </a:t>
            </a:r>
            <a:r>
              <a:rPr lang="ru-RU" sz="2000" b="1" i="1" dirty="0">
                <a:latin typeface="Cambria" panose="02040503050406030204" pitchFamily="18" charset="0"/>
                <a:hlinkClick r:id="rId2"/>
              </a:rPr>
              <a:t>«Проза. </a:t>
            </a:r>
            <a:r>
              <a:rPr lang="ru-RU" sz="2000" b="1" i="1" dirty="0" err="1">
                <a:latin typeface="Cambria" panose="02040503050406030204" pitchFamily="18" charset="0"/>
                <a:hlinkClick r:id="rId2"/>
              </a:rPr>
              <a:t>ру</a:t>
            </a:r>
            <a:r>
              <a:rPr lang="ru-RU" sz="2000" b="1" i="1" dirty="0">
                <a:latin typeface="Cambria" panose="02040503050406030204" pitchFamily="18" charset="0"/>
                <a:hlinkClick r:id="rId2"/>
              </a:rPr>
              <a:t> Валерий Мухин Псков</a:t>
            </a:r>
            <a:r>
              <a:rPr lang="ru-RU" sz="2000" b="1" i="1" dirty="0" smtClean="0">
                <a:latin typeface="Cambria" panose="02040503050406030204" pitchFamily="18" charset="0"/>
                <a:hlinkClick r:id="rId2"/>
              </a:rPr>
              <a:t>».</a:t>
            </a:r>
            <a:r>
              <a:rPr lang="ru-RU" sz="2000" b="1" i="1" dirty="0" smtClean="0">
                <a:latin typeface="Cambria" panose="02040503050406030204" pitchFamily="18" charset="0"/>
              </a:rPr>
              <a:t> Проза </a:t>
            </a:r>
            <a:r>
              <a:rPr lang="ru-RU" sz="2000" b="1" i="1" dirty="0">
                <a:latin typeface="Cambria" panose="02040503050406030204" pitchFamily="18" charset="0"/>
              </a:rPr>
              <a:t>в основном </a:t>
            </a:r>
            <a:r>
              <a:rPr lang="ru-RU" sz="2000" b="1" i="1" dirty="0" smtClean="0">
                <a:latin typeface="Cambria" panose="02040503050406030204" pitchFamily="18" charset="0"/>
              </a:rPr>
              <a:t>автобиографичная, в </a:t>
            </a:r>
            <a:r>
              <a:rPr lang="ru-RU" sz="2000" b="1" i="1" dirty="0">
                <a:latin typeface="Cambria" panose="02040503050406030204" pitchFamily="18" charset="0"/>
              </a:rPr>
              <a:t>том числе и рассказы о поэтах и писателях-земляках А. Гусеве, И. Григорьеве, Л. </a:t>
            </a:r>
            <a:r>
              <a:rPr lang="ru-RU" sz="2000" b="1" i="1" dirty="0" err="1">
                <a:latin typeface="Cambria" panose="02040503050406030204" pitchFamily="18" charset="0"/>
              </a:rPr>
              <a:t>Малякове</a:t>
            </a:r>
            <a:r>
              <a:rPr lang="ru-RU" sz="2000" b="1" i="1" dirty="0">
                <a:latin typeface="Cambria" panose="02040503050406030204" pitchFamily="18" charset="0"/>
              </a:rPr>
              <a:t>, С. Гейченко, Е. </a:t>
            </a:r>
            <a:r>
              <a:rPr lang="ru-RU" sz="2000" b="1" i="1" dirty="0" err="1">
                <a:latin typeface="Cambria" panose="02040503050406030204" pitchFamily="18" charset="0"/>
              </a:rPr>
              <a:t>Морозкиной</a:t>
            </a:r>
            <a:r>
              <a:rPr lang="ru-RU" sz="2000" b="1" i="1" dirty="0">
                <a:latin typeface="Cambria" panose="02040503050406030204" pitchFamily="18" charset="0"/>
              </a:rPr>
              <a:t>, В. </a:t>
            </a:r>
            <a:r>
              <a:rPr lang="ru-RU" sz="2000" b="1" i="1" dirty="0" err="1">
                <a:latin typeface="Cambria" panose="02040503050406030204" pitchFamily="18" charset="0"/>
              </a:rPr>
              <a:t>Краснопевцеве</a:t>
            </a:r>
            <a:r>
              <a:rPr lang="ru-RU" sz="2000" b="1" i="1" dirty="0">
                <a:latin typeface="Cambria" panose="02040503050406030204" pitchFamily="18" charset="0"/>
              </a:rPr>
              <a:t>, В. Курносенко и о музыканте-композиторе Василии </a:t>
            </a:r>
            <a:r>
              <a:rPr lang="ru-RU" sz="2000" b="1" i="1" dirty="0" err="1">
                <a:latin typeface="Cambria" panose="02040503050406030204" pitchFamily="18" charset="0"/>
              </a:rPr>
              <a:t>Яшневе</a:t>
            </a:r>
            <a:r>
              <a:rPr lang="ru-RU" sz="2000" b="1" i="1" dirty="0">
                <a:latin typeface="Cambria" panose="02040503050406030204" pitchFamily="18" charset="0"/>
              </a:rPr>
              <a:t>.</a:t>
            </a:r>
          </a:p>
          <a:p>
            <a:pPr algn="just"/>
            <a:r>
              <a:rPr lang="ru-RU" sz="2000" b="1" i="1" dirty="0">
                <a:latin typeface="Cambria" panose="02040503050406030204" pitchFamily="18" charset="0"/>
              </a:rPr>
              <a:t>Финалист Национальной литературной премии «ПОЭТ ГОДА </a:t>
            </a:r>
            <a:r>
              <a:rPr lang="ru-RU" sz="2000" b="1" i="1" dirty="0" smtClean="0">
                <a:latin typeface="Cambria" panose="02040503050406030204" pitchFamily="18" charset="0"/>
              </a:rPr>
              <a:t>- 2013</a:t>
            </a:r>
            <a:r>
              <a:rPr lang="ru-RU" sz="2000" b="1" i="1" dirty="0">
                <a:latin typeface="Cambria" panose="02040503050406030204" pitchFamily="18" charset="0"/>
              </a:rPr>
              <a:t>» на сайте «Стихи. </a:t>
            </a:r>
            <a:r>
              <a:rPr lang="ru-RU" sz="2000" b="1" i="1" dirty="0" err="1">
                <a:latin typeface="Cambria" panose="02040503050406030204" pitchFamily="18" charset="0"/>
              </a:rPr>
              <a:t>ру</a:t>
            </a:r>
            <a:r>
              <a:rPr lang="ru-RU" sz="2000" b="1" i="1" dirty="0">
                <a:latin typeface="Cambria" panose="02040503050406030204" pitchFamily="18" charset="0"/>
              </a:rPr>
              <a:t>». </a:t>
            </a:r>
            <a:r>
              <a:rPr lang="ru-RU" sz="2000" b="1" i="1" dirty="0" smtClean="0">
                <a:latin typeface="Cambria" panose="02040503050406030204" pitchFamily="18" charset="0"/>
              </a:rPr>
              <a:t>Его страница – </a:t>
            </a:r>
            <a:r>
              <a:rPr lang="ru-RU" sz="2000" b="1" i="1" dirty="0" smtClean="0">
                <a:latin typeface="Cambria" panose="02040503050406030204" pitchFamily="18" charset="0"/>
                <a:hlinkClick r:id="rId3"/>
              </a:rPr>
              <a:t>«Стихи. </a:t>
            </a:r>
            <a:r>
              <a:rPr lang="ru-RU" sz="2000" b="1" i="1" dirty="0" err="1" smtClean="0">
                <a:latin typeface="Cambria" panose="02040503050406030204" pitchFamily="18" charset="0"/>
                <a:hlinkClick r:id="rId3"/>
              </a:rPr>
              <a:t>ру</a:t>
            </a:r>
            <a:r>
              <a:rPr lang="ru-RU" sz="2000" b="1" i="1" dirty="0" smtClean="0">
                <a:latin typeface="Cambria" panose="02040503050406030204" pitchFamily="18" charset="0"/>
                <a:hlinkClick r:id="rId3"/>
              </a:rPr>
              <a:t> Валерий Мухин Псков»</a:t>
            </a:r>
            <a:r>
              <a:rPr lang="ru-RU" sz="2000" b="1" i="1" dirty="0" smtClean="0">
                <a:latin typeface="Cambria" panose="02040503050406030204" pitchFamily="18" charset="0"/>
              </a:rPr>
              <a:t>.</a:t>
            </a:r>
            <a:endParaRPr lang="ru-RU" sz="2000" b="1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5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306" y="1988840"/>
            <a:ext cx="5244802" cy="3898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12160" y="1600200"/>
            <a:ext cx="3024336" cy="521317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500" b="1" dirty="0" smtClean="0"/>
              <a:t>         Время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300" b="1" dirty="0" smtClean="0"/>
              <a:t>Уже меня, былого, - нет.</a:t>
            </a:r>
            <a:br>
              <a:rPr lang="ru-RU" sz="4300" b="1" dirty="0" smtClean="0"/>
            </a:br>
            <a:r>
              <a:rPr lang="ru-RU" sz="4300" b="1" dirty="0" smtClean="0"/>
              <a:t>Оно ничто не пощадило:</a:t>
            </a:r>
            <a:br>
              <a:rPr lang="ru-RU" sz="4300" b="1" dirty="0" smtClean="0"/>
            </a:br>
            <a:r>
              <a:rPr lang="ru-RU" sz="4300" b="1" dirty="0" smtClean="0"/>
              <a:t>Из глаз уходит ясный свет,</a:t>
            </a:r>
            <a:br>
              <a:rPr lang="ru-RU" sz="4300" b="1" dirty="0" smtClean="0"/>
            </a:br>
            <a:r>
              <a:rPr lang="ru-RU" sz="4300" b="1" dirty="0" smtClean="0"/>
              <a:t>Из тела - молодость и сила.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Уходят верные друзья,</a:t>
            </a:r>
            <a:br>
              <a:rPr lang="ru-RU" sz="4300" b="1" dirty="0" smtClean="0"/>
            </a:br>
            <a:r>
              <a:rPr lang="ru-RU" sz="4300" b="1" dirty="0" smtClean="0"/>
              <a:t>Уже не в силах возвратиться.</a:t>
            </a:r>
            <a:br>
              <a:rPr lang="ru-RU" sz="4300" b="1" dirty="0" smtClean="0"/>
            </a:br>
            <a:r>
              <a:rPr lang="ru-RU" sz="4300" b="1" dirty="0" smtClean="0"/>
              <a:t>Уходит женщина моя,</a:t>
            </a:r>
            <a:br>
              <a:rPr lang="ru-RU" sz="4300" b="1" dirty="0" smtClean="0"/>
            </a:br>
            <a:r>
              <a:rPr lang="ru-RU" sz="4300" b="1" dirty="0" smtClean="0"/>
              <a:t>Моя пожизненная "птица".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И если даже погляжу - </a:t>
            </a:r>
            <a:br>
              <a:rPr lang="ru-RU" sz="4300" b="1" dirty="0" smtClean="0"/>
            </a:br>
            <a:r>
              <a:rPr lang="ru-RU" sz="4300" b="1" dirty="0" smtClean="0"/>
              <a:t>Куда "нелёгкая" носила -</a:t>
            </a:r>
            <a:br>
              <a:rPr lang="ru-RU" sz="4300" b="1" dirty="0" smtClean="0"/>
            </a:br>
            <a:r>
              <a:rPr lang="ru-RU" sz="4300" b="1" dirty="0" smtClean="0"/>
              <a:t>Я тоже тихо ухожу,</a:t>
            </a:r>
            <a:br>
              <a:rPr lang="ru-RU" sz="4300" b="1" dirty="0" smtClean="0"/>
            </a:br>
            <a:r>
              <a:rPr lang="ru-RU" sz="4300" b="1" dirty="0" smtClean="0"/>
              <a:t>Порою, даже некрасиво.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Порой в душе забрезжит свет - </a:t>
            </a:r>
            <a:br>
              <a:rPr lang="ru-RU" sz="4300" b="1" dirty="0" smtClean="0"/>
            </a:br>
            <a:r>
              <a:rPr lang="ru-RU" sz="4300" b="1" dirty="0" smtClean="0"/>
              <a:t>Восходит ясными стихами.</a:t>
            </a:r>
            <a:br>
              <a:rPr lang="ru-RU" sz="4300" b="1" dirty="0" smtClean="0"/>
            </a:br>
            <a:r>
              <a:rPr lang="ru-RU" sz="4300" b="1" dirty="0" smtClean="0"/>
              <a:t>И пусть в глазах его уж нет - </a:t>
            </a:r>
            <a:br>
              <a:rPr lang="ru-RU" sz="4300" b="1" dirty="0" smtClean="0"/>
            </a:br>
            <a:r>
              <a:rPr lang="ru-RU" sz="4300" b="1" dirty="0" smtClean="0"/>
              <a:t>Он весь в моём телесном храме.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Но время не жалеет, нет -</a:t>
            </a:r>
            <a:br>
              <a:rPr lang="ru-RU" sz="4300" b="1" dirty="0" smtClean="0"/>
            </a:br>
            <a:r>
              <a:rPr lang="ru-RU" sz="4300" b="1" dirty="0" smtClean="0"/>
              <a:t>Над жалким грешником смеётся.</a:t>
            </a:r>
            <a:br>
              <a:rPr lang="ru-RU" sz="4300" b="1" dirty="0" smtClean="0"/>
            </a:br>
            <a:r>
              <a:rPr lang="ru-RU" sz="4300" b="1" dirty="0" smtClean="0"/>
              <a:t>Я скоро буду - только свет...</a:t>
            </a:r>
            <a:br>
              <a:rPr lang="ru-RU" sz="4300" b="1" dirty="0" smtClean="0"/>
            </a:br>
            <a:r>
              <a:rPr lang="ru-RU" sz="4300" b="1" dirty="0" smtClean="0"/>
              <a:t>Уйду, а время - остаётся.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endParaRPr lang="ru-RU" sz="4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5310" y="6093296"/>
            <a:ext cx="5172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 «</a:t>
            </a:r>
            <a:r>
              <a:rPr lang="ru-RU" b="1" i="1" dirty="0" err="1" smtClean="0"/>
              <a:t>Мирожский</a:t>
            </a:r>
            <a:r>
              <a:rPr lang="ru-RU" b="1" i="1" dirty="0" smtClean="0"/>
              <a:t> монастырь»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377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180" y="1988840"/>
            <a:ext cx="5184576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384376" cy="49251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 smtClean="0"/>
              <a:t>А мне бы в Пушкинские горы</a:t>
            </a:r>
          </a:p>
          <a:p>
            <a:pPr marL="0" indent="0">
              <a:buNone/>
            </a:pPr>
            <a:endParaRPr lang="ru-RU" sz="3200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216000" indent="0">
              <a:spcBef>
                <a:spcPts val="600"/>
              </a:spcBef>
              <a:buNone/>
            </a:pPr>
            <a:r>
              <a:rPr lang="ru-RU" sz="5600" b="1" dirty="0" smtClean="0"/>
              <a:t>А мне бы в Пушкинские горы – </a:t>
            </a:r>
            <a:br>
              <a:rPr lang="ru-RU" sz="5600" b="1" dirty="0" smtClean="0"/>
            </a:br>
            <a:r>
              <a:rPr lang="ru-RU" sz="5600" b="1" dirty="0" smtClean="0"/>
              <a:t>Опять в мои двенадцать лет;</a:t>
            </a:r>
            <a:br>
              <a:rPr lang="ru-RU" sz="5600" b="1" dirty="0" smtClean="0"/>
            </a:br>
            <a:r>
              <a:rPr lang="ru-RU" sz="5600" b="1" dirty="0" smtClean="0"/>
              <a:t>В места, где ссыльный жил Поэт;</a:t>
            </a:r>
            <a:br>
              <a:rPr lang="ru-RU" sz="5600" b="1" dirty="0" smtClean="0"/>
            </a:br>
            <a:r>
              <a:rPr lang="ru-RU" sz="5600" b="1" dirty="0" smtClean="0"/>
              <a:t>В мои леса, в мои просторы…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 ту школу, где стоял у карты,</a:t>
            </a:r>
            <a:br>
              <a:rPr lang="ru-RU" sz="5600" b="1" dirty="0" smtClean="0"/>
            </a:br>
            <a:r>
              <a:rPr lang="ru-RU" sz="5600" b="1" dirty="0" smtClean="0"/>
              <a:t>С которой мир на нас глядел,</a:t>
            </a:r>
            <a:br>
              <a:rPr lang="ru-RU" sz="5600" b="1" dirty="0" smtClean="0"/>
            </a:br>
            <a:r>
              <a:rPr lang="ru-RU" sz="5600" b="1" dirty="0" smtClean="0"/>
              <a:t>К той милой девочке за партой,</a:t>
            </a:r>
            <a:br>
              <a:rPr lang="ru-RU" sz="5600" b="1" dirty="0" smtClean="0"/>
            </a:br>
            <a:r>
              <a:rPr lang="ru-RU" sz="5600" b="1" dirty="0" smtClean="0"/>
              <a:t>С которой вместе я сидел.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Кто был мне солнышком в окошке,</a:t>
            </a:r>
            <a:br>
              <a:rPr lang="ru-RU" sz="5600" b="1" dirty="0" smtClean="0"/>
            </a:br>
            <a:r>
              <a:rPr lang="ru-RU" sz="5600" b="1" dirty="0" smtClean="0"/>
              <a:t>Лучом предутренней зари;</a:t>
            </a:r>
            <a:br>
              <a:rPr lang="ru-RU" sz="5600" b="1" dirty="0" smtClean="0"/>
            </a:br>
            <a:r>
              <a:rPr lang="ru-RU" sz="5600" b="1" dirty="0" smtClean="0"/>
              <a:t>Кому играл я на гармошке</a:t>
            </a:r>
            <a:br>
              <a:rPr lang="ru-RU" sz="5600" b="1" dirty="0" smtClean="0"/>
            </a:br>
            <a:r>
              <a:rPr lang="ru-RU" sz="5600" b="1" dirty="0" smtClean="0"/>
              <a:t>Со школьной сцены попурри.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Опять о призраках грущу я,</a:t>
            </a:r>
            <a:br>
              <a:rPr lang="ru-RU" sz="5600" b="1" dirty="0" smtClean="0"/>
            </a:br>
            <a:r>
              <a:rPr lang="ru-RU" sz="5600" b="1" dirty="0" smtClean="0"/>
              <a:t>О том, что в жизни не дано.</a:t>
            </a:r>
            <a:br>
              <a:rPr lang="ru-RU" sz="5600" b="1" dirty="0" smtClean="0"/>
            </a:br>
            <a:r>
              <a:rPr lang="ru-RU" sz="5600" b="1" dirty="0" smtClean="0"/>
              <a:t>Что ей скажу, о чём спрошу я?</a:t>
            </a:r>
            <a:br>
              <a:rPr lang="ru-RU" sz="5600" b="1" dirty="0" smtClean="0"/>
            </a:br>
            <a:r>
              <a:rPr lang="ru-RU" sz="5600" b="1" dirty="0" smtClean="0"/>
              <a:t>Теперь, наверно, всё равно.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Теперь конечно… В ту же пору</a:t>
            </a:r>
            <a:br>
              <a:rPr lang="ru-RU" sz="5600" b="1" dirty="0" smtClean="0"/>
            </a:br>
            <a:r>
              <a:rPr lang="ru-RU" sz="5600" b="1" dirty="0" smtClean="0"/>
              <a:t>Был на вопрос другой ответ…</a:t>
            </a:r>
            <a:br>
              <a:rPr lang="ru-RU" sz="5600" b="1" dirty="0" smtClean="0"/>
            </a:br>
            <a:r>
              <a:rPr lang="ru-RU" sz="5600" b="1" dirty="0" smtClean="0"/>
              <a:t>Поеду в Пушкинские горы,</a:t>
            </a:r>
            <a:br>
              <a:rPr lang="ru-RU" sz="5600" b="1" dirty="0" smtClean="0"/>
            </a:br>
            <a:r>
              <a:rPr lang="ru-RU" sz="5600" b="1" dirty="0" smtClean="0"/>
              <a:t>Где мне опять двенадцать лет.</a:t>
            </a:r>
            <a:br>
              <a:rPr lang="ru-RU" sz="5600" b="1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82180" y="6144113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3255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6515" y="1844824"/>
            <a:ext cx="5616624" cy="4212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72200" y="1417638"/>
            <a:ext cx="2314600" cy="525172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 smtClean="0"/>
              <a:t>Псковская осень</a:t>
            </a:r>
          </a:p>
          <a:p>
            <a:pPr marL="0" indent="0">
              <a:buNone/>
            </a:pPr>
            <a:endParaRPr lang="ru-RU" sz="1200" b="1" dirty="0"/>
          </a:p>
          <a:p>
            <a:pPr marL="0" indent="0">
              <a:buNone/>
            </a:pPr>
            <a:endParaRPr lang="ru-RU" sz="400" b="1" dirty="0" smtClean="0"/>
          </a:p>
          <a:p>
            <a:pPr marL="0" indent="0">
              <a:buNone/>
            </a:pPr>
            <a:r>
              <a:rPr lang="ru-RU" sz="5600" b="1" dirty="0" smtClean="0"/>
              <a:t>Багрян и своеволен</a:t>
            </a:r>
            <a:br>
              <a:rPr lang="ru-RU" sz="5600" b="1" dirty="0" smtClean="0"/>
            </a:br>
            <a:r>
              <a:rPr lang="ru-RU" sz="5600" b="1" dirty="0" smtClean="0"/>
              <a:t>Твой лиственный прибой.</a:t>
            </a:r>
            <a:br>
              <a:rPr lang="ru-RU" sz="5600" b="1" dirty="0" smtClean="0"/>
            </a:br>
            <a:r>
              <a:rPr lang="ru-RU" sz="5600" b="1" dirty="0" smtClean="0"/>
              <a:t>Опять тобою болен</a:t>
            </a:r>
            <a:br>
              <a:rPr lang="ru-RU" sz="5600" b="1" dirty="0" smtClean="0"/>
            </a:br>
            <a:r>
              <a:rPr lang="ru-RU" sz="5600" b="1" dirty="0" smtClean="0"/>
              <a:t>И покорён тобой.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Тону в вечерних бликах,</a:t>
            </a:r>
            <a:br>
              <a:rPr lang="ru-RU" sz="5600" b="1" dirty="0" smtClean="0"/>
            </a:br>
            <a:r>
              <a:rPr lang="ru-RU" sz="5600" b="1" dirty="0" smtClean="0"/>
              <a:t>Как в радости живой,</a:t>
            </a:r>
            <a:br>
              <a:rPr lang="ru-RU" sz="5600" b="1" dirty="0" smtClean="0"/>
            </a:br>
            <a:r>
              <a:rPr lang="ru-RU" sz="5600" b="1" dirty="0" smtClean="0"/>
              <a:t>По-над рекой Великой,</a:t>
            </a:r>
            <a:br>
              <a:rPr lang="ru-RU" sz="5600" b="1" dirty="0" smtClean="0"/>
            </a:br>
            <a:r>
              <a:rPr lang="ru-RU" sz="5600" b="1" dirty="0" smtClean="0"/>
              <a:t>По-над рекой </a:t>
            </a:r>
            <a:r>
              <a:rPr lang="ru-RU" sz="5600" b="1" dirty="0" err="1" smtClean="0"/>
              <a:t>Псковой</a:t>
            </a:r>
            <a:r>
              <a:rPr lang="ru-RU" sz="5600" b="1" dirty="0" smtClean="0"/>
              <a:t>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Блестят в осеннем злате</a:t>
            </a:r>
            <a:br>
              <a:rPr lang="ru-RU" sz="5600" b="1" dirty="0" smtClean="0"/>
            </a:br>
            <a:r>
              <a:rPr lang="ru-RU" sz="5600" b="1" dirty="0" smtClean="0"/>
              <a:t>Над головой кресты.</a:t>
            </a:r>
            <a:br>
              <a:rPr lang="ru-RU" sz="5600" b="1" dirty="0" smtClean="0"/>
            </a:br>
            <a:r>
              <a:rPr lang="ru-RU" sz="5600" b="1" dirty="0" smtClean="0"/>
              <a:t>Купаюсь в благодати</a:t>
            </a:r>
            <a:br>
              <a:rPr lang="ru-RU" sz="5600" b="1" dirty="0" smtClean="0"/>
            </a:br>
            <a:r>
              <a:rPr lang="ru-RU" sz="5600" b="1" dirty="0" smtClean="0"/>
              <a:t>Соборной красоты.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Я - знаешь, осень - даже</a:t>
            </a:r>
            <a:br>
              <a:rPr lang="ru-RU" sz="5600" b="1" dirty="0" smtClean="0"/>
            </a:br>
            <a:r>
              <a:rPr lang="ru-RU" sz="5600" b="1" dirty="0" smtClean="0"/>
              <a:t>Предположить не мог,</a:t>
            </a:r>
            <a:br>
              <a:rPr lang="ru-RU" sz="5600" b="1" dirty="0" smtClean="0"/>
            </a:br>
            <a:r>
              <a:rPr lang="ru-RU" sz="5600" b="1" dirty="0" smtClean="0"/>
              <a:t>Что золотою пряжей</a:t>
            </a:r>
            <a:br>
              <a:rPr lang="ru-RU" sz="5600" b="1" dirty="0" smtClean="0"/>
            </a:br>
            <a:r>
              <a:rPr lang="ru-RU" sz="5600" b="1" dirty="0" smtClean="0"/>
              <a:t>Ты можешь лечь у ног.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Ведь ты при мне бывала</a:t>
            </a:r>
            <a:br>
              <a:rPr lang="ru-RU" sz="5600" b="1" dirty="0" smtClean="0"/>
            </a:br>
            <a:r>
              <a:rPr lang="ru-RU" sz="5600" b="1" dirty="0" smtClean="0"/>
              <a:t>Со снегом и дождём,</a:t>
            </a:r>
            <a:br>
              <a:rPr lang="ru-RU" sz="5600" b="1" dirty="0" smtClean="0"/>
            </a:br>
            <a:r>
              <a:rPr lang="ru-RU" sz="5600" b="1" dirty="0" smtClean="0"/>
              <a:t>А нынче воссияла</a:t>
            </a:r>
            <a:br>
              <a:rPr lang="ru-RU" sz="5600" b="1" dirty="0" smtClean="0"/>
            </a:br>
            <a:r>
              <a:rPr lang="ru-RU" sz="5600" b="1" dirty="0" smtClean="0"/>
              <a:t>Багряным октябрём.</a:t>
            </a:r>
            <a:br>
              <a:rPr lang="ru-RU" sz="5600" b="1" dirty="0" smtClean="0"/>
            </a:br>
            <a:r>
              <a:rPr lang="ru-RU" sz="5600" b="1" dirty="0" smtClean="0"/>
              <a:t/>
            </a:r>
            <a:br>
              <a:rPr lang="ru-RU" sz="5600" b="1" dirty="0" smtClean="0"/>
            </a:br>
            <a:r>
              <a:rPr lang="ru-RU" sz="5600" b="1" dirty="0" smtClean="0"/>
              <a:t>И в звоне колоколен</a:t>
            </a:r>
            <a:br>
              <a:rPr lang="ru-RU" sz="5600" b="1" dirty="0" smtClean="0"/>
            </a:br>
            <a:r>
              <a:rPr lang="ru-RU" sz="5600" b="1" dirty="0" smtClean="0"/>
              <a:t>Твой лиственный прибой...</a:t>
            </a:r>
            <a:br>
              <a:rPr lang="ru-RU" sz="5600" b="1" dirty="0" smtClean="0"/>
            </a:br>
            <a:r>
              <a:rPr lang="ru-RU" sz="5600" b="1" dirty="0" smtClean="0"/>
              <a:t>Я нынче - просто болен</a:t>
            </a:r>
            <a:br>
              <a:rPr lang="ru-RU" sz="5600" b="1" dirty="0" smtClean="0"/>
            </a:br>
            <a:r>
              <a:rPr lang="ru-RU" sz="5600" b="1" dirty="0" smtClean="0"/>
              <a:t>И счастлив я тобой.</a:t>
            </a:r>
            <a:br>
              <a:rPr lang="ru-RU" sz="5600" b="1" dirty="0" smtClean="0"/>
            </a:br>
            <a:r>
              <a:rPr lang="ru-RU" sz="6400" b="1" dirty="0" smtClean="0"/>
              <a:t/>
            </a:r>
            <a:br>
              <a:rPr lang="ru-RU" sz="6400" b="1" dirty="0" smtClean="0"/>
            </a:br>
            <a:endParaRPr lang="ru-RU" sz="6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68963" y="616530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8513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542" y="1651828"/>
            <a:ext cx="3510390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220072" y="1600200"/>
            <a:ext cx="3888432" cy="506916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800" b="1" dirty="0" smtClean="0"/>
              <a:t>     Псковская метель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sz="200" b="1" dirty="0" smtClean="0"/>
          </a:p>
          <a:p>
            <a:pPr marL="0" indent="0">
              <a:buNone/>
            </a:pPr>
            <a:r>
              <a:rPr lang="ru-RU" sz="2900" b="1" dirty="0" smtClean="0"/>
              <a:t>По-февральски </a:t>
            </a:r>
            <a:r>
              <a:rPr lang="ru-RU" sz="2900" b="1" dirty="0" err="1" smtClean="0"/>
              <a:t>ветренен</a:t>
            </a:r>
            <a:r>
              <a:rPr lang="ru-RU" sz="2900" b="1" dirty="0" smtClean="0"/>
              <a:t> и влажен,</a:t>
            </a:r>
            <a:br>
              <a:rPr lang="ru-RU" sz="2900" b="1" dirty="0" smtClean="0"/>
            </a:br>
            <a:r>
              <a:rPr lang="ru-RU" sz="2900" b="1" dirty="0" smtClean="0"/>
              <a:t>Засыпает город снегопад</a:t>
            </a:r>
            <a:br>
              <a:rPr lang="ru-RU" sz="2900" b="1" dirty="0" smtClean="0"/>
            </a:br>
            <a:r>
              <a:rPr lang="ru-RU" sz="2900" b="1" dirty="0" smtClean="0"/>
              <a:t>И сегодня, и вчера, и даже</a:t>
            </a:r>
            <a:br>
              <a:rPr lang="ru-RU" sz="2900" b="1" dirty="0" smtClean="0"/>
            </a:br>
            <a:r>
              <a:rPr lang="ru-RU" sz="2900" b="1" dirty="0" err="1" smtClean="0"/>
              <a:t>Тысячестолетие</a:t>
            </a:r>
            <a:r>
              <a:rPr lang="ru-RU" sz="2900" b="1" dirty="0" smtClean="0"/>
              <a:t> назад.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err="1" smtClean="0"/>
              <a:t>Тысячестолетие</a:t>
            </a:r>
            <a:r>
              <a:rPr lang="ru-RU" sz="2900" b="1" dirty="0" smtClean="0"/>
              <a:t> промчало...</a:t>
            </a:r>
            <a:br>
              <a:rPr lang="ru-RU" sz="2900" b="1" dirty="0" smtClean="0"/>
            </a:br>
            <a:r>
              <a:rPr lang="ru-RU" sz="2900" b="1" dirty="0" err="1" smtClean="0"/>
              <a:t>Тысячестолетие</a:t>
            </a:r>
            <a:r>
              <a:rPr lang="ru-RU" sz="2900" b="1" dirty="0" smtClean="0"/>
              <a:t> прошло...</a:t>
            </a:r>
            <a:br>
              <a:rPr lang="ru-RU" sz="2900" b="1" dirty="0" smtClean="0"/>
            </a:br>
            <a:r>
              <a:rPr lang="ru-RU" sz="2900" b="1" dirty="0" smtClean="0"/>
              <a:t>Было здесь всея Руси начало.</a:t>
            </a:r>
            <a:br>
              <a:rPr lang="ru-RU" sz="2900" b="1" dirty="0" smtClean="0"/>
            </a:br>
            <a:r>
              <a:rPr lang="ru-RU" sz="2900" b="1" dirty="0" smtClean="0"/>
              <a:t>Боже, сколько снегу намело!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Над </a:t>
            </a:r>
            <a:r>
              <a:rPr lang="ru-RU" sz="2900" b="1" dirty="0" err="1" smtClean="0"/>
              <a:t>Псковой</a:t>
            </a:r>
            <a:r>
              <a:rPr lang="ru-RU" sz="2900" b="1" dirty="0" smtClean="0"/>
              <a:t> мело и над Великой...</a:t>
            </a:r>
            <a:br>
              <a:rPr lang="ru-RU" sz="2900" b="1" dirty="0" smtClean="0"/>
            </a:br>
            <a:r>
              <a:rPr lang="ru-RU" sz="2900" b="1" dirty="0" smtClean="0"/>
              <a:t>Но слышны в метелях голоса,</a:t>
            </a:r>
            <a:br>
              <a:rPr lang="ru-RU" sz="2900" b="1" dirty="0" smtClean="0"/>
            </a:br>
            <a:r>
              <a:rPr lang="ru-RU" sz="2900" b="1" dirty="0" smtClean="0"/>
              <a:t>И видны задумчивые лики,</a:t>
            </a:r>
            <a:br>
              <a:rPr lang="ru-RU" sz="2900" b="1" dirty="0" smtClean="0"/>
            </a:br>
            <a:r>
              <a:rPr lang="ru-RU" sz="2900" b="1" dirty="0" smtClean="0"/>
              <a:t>И такие чистые глаза.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И такие песни люди пели,</a:t>
            </a:r>
            <a:br>
              <a:rPr lang="ru-RU" sz="2900" b="1" dirty="0" smtClean="0"/>
            </a:br>
            <a:r>
              <a:rPr lang="ru-RU" sz="2900" b="1" dirty="0" smtClean="0"/>
              <a:t>Что сегодня за сердце берут,</a:t>
            </a:r>
            <a:br>
              <a:rPr lang="ru-RU" sz="2900" b="1" dirty="0" smtClean="0"/>
            </a:br>
            <a:r>
              <a:rPr lang="ru-RU" sz="2900" b="1" dirty="0" smtClean="0"/>
              <a:t>И такие слышали метели...</a:t>
            </a:r>
            <a:br>
              <a:rPr lang="ru-RU" sz="2900" b="1" dirty="0" smtClean="0"/>
            </a:br>
            <a:r>
              <a:rPr lang="ru-RU" sz="2900" b="1" dirty="0" smtClean="0"/>
              <a:t>Впрочем, и сейчас они метут.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Город зачарован. В белом чуде</a:t>
            </a:r>
            <a:br>
              <a:rPr lang="ru-RU" sz="2900" b="1" dirty="0" smtClean="0"/>
            </a:br>
            <a:r>
              <a:rPr lang="ru-RU" sz="2900" b="1" dirty="0" smtClean="0"/>
              <a:t>Небо и дома, и тополя...</a:t>
            </a:r>
            <a:br>
              <a:rPr lang="ru-RU" sz="2900" b="1" dirty="0" smtClean="0"/>
            </a:br>
            <a:r>
              <a:rPr lang="ru-RU" sz="2900" b="1" dirty="0" smtClean="0"/>
              <a:t>И сейчас живут на свете люди,</a:t>
            </a:r>
            <a:br>
              <a:rPr lang="ru-RU" sz="2900" b="1" dirty="0" smtClean="0"/>
            </a:br>
            <a:r>
              <a:rPr lang="ru-RU" sz="2900" b="1" dirty="0" smtClean="0"/>
              <a:t>На которых держится земля!</a:t>
            </a:r>
            <a:br>
              <a:rPr lang="ru-RU" sz="29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90395" y="6332348"/>
            <a:ext cx="3409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95574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770551"/>
            <a:ext cx="3168352" cy="4545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64088" y="1417638"/>
            <a:ext cx="3672408" cy="52517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     Псковский мотив</a:t>
            </a:r>
          </a:p>
          <a:p>
            <a:pPr marL="0" indent="0">
              <a:buNone/>
            </a:pPr>
            <a:endParaRPr lang="ru-RU" sz="400" b="1" dirty="0" smtClean="0"/>
          </a:p>
          <a:p>
            <a:pPr marL="0" indent="0">
              <a:buNone/>
            </a:pPr>
            <a:r>
              <a:rPr lang="ru-RU" sz="1400" b="1" dirty="0" smtClean="0"/>
              <a:t>Могучая кремлёвская стена</a:t>
            </a:r>
            <a:br>
              <a:rPr lang="ru-RU" sz="1400" b="1" dirty="0" smtClean="0"/>
            </a:br>
            <a:r>
              <a:rPr lang="ru-RU" sz="1400" b="1" dirty="0" smtClean="0"/>
              <a:t>По-над </a:t>
            </a:r>
            <a:r>
              <a:rPr lang="ru-RU" sz="1400" b="1" dirty="0" err="1" smtClean="0"/>
              <a:t>Псковою</a:t>
            </a:r>
            <a:r>
              <a:rPr lang="ru-RU" sz="1400" b="1" dirty="0" smtClean="0"/>
              <a:t> дремлет и Великой.</a:t>
            </a:r>
            <a:br>
              <a:rPr lang="ru-RU" sz="1400" b="1" dirty="0" smtClean="0"/>
            </a:br>
            <a:r>
              <a:rPr lang="ru-RU" sz="1400" b="1" dirty="0" smtClean="0"/>
              <a:t>Отзывчива заката тишина.</a:t>
            </a:r>
            <a:br>
              <a:rPr lang="ru-RU" sz="1400" b="1" dirty="0" smtClean="0"/>
            </a:br>
            <a:r>
              <a:rPr lang="ru-RU" sz="1400" b="1" dirty="0" smtClean="0"/>
              <a:t>Прищурилась от солнечного блика.</a:t>
            </a:r>
            <a:br>
              <a:rPr lang="ru-RU" sz="1400" b="1" dirty="0" smtClean="0"/>
            </a:br>
            <a:r>
              <a:rPr lang="ru-RU" sz="1400" b="1" dirty="0" smtClean="0"/>
              <a:t>За этой исторической стеной,</a:t>
            </a:r>
            <a:br>
              <a:rPr lang="ru-RU" sz="1400" b="1" dirty="0" smtClean="0"/>
            </a:br>
            <a:r>
              <a:rPr lang="ru-RU" sz="1400" b="1" dirty="0" smtClean="0"/>
              <a:t>Любую правду: плача или смеха,</a:t>
            </a:r>
            <a:br>
              <a:rPr lang="ru-RU" sz="1400" b="1" dirty="0" smtClean="0"/>
            </a:br>
            <a:r>
              <a:rPr lang="ru-RU" sz="1400" b="1" dirty="0" smtClean="0"/>
              <a:t>Гулявшую у предков за спиной,</a:t>
            </a:r>
            <a:br>
              <a:rPr lang="ru-RU" sz="1400" b="1" dirty="0" smtClean="0"/>
            </a:br>
            <a:r>
              <a:rPr lang="ru-RU" sz="1400" b="1" dirty="0" smtClean="0"/>
              <a:t>Доносит мне разборчивое эхо.</a:t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И православный Троицкий собор,</a:t>
            </a:r>
            <a:br>
              <a:rPr lang="ru-RU" sz="1400" b="1" dirty="0" smtClean="0"/>
            </a:br>
            <a:r>
              <a:rPr lang="ru-RU" sz="1400" b="1" dirty="0" smtClean="0"/>
              <a:t>Как Божий символ веры и свободы,</a:t>
            </a:r>
            <a:br>
              <a:rPr lang="ru-RU" sz="1400" b="1" dirty="0" smtClean="0"/>
            </a:br>
            <a:r>
              <a:rPr lang="ru-RU" sz="1400" b="1" dirty="0" smtClean="0"/>
              <a:t>Спокойствие и негу распростёр</a:t>
            </a:r>
            <a:br>
              <a:rPr lang="ru-RU" sz="1400" b="1" dirty="0" smtClean="0"/>
            </a:br>
            <a:r>
              <a:rPr lang="ru-RU" sz="1400" b="1" dirty="0" smtClean="0"/>
              <a:t>В закатные расплавленные воды.</a:t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Крутых эпох здесь вижу переплёт,</a:t>
            </a:r>
            <a:br>
              <a:rPr lang="ru-RU" sz="1400" b="1" dirty="0" smtClean="0"/>
            </a:br>
            <a:r>
              <a:rPr lang="ru-RU" sz="1400" b="1" dirty="0" smtClean="0"/>
              <a:t>Всего, что в мире временно и тленно,</a:t>
            </a:r>
            <a:br>
              <a:rPr lang="ru-RU" sz="1400" b="1" dirty="0" smtClean="0"/>
            </a:br>
            <a:r>
              <a:rPr lang="ru-RU" sz="1400" b="1" dirty="0" smtClean="0"/>
              <a:t>Всего, что было, будет и пройдёт...</a:t>
            </a:r>
            <a:br>
              <a:rPr lang="ru-RU" sz="1400" b="1" dirty="0" smtClean="0"/>
            </a:br>
            <a:r>
              <a:rPr lang="ru-RU" sz="1400" b="1" dirty="0" smtClean="0"/>
              <a:t>Земля и небо будут непременно.</a:t>
            </a:r>
            <a:br>
              <a:rPr lang="ru-RU" sz="1400" b="1" dirty="0" smtClean="0"/>
            </a:br>
            <a:r>
              <a:rPr lang="ru-RU" sz="1400" b="1" dirty="0" smtClean="0"/>
              <a:t>Земля и небо, и Святой собор,</a:t>
            </a:r>
            <a:br>
              <a:rPr lang="ru-RU" sz="1400" b="1" dirty="0" smtClean="0"/>
            </a:br>
            <a:r>
              <a:rPr lang="ru-RU" sz="1400" b="1" dirty="0" smtClean="0"/>
              <a:t>И город, и стена здесь будут властны,</a:t>
            </a:r>
            <a:br>
              <a:rPr lang="ru-RU" sz="1400" b="1" dirty="0" smtClean="0"/>
            </a:br>
            <a:r>
              <a:rPr lang="ru-RU" sz="1400" b="1" dirty="0" smtClean="0"/>
              <a:t>И новый мир, и солнечный простор,</a:t>
            </a:r>
            <a:br>
              <a:rPr lang="ru-RU" sz="1400" b="1" dirty="0" smtClean="0"/>
            </a:br>
            <a:r>
              <a:rPr lang="ru-RU" sz="1400" b="1" dirty="0" smtClean="0"/>
              <a:t>И люди, что к судьбе его причастны!</a:t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638132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19862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поэт, писатель, художник</a:t>
            </a:r>
            <a:endParaRPr lang="ru-RU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439" y="2204864"/>
            <a:ext cx="484189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969532"/>
            <a:ext cx="3456384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600" b="1" dirty="0" smtClean="0"/>
              <a:t>       Здесь русский дух</a:t>
            </a:r>
          </a:p>
          <a:p>
            <a:pPr marL="0" indent="0">
              <a:buNone/>
            </a:pPr>
            <a:endParaRPr lang="ru-RU" b="1" dirty="0"/>
          </a:p>
          <a:p>
            <a:pPr marL="216000" indent="0">
              <a:buNone/>
            </a:pPr>
            <a:r>
              <a:rPr lang="ru-RU" sz="2600" b="1" dirty="0" smtClean="0"/>
              <a:t>Там, где Великая с дочкой </a:t>
            </a:r>
            <a:r>
              <a:rPr lang="ru-RU" sz="2600" b="1" dirty="0" err="1" smtClean="0"/>
              <a:t>Псковой</a:t>
            </a:r>
            <a:r>
              <a:rPr lang="ru-RU" sz="2600" b="1" dirty="0" smtClean="0"/>
              <a:t/>
            </a:r>
            <a:br>
              <a:rPr lang="ru-RU" sz="2600" b="1" dirty="0" smtClean="0"/>
            </a:br>
            <a:r>
              <a:rPr lang="ru-RU" sz="2600" b="1" dirty="0" smtClean="0"/>
              <a:t>Слились в едином теченье, </a:t>
            </a:r>
            <a:br>
              <a:rPr lang="ru-RU" sz="2600" b="1" dirty="0" smtClean="0"/>
            </a:br>
            <a:r>
              <a:rPr lang="ru-RU" sz="2600" b="1" dirty="0" smtClean="0"/>
              <a:t>Старый собор на земле вечевой</a:t>
            </a:r>
            <a:br>
              <a:rPr lang="ru-RU" sz="2600" b="1" dirty="0" smtClean="0"/>
            </a:br>
            <a:r>
              <a:rPr lang="ru-RU" sz="2600" b="1" dirty="0" smtClean="0"/>
              <a:t>Видит своё отраженье.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500" b="1" dirty="0" smtClean="0"/>
              <a:t>Стены</a:t>
            </a:r>
            <a:r>
              <a:rPr lang="ru-RU" sz="2200" b="1" dirty="0" smtClean="0"/>
              <a:t> </a:t>
            </a:r>
            <a:r>
              <a:rPr lang="ru-RU" sz="2500" b="1" dirty="0" smtClean="0"/>
              <a:t>под башнями Кром </a:t>
            </a:r>
            <a:r>
              <a:rPr lang="ru-RU" sz="2500" b="1" dirty="0" err="1" smtClean="0"/>
              <a:t>облегли</a:t>
            </a:r>
            <a:r>
              <a:rPr lang="ru-RU" sz="2500" b="1" dirty="0" smtClean="0"/>
              <a:t>, </a:t>
            </a:r>
            <a:br>
              <a:rPr lang="ru-RU" sz="2500" b="1" dirty="0" smtClean="0"/>
            </a:br>
            <a:r>
              <a:rPr lang="ru-RU" sz="2500" b="1" dirty="0" smtClean="0"/>
              <a:t>Служат, хоть воля иная, </a:t>
            </a:r>
            <a:br>
              <a:rPr lang="ru-RU" sz="2500" b="1" dirty="0" smtClean="0"/>
            </a:br>
            <a:r>
              <a:rPr lang="ru-RU" sz="2500" b="1" dirty="0" smtClean="0"/>
              <a:t>Будто внимают набату вдали</a:t>
            </a:r>
            <a:br>
              <a:rPr lang="ru-RU" sz="2500" b="1" dirty="0" smtClean="0"/>
            </a:br>
            <a:r>
              <a:rPr lang="ru-RU" sz="2500" b="1" dirty="0" smtClean="0"/>
              <a:t>Ратную жизнь вспоминая.</a:t>
            </a:r>
            <a:br>
              <a:rPr lang="ru-RU" sz="2500" b="1" dirty="0" smtClean="0"/>
            </a:br>
            <a:r>
              <a:rPr lang="ru-RU" sz="2500" b="1" dirty="0" smtClean="0"/>
              <a:t/>
            </a:r>
            <a:br>
              <a:rPr lang="ru-RU" sz="2500" b="1" dirty="0" smtClean="0"/>
            </a:br>
            <a:r>
              <a:rPr lang="ru-RU" sz="2500" b="1" dirty="0" smtClean="0"/>
              <a:t>Над берегами - полёт куполов,</a:t>
            </a:r>
            <a:br>
              <a:rPr lang="ru-RU" sz="2500" b="1" dirty="0" smtClean="0"/>
            </a:br>
            <a:r>
              <a:rPr lang="ru-RU" sz="2500" b="1" dirty="0" smtClean="0"/>
              <a:t>Плавный, в ликующем свете.</a:t>
            </a:r>
            <a:br>
              <a:rPr lang="ru-RU" sz="2500" b="1" dirty="0" smtClean="0"/>
            </a:br>
            <a:r>
              <a:rPr lang="ru-RU" sz="2500" b="1" dirty="0" smtClean="0"/>
              <a:t>Мягко срываются с колоколов</a:t>
            </a:r>
            <a:br>
              <a:rPr lang="ru-RU" sz="2500" b="1" dirty="0" smtClean="0"/>
            </a:br>
            <a:r>
              <a:rPr lang="ru-RU" sz="2500" b="1" dirty="0" smtClean="0"/>
              <a:t>Вздохи прошедших столетий.</a:t>
            </a:r>
            <a:br>
              <a:rPr lang="ru-RU" sz="2500" b="1" dirty="0" smtClean="0"/>
            </a:br>
            <a:r>
              <a:rPr lang="ru-RU" sz="2500" b="1" dirty="0" smtClean="0"/>
              <a:t/>
            </a:r>
            <a:br>
              <a:rPr lang="ru-RU" sz="2500" b="1" dirty="0" smtClean="0"/>
            </a:br>
            <a:r>
              <a:rPr lang="ru-RU" sz="2500" b="1" dirty="0" smtClean="0"/>
              <a:t>Вот он, великого времени дух,</a:t>
            </a:r>
            <a:br>
              <a:rPr lang="ru-RU" sz="2500" b="1" dirty="0" smtClean="0"/>
            </a:br>
            <a:r>
              <a:rPr lang="ru-RU" sz="2500" b="1" dirty="0" smtClean="0"/>
              <a:t>Тот, что в столетьях родился;</a:t>
            </a:r>
            <a:br>
              <a:rPr lang="ru-RU" sz="2500" b="1" dirty="0" smtClean="0"/>
            </a:br>
            <a:r>
              <a:rPr lang="ru-RU" sz="2500" b="1" dirty="0" smtClean="0"/>
              <a:t>Тот, что в народе ничуть не потух,</a:t>
            </a:r>
            <a:br>
              <a:rPr lang="ru-RU" sz="2500" b="1" dirty="0" smtClean="0"/>
            </a:br>
            <a:r>
              <a:rPr lang="ru-RU" sz="2500" b="1" dirty="0" smtClean="0"/>
              <a:t>В душу его - воплотился. </a:t>
            </a:r>
          </a:p>
          <a:p>
            <a:endParaRPr lang="ru-RU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302838" y="6126163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220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421" y="1772816"/>
            <a:ext cx="3254406" cy="4339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456384" cy="52578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500" b="1" dirty="0" smtClean="0"/>
              <a:t>Жемчужина севера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sz="4300" b="1" dirty="0" smtClean="0"/>
              <a:t>Как мир, нерушимо и гордо,</a:t>
            </a:r>
            <a:br>
              <a:rPr lang="ru-RU" sz="4300" b="1" dirty="0" smtClean="0"/>
            </a:br>
            <a:r>
              <a:rPr lang="ru-RU" sz="4300" b="1" dirty="0" smtClean="0"/>
              <a:t>Как правду, как русскую речь,</a:t>
            </a:r>
            <a:br>
              <a:rPr lang="ru-RU" sz="4300" b="1" dirty="0" smtClean="0"/>
            </a:br>
            <a:r>
              <a:rPr lang="ru-RU" sz="4300" b="1" dirty="0" smtClean="0"/>
              <a:t>Нам надо любимый свой город,</a:t>
            </a:r>
            <a:br>
              <a:rPr lang="ru-RU" sz="4300" b="1" dirty="0" smtClean="0"/>
            </a:br>
            <a:r>
              <a:rPr lang="ru-RU" sz="4300" b="1" dirty="0" smtClean="0"/>
              <a:t>Как честь и как совесть беречь.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Хранить, как историю свято,</a:t>
            </a:r>
            <a:br>
              <a:rPr lang="ru-RU" sz="4300" b="1" dirty="0" smtClean="0"/>
            </a:br>
            <a:r>
              <a:rPr lang="ru-RU" sz="4300" b="1" dirty="0" smtClean="0"/>
              <a:t>Жемчужину севера - Псков.</a:t>
            </a:r>
            <a:br>
              <a:rPr lang="ru-RU" sz="4300" b="1" dirty="0" smtClean="0"/>
            </a:br>
            <a:r>
              <a:rPr lang="ru-RU" sz="4300" b="1" dirty="0" smtClean="0"/>
              <a:t>Беречь, как родимого брата,</a:t>
            </a:r>
            <a:br>
              <a:rPr lang="ru-RU" sz="4300" b="1" dirty="0" smtClean="0"/>
            </a:br>
            <a:r>
              <a:rPr lang="ru-RU" sz="4300" b="1" dirty="0" smtClean="0"/>
              <a:t>Как память седую веков.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Он создан простыми руками,</a:t>
            </a:r>
            <a:br>
              <a:rPr lang="ru-RU" sz="4300" b="1" dirty="0" smtClean="0"/>
            </a:br>
            <a:r>
              <a:rPr lang="ru-RU" sz="4300" b="1" dirty="0" smtClean="0"/>
              <a:t>Он душами предков согрет,</a:t>
            </a:r>
            <a:br>
              <a:rPr lang="ru-RU" sz="4300" b="1" dirty="0" smtClean="0"/>
            </a:br>
            <a:r>
              <a:rPr lang="ru-RU" sz="4300" b="1" dirty="0" smtClean="0"/>
              <a:t>Его говорящие камни</a:t>
            </a:r>
            <a:br>
              <a:rPr lang="ru-RU" sz="4300" b="1" dirty="0" smtClean="0"/>
            </a:br>
            <a:r>
              <a:rPr lang="ru-RU" sz="4300" b="1" dirty="0" smtClean="0"/>
              <a:t>Тепло излучают и свет.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Над городом образ Господень</a:t>
            </a:r>
            <a:br>
              <a:rPr lang="ru-RU" sz="4300" b="1" dirty="0" smtClean="0"/>
            </a:br>
            <a:r>
              <a:rPr lang="ru-RU" sz="4300" b="1" dirty="0" smtClean="0"/>
              <a:t>Надёжен и светел, и свят,</a:t>
            </a:r>
            <a:br>
              <a:rPr lang="ru-RU" sz="4300" b="1" dirty="0" smtClean="0"/>
            </a:br>
            <a:r>
              <a:rPr lang="ru-RU" sz="4300" b="1" dirty="0" smtClean="0"/>
              <a:t>Мы шумной толпою проходим</a:t>
            </a:r>
            <a:br>
              <a:rPr lang="ru-RU" sz="4300" b="1" dirty="0" smtClean="0"/>
            </a:br>
            <a:r>
              <a:rPr lang="ru-RU" sz="4300" b="1" dirty="0" smtClean="0"/>
              <a:t>Средь храмовых белых палат.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Проходим и каждого бремя</a:t>
            </a:r>
            <a:br>
              <a:rPr lang="ru-RU" sz="4300" b="1" dirty="0" smtClean="0"/>
            </a:br>
            <a:r>
              <a:rPr lang="ru-RU" sz="4300" b="1" dirty="0" smtClean="0"/>
              <a:t>Сотрёт нас с земного лица...</a:t>
            </a:r>
            <a:br>
              <a:rPr lang="ru-RU" sz="4300" b="1" dirty="0" smtClean="0"/>
            </a:br>
            <a:r>
              <a:rPr lang="ru-RU" sz="4300" b="1" dirty="0" smtClean="0"/>
              <a:t>А он остаётся, как время,</a:t>
            </a:r>
            <a:br>
              <a:rPr lang="ru-RU" sz="4300" b="1" dirty="0" smtClean="0"/>
            </a:br>
            <a:r>
              <a:rPr lang="ru-RU" sz="4300" b="1" dirty="0" smtClean="0"/>
              <a:t>Которому нету конца.</a:t>
            </a:r>
            <a:br>
              <a:rPr lang="ru-RU" sz="4300" b="1" dirty="0" smtClean="0"/>
            </a:br>
            <a:r>
              <a:rPr lang="ru-RU" sz="3700" b="1" dirty="0" smtClean="0"/>
              <a:t/>
            </a:r>
            <a:br>
              <a:rPr lang="ru-RU" sz="3700" b="1" dirty="0" smtClean="0"/>
            </a:br>
            <a:endParaRPr lang="ru-RU" sz="37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23946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68963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t="4503" r="4445" b="5441"/>
          <a:stretch/>
        </p:blipFill>
        <p:spPr bwMode="auto">
          <a:xfrm>
            <a:off x="827584" y="1772816"/>
            <a:ext cx="3099944" cy="45365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04048" y="1600200"/>
            <a:ext cx="36827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b="1" dirty="0" smtClean="0"/>
              <a:t>             Пскова</a:t>
            </a:r>
          </a:p>
          <a:p>
            <a:pPr marL="0" indent="0">
              <a:buNone/>
            </a:pPr>
            <a:endParaRPr lang="ru-RU" sz="600" b="1" dirty="0" smtClean="0"/>
          </a:p>
          <a:p>
            <a:pPr marL="0" indent="0">
              <a:buNone/>
            </a:pPr>
            <a:r>
              <a:rPr lang="ru-RU" sz="1500" b="1" dirty="0" smtClean="0"/>
              <a:t>Она стонала будто </a:t>
            </a:r>
            <a:r>
              <a:rPr lang="ru-RU" sz="1500" b="1" dirty="0" err="1" smtClean="0"/>
              <a:t>роженИца</a:t>
            </a:r>
            <a:r>
              <a:rPr lang="ru-RU" sz="1500" b="1" dirty="0" smtClean="0"/>
              <a:t>,</a:t>
            </a:r>
            <a:br>
              <a:rPr lang="ru-RU" sz="1500" b="1" dirty="0" smtClean="0"/>
            </a:br>
            <a:r>
              <a:rPr lang="ru-RU" sz="1500" b="1" dirty="0" smtClean="0"/>
              <a:t>И подымалась в трещине вода,</a:t>
            </a:r>
            <a:br>
              <a:rPr lang="ru-RU" sz="1500" b="1" dirty="0" smtClean="0"/>
            </a:br>
            <a:r>
              <a:rPr lang="ru-RU" sz="1500" b="1" dirty="0" smtClean="0"/>
              <a:t>И с криком утоляли жажду птицы</a:t>
            </a:r>
            <a:br>
              <a:rPr lang="ru-RU" sz="1500" b="1" dirty="0" smtClean="0"/>
            </a:br>
            <a:r>
              <a:rPr lang="ru-RU" sz="1500" b="1" dirty="0" smtClean="0"/>
              <a:t>Водой, что вышла вверх из-подо льда.</a:t>
            </a:r>
            <a:br>
              <a:rPr lang="ru-RU" sz="1500" b="1" dirty="0" smtClean="0"/>
            </a:br>
            <a:r>
              <a:rPr lang="ru-RU" sz="1500" b="1" dirty="0" smtClean="0"/>
              <a:t/>
            </a:r>
            <a:br>
              <a:rPr lang="ru-RU" sz="1500" b="1" dirty="0" smtClean="0"/>
            </a:br>
            <a:r>
              <a:rPr lang="ru-RU" sz="1500" b="1" dirty="0" smtClean="0"/>
              <a:t>И вся река как будто шевелилась,</a:t>
            </a:r>
            <a:br>
              <a:rPr lang="ru-RU" sz="1500" b="1" dirty="0" smtClean="0"/>
            </a:br>
            <a:r>
              <a:rPr lang="ru-RU" sz="1500" b="1" dirty="0" smtClean="0"/>
              <a:t>Цепляясь мёртвой хваткой за кусты:</a:t>
            </a:r>
            <a:br>
              <a:rPr lang="ru-RU" sz="1500" b="1" dirty="0" smtClean="0"/>
            </a:br>
            <a:r>
              <a:rPr lang="ru-RU" sz="1500" b="1" dirty="0" smtClean="0"/>
              <a:t>И островами серыми бугрилась,</a:t>
            </a:r>
            <a:br>
              <a:rPr lang="ru-RU" sz="1500" b="1" dirty="0" smtClean="0"/>
            </a:br>
            <a:r>
              <a:rPr lang="ru-RU" sz="1500" b="1" dirty="0" smtClean="0"/>
              <a:t>И оседала тяжко в омуты.</a:t>
            </a:r>
            <a:br>
              <a:rPr lang="ru-RU" sz="1500" b="1" dirty="0" smtClean="0"/>
            </a:br>
            <a:r>
              <a:rPr lang="ru-RU" sz="1500" b="1" dirty="0" smtClean="0"/>
              <a:t/>
            </a:r>
            <a:br>
              <a:rPr lang="ru-RU" sz="1500" b="1" dirty="0" smtClean="0"/>
            </a:br>
            <a:r>
              <a:rPr lang="ru-RU" sz="1500" b="1" dirty="0" smtClean="0"/>
              <a:t>И берега покатые толкала,</a:t>
            </a:r>
            <a:br>
              <a:rPr lang="ru-RU" sz="1500" b="1" dirty="0" smtClean="0"/>
            </a:br>
            <a:r>
              <a:rPr lang="ru-RU" sz="1500" b="1" dirty="0" smtClean="0"/>
              <a:t>И вдруг, желая солнцу угодить,</a:t>
            </a:r>
            <a:br>
              <a:rPr lang="ru-RU" sz="1500" b="1" dirty="0" smtClean="0"/>
            </a:br>
            <a:r>
              <a:rPr lang="ru-RU" sz="1500" b="1" dirty="0" smtClean="0"/>
              <a:t>С </a:t>
            </a:r>
            <a:r>
              <a:rPr lang="ru-RU" sz="1500" b="1" dirty="0" err="1" smtClean="0"/>
              <a:t>улыбкою</a:t>
            </a:r>
            <a:r>
              <a:rPr lang="ru-RU" sz="1500" b="1" dirty="0" smtClean="0"/>
              <a:t> покорной умолкала,</a:t>
            </a:r>
            <a:br>
              <a:rPr lang="ru-RU" sz="1500" b="1" dirty="0" smtClean="0"/>
            </a:br>
            <a:r>
              <a:rPr lang="ru-RU" sz="1500" b="1" dirty="0" smtClean="0"/>
              <a:t>Уже, вот-вот... готовая родить...</a:t>
            </a:r>
            <a:br>
              <a:rPr lang="ru-RU" sz="15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638132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19317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158" y="1676677"/>
            <a:ext cx="2909895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64088" y="1600200"/>
            <a:ext cx="3322712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b="1" dirty="0" smtClean="0"/>
              <a:t>   1100-летие Пскова</a:t>
            </a:r>
          </a:p>
          <a:p>
            <a:pPr marL="0" indent="0">
              <a:buNone/>
            </a:pPr>
            <a:endParaRPr lang="ru-RU" sz="3300" b="1" dirty="0" smtClean="0"/>
          </a:p>
          <a:p>
            <a:pPr marL="0" indent="0">
              <a:buNone/>
            </a:pPr>
            <a:r>
              <a:rPr lang="ru-RU" b="1" dirty="0" smtClean="0"/>
              <a:t>Столько лет над твоей головой - </a:t>
            </a:r>
            <a:br>
              <a:rPr lang="ru-RU" b="1" dirty="0" smtClean="0"/>
            </a:br>
            <a:r>
              <a:rPr lang="ru-RU" b="1" dirty="0" smtClean="0"/>
              <a:t>Не склонившейся, гордой, седою - </a:t>
            </a:r>
            <a:br>
              <a:rPr lang="ru-RU" b="1" dirty="0" smtClean="0"/>
            </a:br>
            <a:r>
              <a:rPr lang="ru-RU" b="1" dirty="0" smtClean="0"/>
              <a:t>Над Великой встаёт и </a:t>
            </a:r>
            <a:r>
              <a:rPr lang="ru-RU" b="1" dirty="0" err="1" smtClean="0"/>
              <a:t>Псковой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Солнце древнее и молодое.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Ты судьбой многотрудной храним...</a:t>
            </a:r>
            <a:br>
              <a:rPr lang="ru-RU" b="1" dirty="0" smtClean="0"/>
            </a:br>
            <a:r>
              <a:rPr lang="ru-RU" b="1" dirty="0" smtClean="0"/>
              <a:t>В чистых звуках и свете сияя,</a:t>
            </a:r>
            <a:br>
              <a:rPr lang="ru-RU" b="1" dirty="0" smtClean="0"/>
            </a:br>
            <a:r>
              <a:rPr lang="ru-RU" b="1" dirty="0" smtClean="0"/>
              <a:t>Над былинным шеломом твоим -</a:t>
            </a:r>
            <a:br>
              <a:rPr lang="ru-RU" b="1" dirty="0" smtClean="0"/>
            </a:br>
            <a:r>
              <a:rPr lang="ru-RU" b="1" dirty="0" smtClean="0"/>
              <a:t>Слава древняя и молодая.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Наша правда - земля и народ,</a:t>
            </a:r>
            <a:br>
              <a:rPr lang="ru-RU" b="1" dirty="0" smtClean="0"/>
            </a:br>
            <a:r>
              <a:rPr lang="ru-RU" b="1" dirty="0" smtClean="0"/>
              <a:t>Честь и совесть, и вера святая...</a:t>
            </a:r>
            <a:br>
              <a:rPr lang="ru-RU" b="1" dirty="0" smtClean="0"/>
            </a:br>
            <a:r>
              <a:rPr lang="ru-RU" b="1" dirty="0" smtClean="0"/>
              <a:t>И спасала тебя и спасёт</a:t>
            </a:r>
            <a:br>
              <a:rPr lang="ru-RU" b="1" dirty="0" smtClean="0"/>
            </a:br>
            <a:r>
              <a:rPr lang="ru-RU" b="1" dirty="0" smtClean="0"/>
              <a:t>Сила древняя и молодая.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живут на земле вечевой</a:t>
            </a:r>
            <a:br>
              <a:rPr lang="ru-RU" b="1" dirty="0" smtClean="0"/>
            </a:br>
            <a:r>
              <a:rPr lang="ru-RU" b="1" dirty="0" smtClean="0"/>
              <a:t>Купола и дела золотые,</a:t>
            </a:r>
            <a:br>
              <a:rPr lang="ru-RU" b="1" dirty="0" smtClean="0"/>
            </a:br>
            <a:r>
              <a:rPr lang="ru-RU" b="1" dirty="0" smtClean="0"/>
              <a:t>И летят над звенящей волной</a:t>
            </a:r>
            <a:br>
              <a:rPr lang="ru-RU" b="1" dirty="0" smtClean="0"/>
            </a:br>
            <a:r>
              <a:rPr lang="ru-RU" b="1" dirty="0" smtClean="0"/>
              <a:t>Песни древние и молодые.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53158" y="6309320"/>
            <a:ext cx="3014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23388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1872169"/>
            <a:ext cx="3273247" cy="4253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08104" y="2132856"/>
            <a:ext cx="3178696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  Тогда и теперь</a:t>
            </a:r>
          </a:p>
          <a:p>
            <a:pPr marL="0" indent="0">
              <a:buNone/>
            </a:pPr>
            <a:endParaRPr lang="ru-RU" sz="1050" b="1" dirty="0" smtClean="0"/>
          </a:p>
          <a:p>
            <a:pPr marL="0" indent="0">
              <a:buNone/>
            </a:pPr>
            <a:r>
              <a:rPr lang="ru-RU" sz="1600" b="1" dirty="0" smtClean="0"/>
              <a:t>А по молодости было:</a:t>
            </a:r>
            <a:br>
              <a:rPr lang="ru-RU" sz="1600" b="1" dirty="0" smtClean="0"/>
            </a:br>
            <a:r>
              <a:rPr lang="ru-RU" sz="1600" b="1" dirty="0" smtClean="0"/>
              <a:t>И не плакал, и не пел...</a:t>
            </a:r>
            <a:br>
              <a:rPr lang="ru-RU" sz="1600" b="1" dirty="0" smtClean="0"/>
            </a:br>
            <a:r>
              <a:rPr lang="ru-RU" sz="1600" b="1" dirty="0" smtClean="0"/>
              <a:t>Жизнь ещё не закрутила,</a:t>
            </a:r>
            <a:br>
              <a:rPr lang="ru-RU" sz="1600" b="1" dirty="0" smtClean="0"/>
            </a:br>
            <a:r>
              <a:rPr lang="ru-RU" sz="1600" b="1" dirty="0" smtClean="0"/>
              <a:t>Да и петь я не умел.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А теперь, когда измучен,</a:t>
            </a:r>
            <a:br>
              <a:rPr lang="ru-RU" sz="1600" b="1" dirty="0" smtClean="0"/>
            </a:br>
            <a:r>
              <a:rPr lang="ru-RU" sz="1600" b="1" dirty="0" smtClean="0"/>
              <a:t>Жизнью, стервою, закручен - </a:t>
            </a:r>
            <a:br>
              <a:rPr lang="ru-RU" sz="1600" b="1" dirty="0" smtClean="0"/>
            </a:br>
            <a:r>
              <a:rPr lang="ru-RU" sz="1600" b="1" dirty="0" smtClean="0"/>
              <a:t>Тем сильнее я пою,</a:t>
            </a:r>
            <a:br>
              <a:rPr lang="ru-RU" sz="1600" b="1" dirty="0" smtClean="0"/>
            </a:br>
            <a:r>
              <a:rPr lang="ru-RU" sz="1600" b="1" dirty="0" smtClean="0"/>
              <a:t>Чем обильней слёзы лью</a:t>
            </a:r>
            <a:r>
              <a:rPr lang="ru-RU" sz="1800" b="1" dirty="0" smtClean="0"/>
              <a:t>.</a:t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3200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6126163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Картина В. Мухина «</a:t>
            </a:r>
            <a:r>
              <a:rPr lang="ru-RU" sz="1600" b="1" i="1" dirty="0" err="1" smtClean="0"/>
              <a:t>Ольгинская</a:t>
            </a:r>
            <a:r>
              <a:rPr lang="ru-RU" sz="1600" b="1" i="1" dirty="0" smtClean="0"/>
              <a:t> часовня»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428678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</a:t>
            </a:r>
            <a:b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поэт, писатель, художник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556792"/>
            <a:ext cx="5076057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000" b="1" dirty="0" smtClean="0"/>
          </a:p>
          <a:p>
            <a:pPr marL="0" indent="0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>
                <a:latin typeface="+mj-lt"/>
              </a:rPr>
              <a:t>Пусть наивным, смешным, пусть сомнительным буду.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Я всё время живу в ожидании чуда.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/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В ожиданье Стиха, в ожидании Слова;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В приближении вечном чего-то большого.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/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В ожидании нового чистого звука - 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Нужно что-то открыть, что не знает наука;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/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В ожиданье сокрытых природою красок...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Но какую сорвать из таинственных масок?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/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Я, наверно, живу в ожиданье полёта,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И смеюсь над собой, и надеюсь на что-то;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/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В ожиданье любви, в ожиданье удачи,</a:t>
            </a:r>
            <a:br>
              <a:rPr lang="ru-RU" sz="1600" b="1" dirty="0" smtClean="0">
                <a:latin typeface="+mj-lt"/>
              </a:rPr>
            </a:br>
            <a:r>
              <a:rPr lang="ru-RU" sz="1600" b="1" dirty="0" smtClean="0">
                <a:latin typeface="+mj-lt"/>
              </a:rPr>
              <a:t>Чтобы всё повторилось... но было иначе.</a:t>
            </a:r>
          </a:p>
          <a:p>
            <a:pPr marL="0" indent="0">
              <a:buNone/>
            </a:pPr>
            <a:endParaRPr lang="ru-RU" sz="1600" b="1" dirty="0">
              <a:latin typeface="+mj-lt"/>
            </a:endParaRPr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2014" y="2672916"/>
            <a:ext cx="3936437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35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257" y="2060848"/>
            <a:ext cx="5222709" cy="3917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84168" y="1600200"/>
            <a:ext cx="2952328" cy="525780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500" b="1" dirty="0" smtClean="0"/>
              <a:t>     Пока люблю</a:t>
            </a:r>
          </a:p>
          <a:p>
            <a:pPr marL="0" indent="0">
              <a:buNone/>
            </a:pPr>
            <a:endParaRPr lang="ru-RU" sz="1900" b="1" dirty="0" smtClean="0"/>
          </a:p>
          <a:p>
            <a:pPr marL="0" indent="0">
              <a:buNone/>
            </a:pPr>
            <a:r>
              <a:rPr lang="ru-RU" sz="4600" b="1" dirty="0" smtClean="0"/>
              <a:t>Пока живу - я буду рад</a:t>
            </a:r>
            <a:br>
              <a:rPr lang="ru-RU" sz="4600" b="1" dirty="0" smtClean="0"/>
            </a:br>
            <a:r>
              <a:rPr lang="ru-RU" sz="4600" b="1" dirty="0" smtClean="0"/>
              <a:t>Сердечной лёгкости и боли...</a:t>
            </a:r>
            <a:br>
              <a:rPr lang="ru-RU" sz="4600" b="1" dirty="0" smtClean="0"/>
            </a:br>
            <a:r>
              <a:rPr lang="ru-RU" sz="4600" b="1" dirty="0" smtClean="0"/>
              <a:t>Я сознаю, что я лишь раб</a:t>
            </a:r>
            <a:br>
              <a:rPr lang="ru-RU" sz="4600" b="1" dirty="0" smtClean="0"/>
            </a:br>
            <a:r>
              <a:rPr lang="ru-RU" sz="4600" b="1" dirty="0" smtClean="0"/>
              <a:t>Своей судьбы и Божьей воли.</a:t>
            </a:r>
            <a:br>
              <a:rPr lang="ru-RU" sz="4600" b="1" dirty="0" smtClean="0"/>
            </a:br>
            <a:r>
              <a:rPr lang="ru-RU" sz="4600" b="1" dirty="0" smtClean="0"/>
              <a:t/>
            </a:r>
            <a:br>
              <a:rPr lang="ru-RU" sz="4600" b="1" dirty="0" smtClean="0"/>
            </a:br>
            <a:r>
              <a:rPr lang="ru-RU" sz="4600" b="1" dirty="0" smtClean="0"/>
              <a:t>Пока гляжу на Божий свет,</a:t>
            </a:r>
            <a:br>
              <a:rPr lang="ru-RU" sz="4600" b="1" dirty="0" smtClean="0"/>
            </a:br>
            <a:r>
              <a:rPr lang="ru-RU" sz="4600" b="1" dirty="0" smtClean="0"/>
              <a:t>Пока иду от ночи к свету,</a:t>
            </a:r>
            <a:br>
              <a:rPr lang="ru-RU" sz="4600" b="1" dirty="0" smtClean="0"/>
            </a:br>
            <a:r>
              <a:rPr lang="ru-RU" sz="4600" b="1" dirty="0" smtClean="0"/>
              <a:t>Я сознаю, что из "планет"</a:t>
            </a:r>
            <a:br>
              <a:rPr lang="ru-RU" sz="4600" b="1" dirty="0" smtClean="0"/>
            </a:br>
            <a:r>
              <a:rPr lang="ru-RU" sz="4600" b="1" dirty="0" smtClean="0"/>
              <a:t>Родней и ближе Пскова - нету.</a:t>
            </a:r>
            <a:br>
              <a:rPr lang="ru-RU" sz="4600" b="1" dirty="0" smtClean="0"/>
            </a:br>
            <a:r>
              <a:rPr lang="ru-RU" sz="4600" b="1" dirty="0" smtClean="0"/>
              <a:t/>
            </a:r>
            <a:br>
              <a:rPr lang="ru-RU" sz="4600" b="1" dirty="0" smtClean="0"/>
            </a:br>
            <a:r>
              <a:rPr lang="ru-RU" sz="4600" b="1" dirty="0" smtClean="0"/>
              <a:t>Пока пою - и я жилец,</a:t>
            </a:r>
            <a:br>
              <a:rPr lang="ru-RU" sz="4600" b="1" dirty="0" smtClean="0"/>
            </a:br>
            <a:r>
              <a:rPr lang="ru-RU" sz="4600" b="1" dirty="0" smtClean="0"/>
              <a:t>Но не весёлый, хоть ты тресни,</a:t>
            </a:r>
            <a:br>
              <a:rPr lang="ru-RU" sz="4600" b="1" dirty="0" smtClean="0"/>
            </a:br>
            <a:r>
              <a:rPr lang="ru-RU" sz="4600" b="1" dirty="0" smtClean="0"/>
              <a:t>Я сознаю, что я певец,</a:t>
            </a:r>
            <a:br>
              <a:rPr lang="ru-RU" sz="4600" b="1" dirty="0" smtClean="0"/>
            </a:br>
            <a:r>
              <a:rPr lang="ru-RU" sz="4600" b="1" dirty="0" smtClean="0"/>
              <a:t>Быть может самой грустной песни.</a:t>
            </a:r>
            <a:br>
              <a:rPr lang="ru-RU" sz="4600" b="1" dirty="0" smtClean="0"/>
            </a:br>
            <a:r>
              <a:rPr lang="ru-RU" sz="4600" b="1" dirty="0" smtClean="0"/>
              <a:t/>
            </a:r>
            <a:br>
              <a:rPr lang="ru-RU" sz="4600" b="1" dirty="0" smtClean="0"/>
            </a:br>
            <a:r>
              <a:rPr lang="ru-RU" sz="4600" b="1" dirty="0" smtClean="0"/>
              <a:t>Пока люблю, я сознаю,</a:t>
            </a:r>
            <a:br>
              <a:rPr lang="ru-RU" sz="4600" b="1" dirty="0" smtClean="0"/>
            </a:br>
            <a:r>
              <a:rPr lang="ru-RU" sz="4600" b="1" dirty="0" smtClean="0"/>
              <a:t>Что жизнь моя - моя награда.</a:t>
            </a:r>
            <a:br>
              <a:rPr lang="ru-RU" sz="4600" b="1" dirty="0" smtClean="0"/>
            </a:br>
            <a:r>
              <a:rPr lang="ru-RU" sz="4600" b="1" dirty="0" smtClean="0"/>
              <a:t>И слава Богу, что пою,</a:t>
            </a:r>
            <a:br>
              <a:rPr lang="ru-RU" sz="4600" b="1" dirty="0" smtClean="0"/>
            </a:br>
            <a:r>
              <a:rPr lang="ru-RU" sz="4600" b="1" dirty="0" smtClean="0"/>
              <a:t>А мне другого и не надо.</a:t>
            </a:r>
            <a:br>
              <a:rPr lang="ru-RU" sz="4600" b="1" dirty="0" smtClean="0"/>
            </a:br>
            <a:r>
              <a:rPr lang="ru-RU" sz="4600" b="1" dirty="0" smtClean="0"/>
              <a:t/>
            </a:r>
            <a:br>
              <a:rPr lang="ru-RU" sz="4600" b="1" dirty="0" smtClean="0"/>
            </a:br>
            <a:endParaRPr lang="ru-RU" sz="4600" dirty="0"/>
          </a:p>
        </p:txBody>
      </p:sp>
      <p:sp>
        <p:nvSpPr>
          <p:cNvPr id="4" name="TextBox 3"/>
          <p:cNvSpPr txBox="1"/>
          <p:nvPr/>
        </p:nvSpPr>
        <p:spPr>
          <a:xfrm>
            <a:off x="469167" y="629240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02240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741" y="2060848"/>
            <a:ext cx="5055407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724128" y="1600200"/>
            <a:ext cx="3312368" cy="499715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200" b="1" dirty="0" smtClean="0"/>
              <a:t>          </a:t>
            </a:r>
            <a:r>
              <a:rPr lang="ru-RU" sz="4500" b="1" dirty="0" smtClean="0"/>
              <a:t>Золотая рыбка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sz="200" b="1" dirty="0" smtClean="0"/>
          </a:p>
          <a:p>
            <a:pPr marL="0" indent="0">
              <a:buNone/>
            </a:pPr>
            <a:r>
              <a:rPr lang="ru-RU" sz="3800" b="1" dirty="0" smtClean="0"/>
              <a:t>Порою, как восторженная птица,</a:t>
            </a:r>
            <a:br>
              <a:rPr lang="ru-RU" sz="3800" b="1" dirty="0" smtClean="0"/>
            </a:br>
            <a:r>
              <a:rPr lang="ru-RU" sz="3800" b="1" dirty="0" smtClean="0"/>
              <a:t>Взлетаю, силу чувствуя в крыле…</a:t>
            </a:r>
            <a:br>
              <a:rPr lang="ru-RU" sz="3800" b="1" dirty="0" smtClean="0"/>
            </a:br>
            <a:r>
              <a:rPr lang="ru-RU" sz="3800" b="1" dirty="0" smtClean="0"/>
              <a:t>Мне нужно было ангелом родиться</a:t>
            </a:r>
            <a:br>
              <a:rPr lang="ru-RU" sz="3800" b="1" dirty="0" smtClean="0"/>
            </a:br>
            <a:r>
              <a:rPr lang="ru-RU" sz="3800" b="1" dirty="0" smtClean="0"/>
              <a:t>Кого то из живущих на земле.</a:t>
            </a:r>
            <a:br>
              <a:rPr lang="ru-RU" sz="3800" b="1" dirty="0" smtClean="0"/>
            </a:b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Вести его легко по белу свету, </a:t>
            </a:r>
            <a:br>
              <a:rPr lang="ru-RU" sz="3800" b="1" dirty="0" smtClean="0"/>
            </a:br>
            <a:r>
              <a:rPr lang="ru-RU" sz="3800" b="1" dirty="0" smtClean="0"/>
              <a:t>Спасать на опрометчивом шагу,</a:t>
            </a:r>
            <a:br>
              <a:rPr lang="ru-RU" sz="3800" b="1" dirty="0" smtClean="0"/>
            </a:br>
            <a:r>
              <a:rPr lang="ru-RU" sz="3800" b="1" dirty="0" smtClean="0"/>
              <a:t>Не оставлять вопросы без ответа…</a:t>
            </a:r>
            <a:br>
              <a:rPr lang="ru-RU" sz="3800" b="1" dirty="0" smtClean="0"/>
            </a:br>
            <a:r>
              <a:rPr lang="ru-RU" sz="3800" b="1" dirty="0" smtClean="0"/>
              <a:t>Ну, словом, делать всё, что я могу.</a:t>
            </a:r>
            <a:br>
              <a:rPr lang="ru-RU" sz="3800" b="1" dirty="0" smtClean="0"/>
            </a:b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Служить ему как золотая рыбка,</a:t>
            </a:r>
            <a:br>
              <a:rPr lang="ru-RU" sz="3800" b="1" dirty="0" smtClean="0"/>
            </a:br>
            <a:r>
              <a:rPr lang="ru-RU" sz="3800" b="1" dirty="0" smtClean="0"/>
              <a:t>Оберегать с рожденья – до конца.</a:t>
            </a:r>
            <a:br>
              <a:rPr lang="ru-RU" sz="3800" b="1" dirty="0" smtClean="0"/>
            </a:br>
            <a:r>
              <a:rPr lang="ru-RU" sz="3800" b="1" dirty="0" smtClean="0"/>
              <a:t>Следить за тем, чтоб добрая улыбка</a:t>
            </a:r>
            <a:br>
              <a:rPr lang="ru-RU" sz="3800" b="1" dirty="0" smtClean="0"/>
            </a:br>
            <a:r>
              <a:rPr lang="ru-RU" sz="3800" b="1" dirty="0" smtClean="0"/>
              <a:t>Не покидала милого лица.</a:t>
            </a:r>
            <a:br>
              <a:rPr lang="ru-RU" sz="3800" b="1" dirty="0" smtClean="0"/>
            </a:b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Не удивляйся, это не ошибка.</a:t>
            </a:r>
            <a:br>
              <a:rPr lang="ru-RU" sz="3800" b="1" dirty="0" smtClean="0"/>
            </a:br>
            <a:r>
              <a:rPr lang="ru-RU" sz="3800" b="1" dirty="0" smtClean="0"/>
              <a:t>Дарёному добру не прекословь.</a:t>
            </a:r>
            <a:br>
              <a:rPr lang="ru-RU" sz="3800" b="1" dirty="0" smtClean="0"/>
            </a:br>
            <a:r>
              <a:rPr lang="ru-RU" sz="3800" b="1" dirty="0" smtClean="0"/>
              <a:t>На то она и золотая рыбка,</a:t>
            </a:r>
            <a:br>
              <a:rPr lang="ru-RU" sz="3800" b="1" dirty="0" smtClean="0"/>
            </a:br>
            <a:r>
              <a:rPr lang="ru-RU" sz="3800" b="1" dirty="0" smtClean="0"/>
              <a:t>Чтоб сохранять улыбки да любовь.</a:t>
            </a:r>
            <a:br>
              <a:rPr lang="ru-RU" sz="3800" b="1" dirty="0" smtClean="0"/>
            </a:br>
            <a:r>
              <a:rPr lang="ru-RU" sz="3800" b="1" dirty="0" smtClean="0"/>
              <a:t/>
            </a:r>
            <a:br>
              <a:rPr lang="ru-RU" sz="3800" b="1" dirty="0" smtClean="0"/>
            </a:br>
            <a:endParaRPr lang="ru-RU" sz="3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5664" y="609329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Картина В. 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299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916832"/>
            <a:ext cx="5400600" cy="400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28184" y="1600200"/>
            <a:ext cx="2808312" cy="499715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5500" b="1" dirty="0" smtClean="0"/>
              <a:t>Музыка прекрасная</a:t>
            </a:r>
          </a:p>
          <a:p>
            <a:pPr marL="0" indent="0">
              <a:buNone/>
            </a:pPr>
            <a:endParaRPr lang="ru-RU" sz="2500" b="1" dirty="0" smtClean="0"/>
          </a:p>
          <a:p>
            <a:pPr marL="216000" indent="0">
              <a:buNone/>
            </a:pPr>
            <a:r>
              <a:rPr lang="ru-RU" sz="4300" b="1" dirty="0" smtClean="0"/>
              <a:t>Хорошо на улице:</a:t>
            </a:r>
            <a:br>
              <a:rPr lang="ru-RU" sz="4300" b="1" dirty="0" smtClean="0"/>
            </a:br>
            <a:r>
              <a:rPr lang="ru-RU" sz="4300" b="1" dirty="0" smtClean="0"/>
              <a:t>Солнышко, цветы,</a:t>
            </a:r>
            <a:br>
              <a:rPr lang="ru-RU" sz="4300" b="1" dirty="0" smtClean="0"/>
            </a:br>
            <a:r>
              <a:rPr lang="ru-RU" sz="4300" b="1" dirty="0" smtClean="0"/>
              <a:t>Голуби целуются,</a:t>
            </a:r>
            <a:br>
              <a:rPr lang="ru-RU" sz="4300" b="1" dirty="0" smtClean="0"/>
            </a:br>
            <a:r>
              <a:rPr lang="ru-RU" sz="4300" b="1" dirty="0" smtClean="0"/>
              <a:t>Нежатся кусты.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Воробьи купаются,</a:t>
            </a:r>
            <a:br>
              <a:rPr lang="ru-RU" sz="4300" b="1" dirty="0" smtClean="0"/>
            </a:br>
            <a:r>
              <a:rPr lang="ru-RU" sz="4300" b="1" dirty="0" smtClean="0"/>
              <a:t>Зеленеет луг.</a:t>
            </a:r>
            <a:br>
              <a:rPr lang="ru-RU" sz="4300" b="1" dirty="0" smtClean="0"/>
            </a:br>
            <a:r>
              <a:rPr lang="ru-RU" sz="4300" b="1" dirty="0" smtClean="0"/>
              <a:t>Хорошо гуляется</a:t>
            </a:r>
            <a:br>
              <a:rPr lang="ru-RU" sz="4300" b="1" dirty="0" smtClean="0"/>
            </a:br>
            <a:r>
              <a:rPr lang="ru-RU" sz="4300" b="1" dirty="0" smtClean="0"/>
              <a:t>После зимних вьюг.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Радостное слышится</a:t>
            </a:r>
            <a:br>
              <a:rPr lang="ru-RU" sz="4300" b="1" dirty="0" smtClean="0"/>
            </a:br>
            <a:r>
              <a:rPr lang="ru-RU" sz="4300" b="1" dirty="0" smtClean="0"/>
              <a:t>В воздухе садов.</a:t>
            </a:r>
            <a:br>
              <a:rPr lang="ru-RU" sz="4300" b="1" dirty="0" smtClean="0"/>
            </a:br>
            <a:r>
              <a:rPr lang="ru-RU" sz="4300" b="1" dirty="0" smtClean="0"/>
              <a:t>Сердце не надышится</a:t>
            </a:r>
            <a:br>
              <a:rPr lang="ru-RU" sz="4300" b="1" dirty="0" smtClean="0"/>
            </a:br>
            <a:r>
              <a:rPr lang="ru-RU" sz="4300" b="1" dirty="0" smtClean="0"/>
              <a:t>После холодов.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И душа надеется, </a:t>
            </a:r>
            <a:br>
              <a:rPr lang="ru-RU" sz="4300" b="1" dirty="0" smtClean="0"/>
            </a:br>
            <a:r>
              <a:rPr lang="ru-RU" sz="4300" b="1" dirty="0" smtClean="0"/>
              <a:t>Выглянув на свет:</a:t>
            </a:r>
            <a:br>
              <a:rPr lang="ru-RU" sz="4300" b="1" dirty="0" smtClean="0"/>
            </a:br>
            <a:r>
              <a:rPr lang="ru-RU" sz="4300" b="1" dirty="0" smtClean="0"/>
              <a:t>Любится и верится,</a:t>
            </a:r>
            <a:br>
              <a:rPr lang="ru-RU" sz="4300" b="1" dirty="0" smtClean="0"/>
            </a:br>
            <a:r>
              <a:rPr lang="ru-RU" sz="4300" b="1" dirty="0" smtClean="0"/>
              <a:t>Как в семнадцать лет.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r>
              <a:rPr lang="ru-RU" sz="4300" b="1" dirty="0" smtClean="0"/>
              <a:t>Светит солнце ясное</a:t>
            </a:r>
            <a:br>
              <a:rPr lang="ru-RU" sz="4300" b="1" dirty="0" smtClean="0"/>
            </a:br>
            <a:r>
              <a:rPr lang="ru-RU" sz="4300" b="1" dirty="0" smtClean="0"/>
              <a:t>На святой Руси.</a:t>
            </a:r>
            <a:br>
              <a:rPr lang="ru-RU" sz="4300" b="1" dirty="0" smtClean="0"/>
            </a:br>
            <a:r>
              <a:rPr lang="ru-RU" sz="4300" b="1" dirty="0" smtClean="0"/>
              <a:t>Музыку прекрасную,</a:t>
            </a:r>
            <a:br>
              <a:rPr lang="ru-RU" sz="4300" b="1" dirty="0" smtClean="0"/>
            </a:br>
            <a:r>
              <a:rPr lang="ru-RU" sz="4300" b="1" dirty="0" smtClean="0"/>
              <a:t>Боже, упаси.</a:t>
            </a:r>
            <a:br>
              <a:rPr lang="ru-RU" sz="4300" b="1" dirty="0" smtClean="0"/>
            </a:br>
            <a:r>
              <a:rPr lang="ru-RU" sz="4300" b="1" dirty="0" smtClean="0"/>
              <a:t/>
            </a:r>
            <a:br>
              <a:rPr lang="ru-RU" sz="4300" b="1" dirty="0" smtClean="0"/>
            </a:br>
            <a:endParaRPr lang="ru-RU" sz="4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09329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Картина В. </a:t>
            </a:r>
            <a:r>
              <a:rPr lang="ru-RU" b="1" i="1" dirty="0" smtClean="0"/>
              <a:t>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42081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132856"/>
            <a:ext cx="5112568" cy="3834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80112" y="1600200"/>
            <a:ext cx="3384376" cy="506916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b="1" dirty="0" smtClean="0"/>
              <a:t>            </a:t>
            </a:r>
            <a:r>
              <a:rPr lang="ru-RU" sz="3600" b="1" dirty="0" smtClean="0"/>
              <a:t>Вы – отдали</a:t>
            </a:r>
          </a:p>
          <a:p>
            <a:pPr marL="0" indent="0">
              <a:buNone/>
            </a:pPr>
            <a:endParaRPr lang="ru-RU" sz="1800" b="1" dirty="0" smtClean="0"/>
          </a:p>
          <a:p>
            <a:pPr marL="0" indent="0">
              <a:buNone/>
            </a:pPr>
            <a:r>
              <a:rPr lang="ru-RU" b="1" dirty="0" smtClean="0"/>
              <a:t>Вы отдали – и этим вы богаты.</a:t>
            </a:r>
            <a:br>
              <a:rPr lang="ru-RU" b="1" dirty="0" smtClean="0"/>
            </a:br>
            <a:r>
              <a:rPr lang="ru-RU" b="1" dirty="0" smtClean="0"/>
              <a:t>Но вы рабы всего, что жаль отдать.</a:t>
            </a:r>
            <a:br>
              <a:rPr lang="ru-RU" b="1" dirty="0" smtClean="0"/>
            </a:br>
            <a:r>
              <a:rPr lang="ru-RU" b="1" dirty="0" smtClean="0"/>
              <a:t>Отдайте всё и, будучи распяты,</a:t>
            </a:r>
            <a:br>
              <a:rPr lang="ru-RU" b="1" dirty="0" smtClean="0"/>
            </a:br>
            <a:r>
              <a:rPr lang="ru-RU" b="1" dirty="0" smtClean="0"/>
              <a:t>"Убиты", - не спешите воскресать.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Когда же вы возжаждете возврата</a:t>
            </a:r>
            <a:br>
              <a:rPr lang="ru-RU" b="1" dirty="0" smtClean="0"/>
            </a:br>
            <a:r>
              <a:rPr lang="ru-RU" b="1" dirty="0" smtClean="0"/>
              <a:t>Земных щедрот запутанной судьбы,</a:t>
            </a:r>
            <a:br>
              <a:rPr lang="ru-RU" b="1" dirty="0" smtClean="0"/>
            </a:br>
            <a:r>
              <a:rPr lang="ru-RU" b="1" dirty="0" smtClean="0"/>
              <a:t>А праведная чистая расплата</a:t>
            </a:r>
            <a:br>
              <a:rPr lang="ru-RU" b="1" dirty="0" smtClean="0"/>
            </a:br>
            <a:r>
              <a:rPr lang="ru-RU" b="1" dirty="0" smtClean="0"/>
              <a:t>Для вас несчастье, знайте – вы рабы.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И, может, не узнаете вы имя</a:t>
            </a:r>
            <a:br>
              <a:rPr lang="ru-RU" b="1" dirty="0" smtClean="0"/>
            </a:br>
            <a:r>
              <a:rPr lang="ru-RU" b="1" dirty="0" smtClean="0"/>
              <a:t>Святое, настоящее, своё;</a:t>
            </a:r>
            <a:br>
              <a:rPr lang="ru-RU" b="1" dirty="0" smtClean="0"/>
            </a:br>
            <a:r>
              <a:rPr lang="ru-RU" b="1" dirty="0" smtClean="0"/>
              <a:t>И будете такими же слепыми</a:t>
            </a:r>
            <a:br>
              <a:rPr lang="ru-RU" b="1" dirty="0" smtClean="0"/>
            </a:br>
            <a:r>
              <a:rPr lang="ru-RU" b="1" dirty="0" smtClean="0"/>
              <a:t>И алчными, как дикое зверьё,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Однажды убоявшись переплаты</a:t>
            </a:r>
            <a:br>
              <a:rPr lang="ru-RU" b="1" dirty="0" smtClean="0"/>
            </a:br>
            <a:r>
              <a:rPr lang="ru-RU" b="1" dirty="0" smtClean="0"/>
              <a:t>За принятую свыше благодать…</a:t>
            </a:r>
            <a:br>
              <a:rPr lang="ru-RU" b="1" dirty="0" smtClean="0"/>
            </a:br>
            <a:r>
              <a:rPr lang="ru-RU" b="1" dirty="0" smtClean="0"/>
              <a:t>Вы отдали – и этим вы богаты.</a:t>
            </a:r>
            <a:br>
              <a:rPr lang="ru-RU" b="1" dirty="0" smtClean="0"/>
            </a:br>
            <a:r>
              <a:rPr lang="ru-RU" b="1" dirty="0" smtClean="0"/>
              <a:t>Но вы рабы всего, что жаль отдать.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616530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Картина В. </a:t>
            </a:r>
            <a:r>
              <a:rPr lang="ru-RU" b="1" i="1" dirty="0" smtClean="0"/>
              <a:t>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9216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578" y="1988840"/>
            <a:ext cx="5247584" cy="396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312368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300" b="1" dirty="0" smtClean="0"/>
              <a:t>               Ты одна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Ожили промокшие проталины,</a:t>
            </a:r>
            <a:br>
              <a:rPr lang="ru-RU" b="1" dirty="0" smtClean="0"/>
            </a:br>
            <a:r>
              <a:rPr lang="ru-RU" b="1" dirty="0" smtClean="0"/>
              <a:t>Но ещё не верится всерьёз,</a:t>
            </a:r>
            <a:br>
              <a:rPr lang="ru-RU" b="1" dirty="0" smtClean="0"/>
            </a:br>
            <a:r>
              <a:rPr lang="ru-RU" b="1" dirty="0" smtClean="0"/>
              <a:t>Что вчера ушанки только сняли мы,</a:t>
            </a:r>
            <a:br>
              <a:rPr lang="ru-RU" b="1" dirty="0" smtClean="0"/>
            </a:br>
            <a:r>
              <a:rPr lang="ru-RU" b="1" dirty="0" smtClean="0"/>
              <a:t>Что недавно был ещё мороз.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Ледяная корка тает пленницей</a:t>
            </a:r>
            <a:br>
              <a:rPr lang="ru-RU" b="1" dirty="0" smtClean="0"/>
            </a:br>
            <a:r>
              <a:rPr lang="ru-RU" b="1" dirty="0" smtClean="0"/>
              <a:t>В глубине тенистого двора.</a:t>
            </a:r>
            <a:br>
              <a:rPr lang="ru-RU" b="1" dirty="0" smtClean="0"/>
            </a:br>
            <a:r>
              <a:rPr lang="ru-RU" b="1" dirty="0" smtClean="0"/>
              <a:t>Над сырой берёзовой поленницей</a:t>
            </a:r>
            <a:br>
              <a:rPr lang="ru-RU" b="1" dirty="0" smtClean="0"/>
            </a:br>
            <a:r>
              <a:rPr lang="ru-RU" b="1" dirty="0" smtClean="0"/>
              <a:t>Весело толчётся мошкара.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в её счастливом оживлении,</a:t>
            </a:r>
            <a:br>
              <a:rPr lang="ru-RU" b="1" dirty="0" smtClean="0"/>
            </a:br>
            <a:r>
              <a:rPr lang="ru-RU" b="1" dirty="0" smtClean="0"/>
              <a:t>В ликованье, на исходе дня,</a:t>
            </a:r>
            <a:br>
              <a:rPr lang="ru-RU" b="1" dirty="0" smtClean="0"/>
            </a:br>
            <a:r>
              <a:rPr lang="ru-RU" b="1" dirty="0" smtClean="0"/>
              <a:t>Я узнал своё сердцебиение</a:t>
            </a:r>
            <a:br>
              <a:rPr lang="ru-RU" b="1" dirty="0" smtClean="0"/>
            </a:br>
            <a:r>
              <a:rPr lang="ru-RU" b="1" dirty="0" smtClean="0"/>
              <a:t>В миг, когда ты смотришь на меня.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Ни к чему ей, поглощённой танцами,</a:t>
            </a:r>
            <a:br>
              <a:rPr lang="ru-RU" b="1" dirty="0" smtClean="0"/>
            </a:br>
            <a:r>
              <a:rPr lang="ru-RU" b="1" dirty="0" smtClean="0"/>
              <a:t>Радостной предвестнице тепла,</a:t>
            </a:r>
            <a:br>
              <a:rPr lang="ru-RU" b="1" dirty="0" smtClean="0"/>
            </a:br>
            <a:r>
              <a:rPr lang="ru-RU" b="1" dirty="0" smtClean="0"/>
              <a:t>Что меня от ледяного панциря</a:t>
            </a:r>
            <a:br>
              <a:rPr lang="ru-RU" b="1" dirty="0" smtClean="0"/>
            </a:br>
            <a:r>
              <a:rPr lang="ru-RU" b="1" dirty="0" smtClean="0"/>
              <a:t>Ты одна оттаять бы смогла.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3731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Картина В. </a:t>
            </a:r>
            <a:r>
              <a:rPr lang="ru-RU" b="1" i="1" dirty="0" smtClean="0"/>
              <a:t>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28212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Валерий Михайлович Мухин – 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поэт,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писатель, художник</a:t>
            </a:r>
            <a:endParaRPr lang="ru-RU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270" y="1844824"/>
            <a:ext cx="5411531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012160" y="1556792"/>
            <a:ext cx="3024336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800" b="1" dirty="0" smtClean="0"/>
              <a:t>Зачем убийственно люблю</a:t>
            </a:r>
          </a:p>
          <a:p>
            <a:pPr marL="0" indent="0">
              <a:buNone/>
            </a:pPr>
            <a:endParaRPr lang="ru-RU" sz="3800" b="1" dirty="0" smtClean="0"/>
          </a:p>
          <a:p>
            <a:pPr marL="180000" indent="0">
              <a:buNone/>
            </a:pPr>
            <a:r>
              <a:rPr lang="ru-RU" sz="2900" b="1" dirty="0" smtClean="0"/>
              <a:t>Зачем убийственно люблю:</a:t>
            </a:r>
            <a:br>
              <a:rPr lang="ru-RU" sz="2900" b="1" dirty="0" smtClean="0"/>
            </a:br>
            <a:r>
              <a:rPr lang="ru-RU" sz="2900" b="1" dirty="0" smtClean="0"/>
              <a:t>Молю, ревную и страдаю - </a:t>
            </a:r>
            <a:br>
              <a:rPr lang="ru-RU" sz="2900" b="1" dirty="0" smtClean="0"/>
            </a:br>
            <a:r>
              <a:rPr lang="ru-RU" sz="2900" b="1" dirty="0" smtClean="0"/>
              <a:t>Себе же голову "рублю"</a:t>
            </a:r>
            <a:br>
              <a:rPr lang="ru-RU" sz="2900" b="1" dirty="0" smtClean="0"/>
            </a:br>
            <a:r>
              <a:rPr lang="ru-RU" sz="2900" b="1" dirty="0" smtClean="0"/>
              <a:t>И понапрасну пропадаю.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И понапрасну говорю,</a:t>
            </a:r>
            <a:br>
              <a:rPr lang="ru-RU" sz="2900" b="1" dirty="0" smtClean="0"/>
            </a:br>
            <a:r>
              <a:rPr lang="ru-RU" sz="2900" b="1" dirty="0" smtClean="0"/>
              <a:t>Когда меня никто не просит;</a:t>
            </a:r>
            <a:br>
              <a:rPr lang="ru-RU" sz="2900" b="1" dirty="0" smtClean="0"/>
            </a:br>
            <a:r>
              <a:rPr lang="ru-RU" sz="2900" b="1" dirty="0" smtClean="0"/>
              <a:t>Словами летними сорю, </a:t>
            </a:r>
            <a:br>
              <a:rPr lang="ru-RU" sz="2900" b="1" dirty="0" smtClean="0"/>
            </a:br>
            <a:r>
              <a:rPr lang="ru-RU" sz="2900" b="1" dirty="0" smtClean="0"/>
              <a:t>А снежный ветер их уносит.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А снежный ветер бьёт в глаза</a:t>
            </a:r>
            <a:br>
              <a:rPr lang="ru-RU" sz="2900" b="1" dirty="0" smtClean="0"/>
            </a:br>
            <a:r>
              <a:rPr lang="ru-RU" sz="2900" b="1" dirty="0" smtClean="0"/>
              <a:t>И, в губы спелые целуя, </a:t>
            </a:r>
            <a:br>
              <a:rPr lang="ru-RU" sz="2900" b="1" dirty="0" smtClean="0"/>
            </a:br>
            <a:r>
              <a:rPr lang="ru-RU" sz="2900" b="1" dirty="0" smtClean="0"/>
              <a:t>Кричит, что так любить нельзя,</a:t>
            </a:r>
            <a:br>
              <a:rPr lang="ru-RU" sz="2900" b="1" dirty="0" smtClean="0"/>
            </a:br>
            <a:r>
              <a:rPr lang="ru-RU" sz="2900" b="1" dirty="0" smtClean="0"/>
              <a:t>Как - заколдованный - люблю я.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900" b="1" dirty="0" smtClean="0"/>
              <a:t>Как заколдованный, хочу</a:t>
            </a:r>
            <a:br>
              <a:rPr lang="ru-RU" sz="2900" b="1" dirty="0" smtClean="0"/>
            </a:br>
            <a:r>
              <a:rPr lang="ru-RU" sz="2900" b="1" dirty="0" smtClean="0"/>
              <a:t>С самим собою разобраться,</a:t>
            </a:r>
            <a:br>
              <a:rPr lang="ru-RU" sz="2900" b="1" dirty="0" smtClean="0"/>
            </a:br>
            <a:r>
              <a:rPr lang="ru-RU" sz="2900" b="1" dirty="0" smtClean="0"/>
              <a:t>И вместе с ветром я кричу-у...</a:t>
            </a:r>
            <a:br>
              <a:rPr lang="ru-RU" sz="2900" b="1" dirty="0" smtClean="0"/>
            </a:br>
            <a:r>
              <a:rPr lang="ru-RU" sz="2900" b="1" dirty="0" smtClean="0"/>
              <a:t>Но не могу </a:t>
            </a:r>
            <a:r>
              <a:rPr lang="ru-RU" sz="2900" b="1" dirty="0" err="1" smtClean="0"/>
              <a:t>расколдоваться</a:t>
            </a:r>
            <a:r>
              <a:rPr lang="ru-RU" sz="2900" b="1" dirty="0" smtClean="0"/>
              <a:t>.</a:t>
            </a:r>
            <a:br>
              <a:rPr lang="ru-RU" sz="2900" b="1" dirty="0" smtClean="0"/>
            </a:b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sz="2900" dirty="0"/>
          </a:p>
        </p:txBody>
      </p:sp>
      <p:sp>
        <p:nvSpPr>
          <p:cNvPr id="7" name="TextBox 6"/>
          <p:cNvSpPr txBox="1"/>
          <p:nvPr/>
        </p:nvSpPr>
        <p:spPr>
          <a:xfrm>
            <a:off x="384604" y="6165304"/>
            <a:ext cx="4115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Картина В. </a:t>
            </a:r>
            <a:r>
              <a:rPr lang="ru-RU" b="1" i="1" dirty="0" smtClean="0"/>
              <a:t>Мухина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9657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63688" y="260649"/>
            <a:ext cx="5760640" cy="2592287"/>
          </a:xfrm>
          <a:ln>
            <a:noFill/>
          </a:ln>
        </p:spPr>
        <p:txBody>
          <a:bodyPr>
            <a:prstTxWarp prst="textPlain">
              <a:avLst/>
            </a:prstTxWarp>
            <a:normAutofit/>
          </a:bodyPr>
          <a:lstStyle/>
          <a:p>
            <a:r>
              <a:rPr lang="ru-RU" sz="2800" dirty="0" smtClean="0"/>
              <a:t>Виртуальная выставка </a:t>
            </a:r>
            <a:r>
              <a:rPr lang="ru-RU" sz="2800" dirty="0" smtClean="0">
                <a:latin typeface="Cambria" panose="02040503050406030204" pitchFamily="18" charset="0"/>
              </a:rPr>
              <a:t/>
            </a:r>
            <a:br>
              <a:rPr lang="ru-RU" sz="2800" dirty="0" smtClean="0">
                <a:latin typeface="Cambria" panose="02040503050406030204" pitchFamily="18" charset="0"/>
              </a:rPr>
            </a:br>
            <a:r>
              <a:rPr lang="ru-RU" sz="4000" b="1" dirty="0" smtClean="0">
                <a:ln w="285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</a:rPr>
              <a:t>«Красота земная…»</a:t>
            </a:r>
            <a:br>
              <a:rPr lang="ru-RU" sz="4000" b="1" dirty="0" smtClean="0">
                <a:ln w="285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800" dirty="0" smtClean="0">
                <a:latin typeface="Cambria" panose="02040503050406030204" pitchFamily="18" charset="0"/>
              </a:rPr>
              <a:t> </a:t>
            </a:r>
            <a:r>
              <a:rPr lang="ru-RU" sz="2800" dirty="0" smtClean="0"/>
              <a:t>представлена библиотекой </a:t>
            </a:r>
            <a:br>
              <a:rPr lang="ru-RU" sz="2800" dirty="0" smtClean="0"/>
            </a:br>
            <a:r>
              <a:rPr lang="ru-RU" sz="2800" dirty="0" smtClean="0"/>
              <a:t>«Родник» им. С. А. Золотцева</a:t>
            </a:r>
            <a:endParaRPr lang="ru-RU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  <a:ea typeface="+mj-ea"/>
                <a:cs typeface="+mj-cs"/>
              </a:rPr>
              <a:t>Звуковая дорожка:</a:t>
            </a:r>
          </a:p>
          <a:p>
            <a:pPr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ea typeface="+mj-ea"/>
                <a:cs typeface="+mj-cs"/>
              </a:rPr>
              <a:t>Раймонд Паулс. Скрипач на </a:t>
            </a:r>
            <a:r>
              <a:rPr lang="ru-RU" sz="2000" dirty="0" smtClean="0">
                <a:solidFill>
                  <a:schemeClr val="tx1"/>
                </a:solidFill>
                <a:ea typeface="+mj-ea"/>
                <a:cs typeface="+mj-cs"/>
              </a:rPr>
              <a:t>крыше</a:t>
            </a:r>
          </a:p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ea typeface="+mj-ea"/>
                <a:cs typeface="+mj-cs"/>
              </a:rPr>
              <a:t>(</a:t>
            </a:r>
            <a:r>
              <a:rPr lang="ru-RU" sz="2000" dirty="0">
                <a:solidFill>
                  <a:schemeClr val="tx1"/>
                </a:solidFill>
                <a:ea typeface="+mj-ea"/>
                <a:cs typeface="+mj-cs"/>
              </a:rPr>
              <a:t>инструментальная версия</a:t>
            </a:r>
            <a:r>
              <a:rPr lang="ru-RU" sz="2000" dirty="0" smtClean="0">
                <a:solidFill>
                  <a:schemeClr val="tx1"/>
                </a:solidFill>
                <a:ea typeface="+mj-ea"/>
                <a:cs typeface="+mj-cs"/>
              </a:rPr>
              <a:t>)</a:t>
            </a:r>
          </a:p>
          <a:p>
            <a:pPr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  <a:ea typeface="+mj-ea"/>
                <a:cs typeface="+mj-cs"/>
              </a:rPr>
              <a:t>Электронный ресурс: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ea typeface="+mj-ea"/>
                <a:cs typeface="+mj-cs"/>
                <a:hlinkClick r:id="rId2"/>
              </a:rPr>
              <a:t>https://</a:t>
            </a:r>
            <a:r>
              <a:rPr lang="en-US" sz="2000" dirty="0" smtClean="0">
                <a:solidFill>
                  <a:schemeClr val="tx1"/>
                </a:solidFill>
                <a:ea typeface="+mj-ea"/>
                <a:cs typeface="+mj-cs"/>
                <a:hlinkClick r:id="rId2"/>
              </a:rPr>
              <a:t>www.stihi.ru/avtor/valmim</a:t>
            </a:r>
            <a:endParaRPr lang="ru-RU" sz="2000" dirty="0" smtClean="0">
              <a:solidFill>
                <a:schemeClr val="tx1"/>
              </a:solidFill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endParaRPr lang="en-US" sz="2000" dirty="0">
              <a:solidFill>
                <a:schemeClr val="tx1"/>
              </a:solidFill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endParaRPr lang="ru-RU" sz="20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3071627"/>
            <a:ext cx="3086222" cy="765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5741139"/>
            <a:ext cx="3076101" cy="76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Список произведений </a:t>
            </a:r>
            <a:r>
              <a:rPr lang="ru-RU" sz="2400" b="1" dirty="0">
                <a:solidFill>
                  <a:srgbClr val="C00000"/>
                </a:solidFill>
              </a:rPr>
              <a:t>В. М. Мухина</a:t>
            </a: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библиотеке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«Родник» им. С. А. Золотцева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76064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Доверчивая Русь : лирика : [вторая книга стихотворений] / Валерий Мухин ; </a:t>
            </a:r>
            <a:r>
              <a:rPr lang="ru-RU" sz="1600" b="1" dirty="0" smtClean="0">
                <a:latin typeface="+mj-lt"/>
              </a:rPr>
              <a:t>[</a:t>
            </a:r>
            <a:r>
              <a:rPr lang="ru-RU" sz="1600" b="1" dirty="0">
                <a:latin typeface="+mj-lt"/>
              </a:rPr>
              <a:t>ред. Игорь Григорьев ; </a:t>
            </a:r>
            <a:r>
              <a:rPr lang="ru-RU" sz="1600" b="1" dirty="0" err="1">
                <a:latin typeface="+mj-lt"/>
              </a:rPr>
              <a:t>оформ</a:t>
            </a:r>
            <a:r>
              <a:rPr lang="ru-RU" sz="1600" b="1" dirty="0">
                <a:latin typeface="+mj-lt"/>
              </a:rPr>
              <a:t>. автора]. – </a:t>
            </a:r>
            <a:r>
              <a:rPr lang="ru-RU" sz="1600" b="1" dirty="0" smtClean="0">
                <a:latin typeface="+mj-lt"/>
              </a:rPr>
              <a:t>Санкт-Петербург </a:t>
            </a:r>
            <a:r>
              <a:rPr lang="ru-RU" sz="1600" b="1" dirty="0">
                <a:latin typeface="+mj-lt"/>
              </a:rPr>
              <a:t>: Путь, 1994. – 71 с.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Зеленоглазый ангел : стихотворения :  [шестая книга стихотворений] / Валерий Мухин ; [ред. Станислав Золотцев ; корректор Валентин </a:t>
            </a:r>
            <a:r>
              <a:rPr lang="ru-RU" sz="1600" b="1" dirty="0" err="1">
                <a:latin typeface="+mj-lt"/>
              </a:rPr>
              <a:t>Краснопевцев</a:t>
            </a:r>
            <a:r>
              <a:rPr lang="ru-RU" sz="1600" b="1" dirty="0">
                <a:latin typeface="+mj-lt"/>
              </a:rPr>
              <a:t> ; </a:t>
            </a:r>
            <a:r>
              <a:rPr lang="ru-RU" sz="1600" b="1" dirty="0" err="1">
                <a:latin typeface="+mj-lt"/>
              </a:rPr>
              <a:t>худож</a:t>
            </a:r>
            <a:r>
              <a:rPr lang="ru-RU" sz="1600" b="1" dirty="0">
                <a:latin typeface="+mj-lt"/>
              </a:rPr>
              <a:t>. Марина Зайцева]. – Псков, 1998. – 136 с. : ил.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Годы любви : стихотворения : [седьмая книга стихотворений] / Валерий Мухин ; [ред. Лев Маляков ; гравюры </a:t>
            </a:r>
            <a:r>
              <a:rPr lang="ru-RU" sz="1600" b="1" dirty="0" err="1">
                <a:latin typeface="+mj-lt"/>
              </a:rPr>
              <a:t>худож</a:t>
            </a:r>
            <a:r>
              <a:rPr lang="ru-RU" sz="1600" b="1" dirty="0">
                <a:latin typeface="+mj-lt"/>
              </a:rPr>
              <a:t>. Александра Шершнева ; фот. Александра Тура]. – Псков, 2000. – 125 с. : ил.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Солнце над Псковом : стихотворения : [восьмая книга стихотворений] / Валерий Мухин ; [ред. Валентин </a:t>
            </a:r>
            <a:r>
              <a:rPr lang="ru-RU" sz="1600" b="1" dirty="0" err="1">
                <a:latin typeface="+mj-lt"/>
              </a:rPr>
              <a:t>Краснопевцев</a:t>
            </a:r>
            <a:r>
              <a:rPr lang="ru-RU" sz="1600" b="1" dirty="0">
                <a:latin typeface="+mj-lt"/>
              </a:rPr>
              <a:t>]. – Псков : Объединение псковских писателей, 2002. – </a:t>
            </a:r>
            <a:r>
              <a:rPr lang="ru-RU" sz="1600" b="1" dirty="0" smtClean="0">
                <a:latin typeface="+mj-lt"/>
              </a:rPr>
              <a:t>220 </a:t>
            </a:r>
            <a:r>
              <a:rPr lang="ru-RU" sz="1600" b="1" dirty="0">
                <a:latin typeface="+mj-lt"/>
              </a:rPr>
              <a:t>с. : ил. - Кн. с </a:t>
            </a:r>
            <a:r>
              <a:rPr lang="ru-RU" sz="1600" b="1" dirty="0" err="1">
                <a:latin typeface="+mj-lt"/>
              </a:rPr>
              <a:t>автогр</a:t>
            </a:r>
            <a:r>
              <a:rPr lang="ru-RU" sz="1600" b="1" dirty="0">
                <a:latin typeface="+mj-lt"/>
              </a:rPr>
              <a:t>. авт. б-ке "Родник".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Вкус Победы : стихотворения : [девятая книга стихотворений] / Валерий Мухин ; [ред. Валентин </a:t>
            </a:r>
            <a:r>
              <a:rPr lang="ru-RU" sz="1600" b="1" dirty="0" err="1">
                <a:latin typeface="+mj-lt"/>
              </a:rPr>
              <a:t>Краснопевцев</a:t>
            </a:r>
            <a:r>
              <a:rPr lang="ru-RU" sz="1600" b="1" dirty="0">
                <a:latin typeface="+mj-lt"/>
              </a:rPr>
              <a:t> ; </a:t>
            </a:r>
            <a:r>
              <a:rPr lang="ru-RU" sz="1600" b="1" dirty="0" err="1">
                <a:latin typeface="+mj-lt"/>
              </a:rPr>
              <a:t>худож</a:t>
            </a:r>
            <a:r>
              <a:rPr lang="ru-RU" sz="1600" b="1" dirty="0">
                <a:latin typeface="+mj-lt"/>
              </a:rPr>
              <a:t>. Александр </a:t>
            </a:r>
            <a:r>
              <a:rPr lang="ru-RU" sz="1600" b="1" dirty="0" err="1">
                <a:latin typeface="+mj-lt"/>
              </a:rPr>
              <a:t>Желамков</a:t>
            </a:r>
            <a:r>
              <a:rPr lang="ru-RU" sz="1600" b="1" dirty="0">
                <a:latin typeface="+mj-lt"/>
              </a:rPr>
              <a:t>]. – Псков : Объединение псковских писателей, 2004. – 139 с. : ил. – (60-летию освобождения г. Пскова посвящается).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Березовые сны : стихотворения : [десятая книга стихотворений] / Валерий Мухин ; [</a:t>
            </a:r>
            <a:r>
              <a:rPr lang="ru-RU" sz="1600" b="1" dirty="0" err="1">
                <a:latin typeface="+mj-lt"/>
              </a:rPr>
              <a:t>оформ</a:t>
            </a:r>
            <a:r>
              <a:rPr lang="ru-RU" sz="1600" b="1" dirty="0">
                <a:latin typeface="+mj-lt"/>
              </a:rPr>
              <a:t>. авт. ; автор. редакция]. – Псков : </a:t>
            </a:r>
            <a:r>
              <a:rPr lang="ru-RU" sz="1600" b="1" dirty="0" smtClean="0">
                <a:latin typeface="+mj-lt"/>
              </a:rPr>
              <a:t>Логос, </a:t>
            </a:r>
            <a:r>
              <a:rPr lang="ru-RU" sz="1600" b="1" dirty="0">
                <a:latin typeface="+mj-lt"/>
              </a:rPr>
              <a:t>2007. -  220 с.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По белу свету : стихотворения / Валерий Мухин ; [</a:t>
            </a:r>
            <a:r>
              <a:rPr lang="ru-RU" sz="1600" b="1" dirty="0" err="1">
                <a:latin typeface="+mj-lt"/>
              </a:rPr>
              <a:t>оформ</a:t>
            </a:r>
            <a:r>
              <a:rPr lang="ru-RU" sz="1600" b="1" dirty="0">
                <a:latin typeface="+mj-lt"/>
              </a:rPr>
              <a:t>. автора]. – Псков : ЛОГОС Плюс, 2012. – 263 с. : ил. - Кн. с </a:t>
            </a:r>
            <a:r>
              <a:rPr lang="ru-RU" sz="1600" b="1" dirty="0" err="1">
                <a:latin typeface="+mj-lt"/>
              </a:rPr>
              <a:t>автогр</a:t>
            </a:r>
            <a:r>
              <a:rPr lang="ru-RU" sz="1600" b="1" dirty="0">
                <a:latin typeface="+mj-lt"/>
              </a:rPr>
              <a:t>. авт. б-ке «Родник».</a:t>
            </a:r>
          </a:p>
          <a:p>
            <a:r>
              <a:rPr lang="ru-RU" sz="1600" b="1" dirty="0" smtClean="0">
                <a:latin typeface="+mj-lt"/>
              </a:rPr>
              <a:t>Мухин</a:t>
            </a:r>
            <a:r>
              <a:rPr lang="ru-RU" sz="1600" b="1" dirty="0">
                <a:latin typeface="+mj-lt"/>
              </a:rPr>
              <a:t>, В. М.  Русская песня : автобиографический </a:t>
            </a:r>
            <a:r>
              <a:rPr lang="ru-RU" sz="1600" b="1" dirty="0" smtClean="0">
                <a:latin typeface="+mj-lt"/>
              </a:rPr>
              <a:t>очерк, </a:t>
            </a:r>
            <a:r>
              <a:rPr lang="ru-RU" sz="1600" b="1" dirty="0">
                <a:latin typeface="+mj-lt"/>
              </a:rPr>
              <a:t>воспоминания о писателях, рассказы / Валерий Мухин ; [ред. И. Панченко]. - Псков : ЛОГОС Плюс, 2015. - 449 с.  - Кн. с </a:t>
            </a:r>
            <a:r>
              <a:rPr lang="ru-RU" sz="1600" b="1" dirty="0" err="1">
                <a:latin typeface="+mj-lt"/>
              </a:rPr>
              <a:t>автогр</a:t>
            </a:r>
            <a:r>
              <a:rPr lang="ru-RU" sz="1600" b="1" dirty="0">
                <a:latin typeface="+mj-lt"/>
              </a:rPr>
              <a:t>. авт. б-ке "Родник".</a:t>
            </a:r>
          </a:p>
          <a:p>
            <a:pPr marL="0" indent="0">
              <a:buNone/>
            </a:pPr>
            <a:endParaRPr lang="ru-RU" sz="1400" b="1" dirty="0">
              <a:latin typeface="Cambria" panose="02040503050406030204" pitchFamily="18" charset="0"/>
            </a:endParaRP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4126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4187952" cy="5550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403997" y="724795"/>
            <a:ext cx="2880297" cy="4400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96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4322151" cy="5544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9" r="1357"/>
          <a:stretch/>
        </p:blipFill>
        <p:spPr>
          <a:xfrm rot="5400000">
            <a:off x="4707656" y="1709168"/>
            <a:ext cx="4176464" cy="3151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69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50"/>
          <a:stretch/>
        </p:blipFill>
        <p:spPr>
          <a:xfrm>
            <a:off x="467544" y="404664"/>
            <a:ext cx="3801133" cy="5560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8" r="1"/>
          <a:stretch/>
        </p:blipFill>
        <p:spPr>
          <a:xfrm rot="5400000">
            <a:off x="5194787" y="1219725"/>
            <a:ext cx="3191537" cy="4293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28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0" t="1109"/>
          <a:stretch/>
        </p:blipFill>
        <p:spPr>
          <a:xfrm>
            <a:off x="179512" y="257174"/>
            <a:ext cx="4304928" cy="6112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4" b="4400"/>
          <a:stretch/>
        </p:blipFill>
        <p:spPr>
          <a:xfrm rot="16200000">
            <a:off x="5281444" y="1351404"/>
            <a:ext cx="3034622" cy="4165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940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1301</Words>
  <Application>Microsoft Office PowerPoint</Application>
  <PresentationFormat>Экран (4:3)</PresentationFormat>
  <Paragraphs>211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1" baseType="lpstr">
      <vt:lpstr>Arial</vt:lpstr>
      <vt:lpstr>Arial Black</vt:lpstr>
      <vt:lpstr>Calibri</vt:lpstr>
      <vt:lpstr>Cambria</vt:lpstr>
      <vt:lpstr>Тема Office</vt:lpstr>
      <vt:lpstr>Красота         земная…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Список произведений В. М. Мухина в библиотеке «Родник» им. С. А. Золотцева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Валерий Михайлович Мухин –  поэт, писатель, художник</vt:lpstr>
      <vt:lpstr>Виртуальная выставка  «Красота земная…»  представлена библиотекой  «Родник» им. С. А. Золотцева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iru3</dc:creator>
  <cp:lastModifiedBy>Admin</cp:lastModifiedBy>
  <cp:revision>106</cp:revision>
  <dcterms:created xsi:type="dcterms:W3CDTF">2015-10-09T11:22:23Z</dcterms:created>
  <dcterms:modified xsi:type="dcterms:W3CDTF">2017-05-18T12:35:12Z</dcterms:modified>
</cp:coreProperties>
</file>