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80" r:id="rId3"/>
    <p:sldId id="281" r:id="rId4"/>
    <p:sldId id="307" r:id="rId5"/>
    <p:sldId id="282" r:id="rId6"/>
    <p:sldId id="283" r:id="rId7"/>
    <p:sldId id="257" r:id="rId8"/>
    <p:sldId id="285" r:id="rId9"/>
    <p:sldId id="279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7" r:id="rId18"/>
    <p:sldId id="295" r:id="rId19"/>
    <p:sldId id="286" r:id="rId20"/>
    <p:sldId id="296" r:id="rId21"/>
    <p:sldId id="312" r:id="rId22"/>
    <p:sldId id="299" r:id="rId23"/>
    <p:sldId id="300" r:id="rId24"/>
    <p:sldId id="301" r:id="rId25"/>
    <p:sldId id="298" r:id="rId26"/>
    <p:sldId id="303" r:id="rId27"/>
    <p:sldId id="302" r:id="rId28"/>
    <p:sldId id="306" r:id="rId29"/>
    <p:sldId id="304" r:id="rId30"/>
    <p:sldId id="308" r:id="rId31"/>
    <p:sldId id="309" r:id="rId32"/>
    <p:sldId id="313" r:id="rId33"/>
    <p:sldId id="314" r:id="rId34"/>
    <p:sldId id="316" r:id="rId35"/>
    <p:sldId id="317" r:id="rId36"/>
    <p:sldId id="319" r:id="rId37"/>
    <p:sldId id="320" r:id="rId38"/>
    <p:sldId id="321" r:id="rId39"/>
    <p:sldId id="315" r:id="rId40"/>
    <p:sldId id="322" r:id="rId41"/>
    <p:sldId id="318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00"/>
    <a:srgbClr val="0033CC"/>
    <a:srgbClr val="006600"/>
    <a:srgbClr val="CC9900"/>
    <a:srgbClr val="990000"/>
    <a:srgbClr val="FFFF99"/>
    <a:srgbClr val="B92D14"/>
    <a:srgbClr val="99CCFF"/>
    <a:srgbClr val="040E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01" autoAdjust="0"/>
    <p:restoredTop sz="95596" autoAdjust="0"/>
  </p:normalViewPr>
  <p:slideViewPr>
    <p:cSldViewPr>
      <p:cViewPr>
        <p:scale>
          <a:sx n="90" d="100"/>
          <a:sy n="90" d="100"/>
        </p:scale>
        <p:origin x="-85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0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gif"/><Relationship Id="rId1" Type="http://schemas.openxmlformats.org/officeDocument/2006/relationships/image" Target="../media/image8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gif"/><Relationship Id="rId1" Type="http://schemas.openxmlformats.org/officeDocument/2006/relationships/image" Target="../media/image8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5E214E-1450-4B05-8975-F11348F0FB0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A3670036-FB5B-446C-B1D1-22EB2B4507E3}">
      <dgm:prSet phldrT="[Текст]" custT="1"/>
      <dgm:spPr/>
      <dgm:t>
        <a:bodyPr/>
        <a:lstStyle/>
        <a:p>
          <a:pPr algn="l"/>
          <a:r>
            <a:rPr lang="ru-RU" sz="1600" b="1" dirty="0" smtClean="0">
              <a:solidFill>
                <a:srgbClr val="FFFF00"/>
              </a:solidFill>
              <a:latin typeface="Book Antiqua" pitchFamily="18" charset="0"/>
            </a:rPr>
            <a:t>по пропаганде здорового образа жизни и профилактике алкоголизма среди населения (55),  </a:t>
          </a:r>
          <a:br>
            <a:rPr lang="ru-RU" sz="1600" b="1" dirty="0" smtClean="0">
              <a:solidFill>
                <a:srgbClr val="FFFF00"/>
              </a:solidFill>
              <a:latin typeface="Book Antiqua" pitchFamily="18" charset="0"/>
            </a:rPr>
          </a:br>
          <a:r>
            <a:rPr lang="ru-RU" sz="1600" b="1" dirty="0" smtClean="0">
              <a:solidFill>
                <a:srgbClr val="FFFF00"/>
              </a:solidFill>
              <a:latin typeface="Book Antiqua" pitchFamily="18" charset="0"/>
            </a:rPr>
            <a:t>по реализации дополнительных мер по профилактике наркомании среди молодежи в городе Рязани (40), </a:t>
          </a:r>
          <a:endParaRPr lang="ru-RU" sz="1600" dirty="0">
            <a:solidFill>
              <a:srgbClr val="FFFF00"/>
            </a:solidFill>
            <a:latin typeface="Book Antiqua" pitchFamily="18" charset="0"/>
          </a:endParaRPr>
        </a:p>
      </dgm:t>
    </dgm:pt>
    <dgm:pt modelId="{F9FB7CFD-91AF-4D8E-A2D5-5ABC537D66FA}" type="parTrans" cxnId="{84133CA9-8F03-41B9-8938-0C6BF29DE929}">
      <dgm:prSet/>
      <dgm:spPr/>
      <dgm:t>
        <a:bodyPr/>
        <a:lstStyle/>
        <a:p>
          <a:endParaRPr lang="ru-RU"/>
        </a:p>
      </dgm:t>
    </dgm:pt>
    <dgm:pt modelId="{7E2A8321-97D4-45EA-9694-8FF068A396A2}" type="sibTrans" cxnId="{84133CA9-8F03-41B9-8938-0C6BF29DE929}">
      <dgm:prSet/>
      <dgm:spPr/>
      <dgm:t>
        <a:bodyPr/>
        <a:lstStyle/>
        <a:p>
          <a:endParaRPr lang="ru-RU"/>
        </a:p>
      </dgm:t>
    </dgm:pt>
    <dgm:pt modelId="{3308E85F-49BC-4033-963B-67A7EC2B8122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rgbClr val="00B0F0"/>
              </a:solidFill>
              <a:latin typeface="Book Antiqua" pitchFamily="18" charset="0"/>
            </a:rPr>
            <a:t>мероприятий в рамках операции «Подросток»(79), </a:t>
          </a:r>
          <a:br>
            <a:rPr lang="ru-RU" b="1" dirty="0" smtClean="0">
              <a:solidFill>
                <a:srgbClr val="00B0F0"/>
              </a:solidFill>
              <a:latin typeface="Book Antiqua" pitchFamily="18" charset="0"/>
            </a:rPr>
          </a:br>
          <a:r>
            <a:rPr lang="ru-RU" b="1" dirty="0" smtClean="0">
              <a:solidFill>
                <a:srgbClr val="00B0F0"/>
              </a:solidFill>
              <a:latin typeface="Book Antiqua" pitchFamily="18" charset="0"/>
            </a:rPr>
            <a:t>мероприятий, направленных на формирование толерантного сознания и профилактику экстремизма в молодежной среде (38)</a:t>
          </a:r>
          <a:endParaRPr lang="ru-RU" dirty="0">
            <a:solidFill>
              <a:srgbClr val="00B0F0"/>
            </a:solidFill>
            <a:latin typeface="Book Antiqua" pitchFamily="18" charset="0"/>
          </a:endParaRPr>
        </a:p>
      </dgm:t>
    </dgm:pt>
    <dgm:pt modelId="{6F88BC3A-28F6-4E7A-8AB3-A812A788CC8D}" type="parTrans" cxnId="{E8BF28FA-7424-47DF-B168-8E9C15050C89}">
      <dgm:prSet/>
      <dgm:spPr/>
      <dgm:t>
        <a:bodyPr/>
        <a:lstStyle/>
        <a:p>
          <a:endParaRPr lang="ru-RU"/>
        </a:p>
      </dgm:t>
    </dgm:pt>
    <dgm:pt modelId="{32104C69-4821-4465-8195-D3799F20905A}" type="sibTrans" cxnId="{E8BF28FA-7424-47DF-B168-8E9C15050C89}">
      <dgm:prSet/>
      <dgm:spPr/>
      <dgm:t>
        <a:bodyPr/>
        <a:lstStyle/>
        <a:p>
          <a:endParaRPr lang="ru-RU"/>
        </a:p>
      </dgm:t>
    </dgm:pt>
    <dgm:pt modelId="{87E30CCE-B581-4196-9647-CF4276E7779F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rgbClr val="00B050"/>
              </a:solidFill>
              <a:latin typeface="Book Antiqua" pitchFamily="18" charset="0"/>
            </a:rPr>
            <a:t>по профилактике правонарушений и борьбы с преступностью (38),  </a:t>
          </a:r>
          <a:br>
            <a:rPr lang="ru-RU" b="1" dirty="0" smtClean="0">
              <a:solidFill>
                <a:srgbClr val="00B050"/>
              </a:solidFill>
              <a:latin typeface="Book Antiqua" pitchFamily="18" charset="0"/>
            </a:rPr>
          </a:br>
          <a:r>
            <a:rPr lang="ru-RU" b="1" dirty="0" smtClean="0">
              <a:solidFill>
                <a:srgbClr val="00B050"/>
              </a:solidFill>
              <a:latin typeface="Book Antiqua" pitchFamily="18" charset="0"/>
            </a:rPr>
            <a:t>по экологическому воспитанию и образованию населения (38),  </a:t>
          </a:r>
          <a:endParaRPr lang="ru-RU" dirty="0">
            <a:solidFill>
              <a:srgbClr val="00B050"/>
            </a:solidFill>
            <a:latin typeface="Book Antiqua" pitchFamily="18" charset="0"/>
          </a:endParaRPr>
        </a:p>
      </dgm:t>
    </dgm:pt>
    <dgm:pt modelId="{8CCE509D-6E47-4142-B9F5-EC2F26C6E683}" type="sibTrans" cxnId="{5F55CE37-CF1F-42B0-A5F3-8519E7AB409E}">
      <dgm:prSet/>
      <dgm:spPr/>
      <dgm:t>
        <a:bodyPr/>
        <a:lstStyle/>
        <a:p>
          <a:endParaRPr lang="ru-RU"/>
        </a:p>
      </dgm:t>
    </dgm:pt>
    <dgm:pt modelId="{2E0B5012-CE62-4A91-9AFD-D59AD3E625FC}" type="parTrans" cxnId="{5F55CE37-CF1F-42B0-A5F3-8519E7AB409E}">
      <dgm:prSet/>
      <dgm:spPr/>
      <dgm:t>
        <a:bodyPr/>
        <a:lstStyle/>
        <a:p>
          <a:endParaRPr lang="ru-RU"/>
        </a:p>
      </dgm:t>
    </dgm:pt>
    <dgm:pt modelId="{E8DB6150-C27F-4B3E-AD47-3638D0D784EB}" type="pres">
      <dgm:prSet presAssocID="{5A5E214E-1450-4B05-8975-F11348F0FB05}" presName="linearFlow" presStyleCnt="0">
        <dgm:presLayoutVars>
          <dgm:dir/>
          <dgm:resizeHandles val="exact"/>
        </dgm:presLayoutVars>
      </dgm:prSet>
      <dgm:spPr/>
    </dgm:pt>
    <dgm:pt modelId="{17FCA3FA-E8BC-429F-B07E-F52C1CB997AE}" type="pres">
      <dgm:prSet presAssocID="{A3670036-FB5B-446C-B1D1-22EB2B4507E3}" presName="composite" presStyleCnt="0"/>
      <dgm:spPr/>
    </dgm:pt>
    <dgm:pt modelId="{5467248F-EA88-4FC3-BD39-89F7503138FC}" type="pres">
      <dgm:prSet presAssocID="{A3670036-FB5B-446C-B1D1-22EB2B4507E3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1ADC7C0-A5AA-45ED-BCF4-0F724AB0EAC4}" type="pres">
      <dgm:prSet presAssocID="{A3670036-FB5B-446C-B1D1-22EB2B4507E3}" presName="txShp" presStyleLbl="node1" presStyleIdx="0" presStyleCnt="3" custScaleX="1049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9213A-DA09-4337-BF18-7E29C0539E7F}" type="pres">
      <dgm:prSet presAssocID="{7E2A8321-97D4-45EA-9694-8FF068A396A2}" presName="spacing" presStyleCnt="0"/>
      <dgm:spPr/>
    </dgm:pt>
    <dgm:pt modelId="{7F74DA5F-52A7-458D-B0F8-E8348C44C808}" type="pres">
      <dgm:prSet presAssocID="{87E30CCE-B581-4196-9647-CF4276E7779F}" presName="composite" presStyleCnt="0"/>
      <dgm:spPr/>
    </dgm:pt>
    <dgm:pt modelId="{E0E09681-87F1-4BB8-B8FC-126ED4D962EC}" type="pres">
      <dgm:prSet presAssocID="{87E30CCE-B581-4196-9647-CF4276E7779F}" presName="imgShp" presStyleLbl="fgImgPlace1" presStyleIdx="1" presStyleCnt="3" custLinFactNeighborY="-1455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AE80350-7274-4F47-9E3F-6B265CA0EEE7}" type="pres">
      <dgm:prSet presAssocID="{87E30CCE-B581-4196-9647-CF4276E7779F}" presName="txShp" presStyleLbl="node1" presStyleIdx="1" presStyleCnt="3" custScaleX="106164" custLinFactNeighborY="-14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8B9040-9350-435C-BD11-A2C798A7D590}" type="pres">
      <dgm:prSet presAssocID="{8CCE509D-6E47-4142-B9F5-EC2F26C6E683}" presName="spacing" presStyleCnt="0"/>
      <dgm:spPr/>
    </dgm:pt>
    <dgm:pt modelId="{2B56B098-6927-4CC8-AF32-2B12BEF70CE8}" type="pres">
      <dgm:prSet presAssocID="{3308E85F-49BC-4033-963B-67A7EC2B8122}" presName="composite" presStyleCnt="0"/>
      <dgm:spPr/>
    </dgm:pt>
    <dgm:pt modelId="{FA19E718-DB21-4D4E-90B5-0CC66F90CC94}" type="pres">
      <dgm:prSet presAssocID="{3308E85F-49BC-4033-963B-67A7EC2B8122}" presName="imgShp" presStyleLbl="fgImgPlace1" presStyleIdx="2" presStyleCnt="3" custLinFactNeighborY="-2845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4E2A06C-733F-47C0-8EF4-8E5B31280298}" type="pres">
      <dgm:prSet presAssocID="{3308E85F-49BC-4033-963B-67A7EC2B8122}" presName="txShp" presStyleLbl="node1" presStyleIdx="2" presStyleCnt="3" custScaleX="104934" custLinFactNeighborY="-284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55CE37-CF1F-42B0-A5F3-8519E7AB409E}" srcId="{5A5E214E-1450-4B05-8975-F11348F0FB05}" destId="{87E30CCE-B581-4196-9647-CF4276E7779F}" srcOrd="1" destOrd="0" parTransId="{2E0B5012-CE62-4A91-9AFD-D59AD3E625FC}" sibTransId="{8CCE509D-6E47-4142-B9F5-EC2F26C6E683}"/>
    <dgm:cxn modelId="{E8BF28FA-7424-47DF-B168-8E9C15050C89}" srcId="{5A5E214E-1450-4B05-8975-F11348F0FB05}" destId="{3308E85F-49BC-4033-963B-67A7EC2B8122}" srcOrd="2" destOrd="0" parTransId="{6F88BC3A-28F6-4E7A-8AB3-A812A788CC8D}" sibTransId="{32104C69-4821-4465-8195-D3799F20905A}"/>
    <dgm:cxn modelId="{82E9DB86-997C-4A37-BA74-680FC2E426F4}" type="presOf" srcId="{5A5E214E-1450-4B05-8975-F11348F0FB05}" destId="{E8DB6150-C27F-4B3E-AD47-3638D0D784EB}" srcOrd="0" destOrd="0" presId="urn:microsoft.com/office/officeart/2005/8/layout/vList3"/>
    <dgm:cxn modelId="{FF911C56-AFEA-4588-ABB3-72AC41740ECE}" type="presOf" srcId="{A3670036-FB5B-446C-B1D1-22EB2B4507E3}" destId="{51ADC7C0-A5AA-45ED-BCF4-0F724AB0EAC4}" srcOrd="0" destOrd="0" presId="urn:microsoft.com/office/officeart/2005/8/layout/vList3"/>
    <dgm:cxn modelId="{84133CA9-8F03-41B9-8938-0C6BF29DE929}" srcId="{5A5E214E-1450-4B05-8975-F11348F0FB05}" destId="{A3670036-FB5B-446C-B1D1-22EB2B4507E3}" srcOrd="0" destOrd="0" parTransId="{F9FB7CFD-91AF-4D8E-A2D5-5ABC537D66FA}" sibTransId="{7E2A8321-97D4-45EA-9694-8FF068A396A2}"/>
    <dgm:cxn modelId="{D0B3A656-7960-4DC4-97E5-747CF93015F4}" type="presOf" srcId="{87E30CCE-B581-4196-9647-CF4276E7779F}" destId="{CAE80350-7274-4F47-9E3F-6B265CA0EEE7}" srcOrd="0" destOrd="0" presId="urn:microsoft.com/office/officeart/2005/8/layout/vList3"/>
    <dgm:cxn modelId="{55909BDB-8B17-4FAC-ABB4-94B2D4FCF03E}" type="presOf" srcId="{3308E85F-49BC-4033-963B-67A7EC2B8122}" destId="{E4E2A06C-733F-47C0-8EF4-8E5B31280298}" srcOrd="0" destOrd="0" presId="urn:microsoft.com/office/officeart/2005/8/layout/vList3"/>
    <dgm:cxn modelId="{4DD8BECE-D68D-4B34-9D6E-A7434C84C2FF}" type="presParOf" srcId="{E8DB6150-C27F-4B3E-AD47-3638D0D784EB}" destId="{17FCA3FA-E8BC-429F-B07E-F52C1CB997AE}" srcOrd="0" destOrd="0" presId="urn:microsoft.com/office/officeart/2005/8/layout/vList3"/>
    <dgm:cxn modelId="{69EE1746-C8BC-4BB2-88F5-C9F76EC230A7}" type="presParOf" srcId="{17FCA3FA-E8BC-429F-B07E-F52C1CB997AE}" destId="{5467248F-EA88-4FC3-BD39-89F7503138FC}" srcOrd="0" destOrd="0" presId="urn:microsoft.com/office/officeart/2005/8/layout/vList3"/>
    <dgm:cxn modelId="{341468B0-8BC0-4A90-98CF-4B9D536694EB}" type="presParOf" srcId="{17FCA3FA-E8BC-429F-B07E-F52C1CB997AE}" destId="{51ADC7C0-A5AA-45ED-BCF4-0F724AB0EAC4}" srcOrd="1" destOrd="0" presId="urn:microsoft.com/office/officeart/2005/8/layout/vList3"/>
    <dgm:cxn modelId="{D3B108C4-B446-4722-BD81-3B247643C32F}" type="presParOf" srcId="{E8DB6150-C27F-4B3E-AD47-3638D0D784EB}" destId="{5E89213A-DA09-4337-BF18-7E29C0539E7F}" srcOrd="1" destOrd="0" presId="urn:microsoft.com/office/officeart/2005/8/layout/vList3"/>
    <dgm:cxn modelId="{871D39F8-8EB7-4659-9B35-BA23D0880624}" type="presParOf" srcId="{E8DB6150-C27F-4B3E-AD47-3638D0D784EB}" destId="{7F74DA5F-52A7-458D-B0F8-E8348C44C808}" srcOrd="2" destOrd="0" presId="urn:microsoft.com/office/officeart/2005/8/layout/vList3"/>
    <dgm:cxn modelId="{8788D6D9-D0BD-4388-85D4-EB1BD1454249}" type="presParOf" srcId="{7F74DA5F-52A7-458D-B0F8-E8348C44C808}" destId="{E0E09681-87F1-4BB8-B8FC-126ED4D962EC}" srcOrd="0" destOrd="0" presId="urn:microsoft.com/office/officeart/2005/8/layout/vList3"/>
    <dgm:cxn modelId="{F93FF2CD-3A18-44E7-A2EC-52ADCE8CEBC5}" type="presParOf" srcId="{7F74DA5F-52A7-458D-B0F8-E8348C44C808}" destId="{CAE80350-7274-4F47-9E3F-6B265CA0EEE7}" srcOrd="1" destOrd="0" presId="urn:microsoft.com/office/officeart/2005/8/layout/vList3"/>
    <dgm:cxn modelId="{BFBD53D0-B0E9-452F-8AB3-A95F31F7949B}" type="presParOf" srcId="{E8DB6150-C27F-4B3E-AD47-3638D0D784EB}" destId="{DF8B9040-9350-435C-BD11-A2C798A7D590}" srcOrd="3" destOrd="0" presId="urn:microsoft.com/office/officeart/2005/8/layout/vList3"/>
    <dgm:cxn modelId="{92ABF644-8184-451F-B34D-B2F5C13C66F5}" type="presParOf" srcId="{E8DB6150-C27F-4B3E-AD47-3638D0D784EB}" destId="{2B56B098-6927-4CC8-AF32-2B12BEF70CE8}" srcOrd="4" destOrd="0" presId="urn:microsoft.com/office/officeart/2005/8/layout/vList3"/>
    <dgm:cxn modelId="{A5B4701B-2BFD-4341-B998-834071340F94}" type="presParOf" srcId="{2B56B098-6927-4CC8-AF32-2B12BEF70CE8}" destId="{FA19E718-DB21-4D4E-90B5-0CC66F90CC94}" srcOrd="0" destOrd="0" presId="urn:microsoft.com/office/officeart/2005/8/layout/vList3"/>
    <dgm:cxn modelId="{99CE4193-E6C3-4153-A826-C9DA60DE2FE8}" type="presParOf" srcId="{2B56B098-6927-4CC8-AF32-2B12BEF70CE8}" destId="{E4E2A06C-733F-47C0-8EF4-8E5B3128029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ADC7C0-A5AA-45ED-BCF4-0F724AB0EAC4}">
      <dsp:nvSpPr>
        <dsp:cNvPr id="0" name=""/>
        <dsp:cNvSpPr/>
      </dsp:nvSpPr>
      <dsp:spPr>
        <a:xfrm rot="10800000">
          <a:off x="1600325" y="621"/>
          <a:ext cx="6104775" cy="1400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790" tIns="60960" rIns="113792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FF00"/>
              </a:solidFill>
              <a:latin typeface="Book Antiqua" pitchFamily="18" charset="0"/>
            </a:rPr>
            <a:t>по пропаганде здорового образа жизни и профилактике алкоголизма среди населения (55),  </a:t>
          </a:r>
          <a:br>
            <a:rPr lang="ru-RU" sz="1600" b="1" kern="1200" dirty="0" smtClean="0">
              <a:solidFill>
                <a:srgbClr val="FFFF00"/>
              </a:solidFill>
              <a:latin typeface="Book Antiqua" pitchFamily="18" charset="0"/>
            </a:rPr>
          </a:br>
          <a:r>
            <a:rPr lang="ru-RU" sz="1600" b="1" kern="1200" dirty="0" smtClean="0">
              <a:solidFill>
                <a:srgbClr val="FFFF00"/>
              </a:solidFill>
              <a:latin typeface="Book Antiqua" pitchFamily="18" charset="0"/>
            </a:rPr>
            <a:t>по реализации дополнительных мер по профилактике наркомании среди молодежи в городе Рязани (40), </a:t>
          </a:r>
          <a:endParaRPr lang="ru-RU" sz="1600" kern="1200" dirty="0">
            <a:solidFill>
              <a:srgbClr val="FFFF00"/>
            </a:solidFill>
            <a:latin typeface="Book Antiqua" pitchFamily="18" charset="0"/>
          </a:endParaRPr>
        </a:p>
      </dsp:txBody>
      <dsp:txXfrm rot="10800000">
        <a:off x="1600325" y="621"/>
        <a:ext cx="6104775" cy="1400971"/>
      </dsp:txXfrm>
    </dsp:sp>
    <dsp:sp modelId="{5467248F-EA88-4FC3-BD39-89F7503138FC}">
      <dsp:nvSpPr>
        <dsp:cNvPr id="0" name=""/>
        <dsp:cNvSpPr/>
      </dsp:nvSpPr>
      <dsp:spPr>
        <a:xfrm>
          <a:off x="1043363" y="621"/>
          <a:ext cx="1400971" cy="14009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E80350-7274-4F47-9E3F-6B265CA0EEE7}">
      <dsp:nvSpPr>
        <dsp:cNvPr id="0" name=""/>
        <dsp:cNvSpPr/>
      </dsp:nvSpPr>
      <dsp:spPr>
        <a:xfrm rot="10800000">
          <a:off x="1546657" y="1615826"/>
          <a:ext cx="6176333" cy="1400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790" tIns="60960" rIns="113792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B050"/>
              </a:solidFill>
              <a:latin typeface="Book Antiqua" pitchFamily="18" charset="0"/>
            </a:rPr>
            <a:t>по профилактике правонарушений и борьбы с преступностью (38),  </a:t>
          </a:r>
          <a:br>
            <a:rPr lang="ru-RU" sz="1600" b="1" kern="1200" dirty="0" smtClean="0">
              <a:solidFill>
                <a:srgbClr val="00B050"/>
              </a:solidFill>
              <a:latin typeface="Book Antiqua" pitchFamily="18" charset="0"/>
            </a:rPr>
          </a:br>
          <a:r>
            <a:rPr lang="ru-RU" sz="1600" b="1" kern="1200" dirty="0" smtClean="0">
              <a:solidFill>
                <a:srgbClr val="00B050"/>
              </a:solidFill>
              <a:latin typeface="Book Antiqua" pitchFamily="18" charset="0"/>
            </a:rPr>
            <a:t>по экологическому воспитанию и образованию населения (38),  </a:t>
          </a:r>
          <a:endParaRPr lang="ru-RU" sz="1600" kern="1200" dirty="0">
            <a:solidFill>
              <a:srgbClr val="00B050"/>
            </a:solidFill>
            <a:latin typeface="Book Antiqua" pitchFamily="18" charset="0"/>
          </a:endParaRPr>
        </a:p>
      </dsp:txBody>
      <dsp:txXfrm rot="10800000">
        <a:off x="1546657" y="1615826"/>
        <a:ext cx="6176333" cy="1400971"/>
      </dsp:txXfrm>
    </dsp:sp>
    <dsp:sp modelId="{E0E09681-87F1-4BB8-B8FC-126ED4D962EC}">
      <dsp:nvSpPr>
        <dsp:cNvPr id="0" name=""/>
        <dsp:cNvSpPr/>
      </dsp:nvSpPr>
      <dsp:spPr>
        <a:xfrm>
          <a:off x="1025473" y="1615826"/>
          <a:ext cx="1400971" cy="140097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2A06C-733F-47C0-8EF4-8E5B31280298}">
      <dsp:nvSpPr>
        <dsp:cNvPr id="0" name=""/>
        <dsp:cNvSpPr/>
      </dsp:nvSpPr>
      <dsp:spPr>
        <a:xfrm rot="10800000">
          <a:off x="1600325" y="3240361"/>
          <a:ext cx="6104775" cy="1400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790" tIns="60960" rIns="113792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B0F0"/>
              </a:solidFill>
              <a:latin typeface="Book Antiqua" pitchFamily="18" charset="0"/>
            </a:rPr>
            <a:t>мероприятий в рамках операции «Подросток»(79), </a:t>
          </a:r>
          <a:br>
            <a:rPr lang="ru-RU" sz="1600" b="1" kern="1200" dirty="0" smtClean="0">
              <a:solidFill>
                <a:srgbClr val="00B0F0"/>
              </a:solidFill>
              <a:latin typeface="Book Antiqua" pitchFamily="18" charset="0"/>
            </a:rPr>
          </a:br>
          <a:r>
            <a:rPr lang="ru-RU" sz="1600" b="1" kern="1200" dirty="0" smtClean="0">
              <a:solidFill>
                <a:srgbClr val="00B0F0"/>
              </a:solidFill>
              <a:latin typeface="Book Antiqua" pitchFamily="18" charset="0"/>
            </a:rPr>
            <a:t>мероприятий, направленных на формирование толерантного сознания и профилактику экстремизма в молодежной среде (38)</a:t>
          </a:r>
          <a:endParaRPr lang="ru-RU" sz="1600" kern="1200" dirty="0">
            <a:solidFill>
              <a:srgbClr val="00B0F0"/>
            </a:solidFill>
            <a:latin typeface="Book Antiqua" pitchFamily="18" charset="0"/>
          </a:endParaRPr>
        </a:p>
      </dsp:txBody>
      <dsp:txXfrm rot="10800000">
        <a:off x="1600325" y="3240361"/>
        <a:ext cx="6104775" cy="1400971"/>
      </dsp:txXfrm>
    </dsp:sp>
    <dsp:sp modelId="{FA19E718-DB21-4D4E-90B5-0CC66F90CC94}">
      <dsp:nvSpPr>
        <dsp:cNvPr id="0" name=""/>
        <dsp:cNvSpPr/>
      </dsp:nvSpPr>
      <dsp:spPr>
        <a:xfrm>
          <a:off x="1043363" y="3240361"/>
          <a:ext cx="1400971" cy="140097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9BD598-ACA4-4894-A46A-F4C4F795733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CBE09-3BBE-4673-AB19-FBFFA8DB7F5E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4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0DD9B-FFB3-465F-8B69-43EFC48C37E9}" type="slidenum">
              <a:rPr lang="en-US"/>
              <a:pPr/>
              <a:t>7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8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9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2DE823-4B32-479E-89BF-BF533395068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17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19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21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25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27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28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39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694B88-2B0A-49CA-A1A2-CE69858E57C1}" type="slidenum">
              <a:rPr lang="en-US"/>
              <a:pPr/>
              <a:t>41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5334000"/>
            <a:ext cx="7772400" cy="70485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6019800"/>
            <a:ext cx="7772400" cy="685800"/>
          </a:xfrm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2009775"/>
            <a:ext cx="4000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009775"/>
            <a:ext cx="40005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1065213"/>
            <a:ext cx="203835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065213"/>
            <a:ext cx="596265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F9F4C-35B9-4D49-880D-6AE92E9E1E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065213"/>
            <a:ext cx="81534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2009775"/>
            <a:ext cx="8153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1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11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79388" y="5949950"/>
            <a:ext cx="8007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Информационно - библиотечное обслуживание молодежи 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</a:b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itchFamily="18" charset="0"/>
                <a:ea typeface="+mj-ea"/>
                <a:cs typeface="+mj-cs"/>
              </a:rPr>
              <a:t>в условиях перемен: опыт работы МБУК «Централизованная библиотечная система города Рязани»</a:t>
            </a: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79512" y="4581128"/>
            <a:ext cx="4680520" cy="196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Раиса Михайловна Губарева,</a:t>
            </a:r>
            <a:b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</a:b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директор МБУК «ЦБС г.Рязани»</a:t>
            </a:r>
            <a:endParaRPr kumimoji="0" lang="en-US" sz="1600" b="1" i="1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153400" cy="715962"/>
          </a:xfrm>
        </p:spPr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Рязань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009775"/>
            <a:ext cx="8648700" cy="1491233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ru-RU" b="1" dirty="0" smtClean="0">
                <a:solidFill>
                  <a:srgbClr val="FFC000"/>
                </a:solidFill>
                <a:latin typeface="Book Antiqua" pitchFamily="18" charset="0"/>
              </a:rPr>
              <a:t>Численность </a:t>
            </a:r>
            <a:r>
              <a:rPr lang="ru-RU" b="1" dirty="0">
                <a:solidFill>
                  <a:srgbClr val="FFC000"/>
                </a:solidFill>
                <a:latin typeface="Book Antiqua" pitchFamily="18" charset="0"/>
              </a:rPr>
              <a:t>населения </a:t>
            </a:r>
            <a:r>
              <a:rPr lang="ru-RU" b="1" dirty="0" smtClean="0">
                <a:solidFill>
                  <a:srgbClr val="FFC000"/>
                </a:solidFill>
                <a:latin typeface="Book Antiqua" pitchFamily="18" charset="0"/>
              </a:rPr>
              <a:t>- более </a:t>
            </a:r>
            <a:br>
              <a:rPr lang="ru-RU" b="1" dirty="0" smtClean="0">
                <a:solidFill>
                  <a:srgbClr val="FFC000"/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rgbClr val="FFC000"/>
                </a:solidFill>
                <a:latin typeface="Book Antiqua" pitchFamily="18" charset="0"/>
              </a:rPr>
              <a:t>                                         530 </a:t>
            </a:r>
            <a:r>
              <a:rPr lang="ru-RU" b="1" dirty="0">
                <a:solidFill>
                  <a:srgbClr val="FFC000"/>
                </a:solidFill>
                <a:latin typeface="Book Antiqua" pitchFamily="18" charset="0"/>
              </a:rPr>
              <a:t>тысяч человек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647700" y="4085456"/>
            <a:ext cx="8648700" cy="1491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683568" y="3645024"/>
            <a:ext cx="8648700" cy="1491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ts val="0"/>
              </a:spcBef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3200" dirty="0" smtClean="0">
                <a:solidFill>
                  <a:srgbClr val="FFFF00"/>
                </a:solidFill>
                <a:latin typeface="Book Antiqua" pitchFamily="18" charset="0"/>
              </a:rPr>
              <a:t>молодежь  - до </a:t>
            </a:r>
            <a:r>
              <a:rPr lang="ru-RU" sz="3200" dirty="0">
                <a:solidFill>
                  <a:srgbClr val="FFFF00"/>
                </a:solidFill>
                <a:latin typeface="Book Antiqua" pitchFamily="18" charset="0"/>
              </a:rPr>
              <a:t>24 </a:t>
            </a:r>
            <a:r>
              <a:rPr lang="ru-RU" sz="3200" dirty="0" smtClean="0">
                <a:solidFill>
                  <a:srgbClr val="FFFF00"/>
                </a:solidFill>
                <a:latin typeface="Book Antiqua" pitchFamily="18" charset="0"/>
              </a:rPr>
              <a:t>%</a:t>
            </a:r>
            <a:endParaRPr lang="ru-RU" sz="3200" dirty="0">
              <a:solidFill>
                <a:srgbClr val="FFFF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715962"/>
          </a:xfrm>
        </p:spPr>
        <p:txBody>
          <a:bodyPr/>
          <a:lstStyle/>
          <a:p>
            <a:pPr algn="r"/>
            <a: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  <a:t>В </a:t>
            </a:r>
            <a:r>
              <a:rPr lang="ru-RU" sz="2800" b="1" dirty="0">
                <a:solidFill>
                  <a:srgbClr val="FF0000"/>
                </a:solidFill>
                <a:latin typeface="Book Antiqua" pitchFamily="18" charset="0"/>
              </a:rPr>
              <a:t>Рязани реализуются долгосрочные </a:t>
            </a:r>
            <a: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  <a:t>целевые   программы:</a:t>
            </a:r>
            <a:endParaRPr lang="ru-RU" sz="2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268760"/>
            <a:ext cx="5544616" cy="352839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«Молодежь Рязани </a:t>
            </a:r>
            <a:r>
              <a:rPr lang="ru-RU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ru-RU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(</a:t>
            </a:r>
            <a:r>
              <a:rPr lang="ru-RU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2012-2015 годы</a:t>
            </a:r>
            <a:r>
              <a:rPr lang="ru-RU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)» </a:t>
            </a:r>
          </a:p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«Молодой семье – доступное жилье</a:t>
            </a:r>
            <a:br>
              <a:rPr lang="ru-RU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(2011-2015 годы)»</a:t>
            </a:r>
          </a:p>
          <a:p>
            <a:pPr>
              <a:spcBef>
                <a:spcPts val="1200"/>
              </a:spcBef>
            </a:pPr>
            <a:endParaRPr lang="ru-RU" sz="16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spcBef>
                <a:spcPts val="1200"/>
              </a:spcBef>
            </a:pPr>
            <a:endParaRPr lang="ru-RU" sz="16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spcBef>
                <a:spcPts val="1200"/>
              </a:spcBef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Патриотическое воспитание детей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</a:t>
            </a:r>
            <a:b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молодежи в городе Рязани на 2012- 2015 годы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»</a:t>
            </a:r>
          </a:p>
          <a:p>
            <a:pPr>
              <a:spcBef>
                <a:spcPts val="1200"/>
              </a:spcBef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Комплексные меры по формированию и поддержанию здорового образа жизни в целях профилактики возникновения зависимости от потребления наркотиков и иных </a:t>
            </a:r>
            <a:r>
              <a:rPr lang="ru-RU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психоактивных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веществ у детей и молодежи в городе Рязани на 2012- 2014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годы»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566124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Char char="•"/>
            </a:pPr>
            <a:r>
              <a:rPr 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муниципальная программа «Профилактика правонарушений в городе Рязани на 2014- 2020 годы»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3059832" y="2852936"/>
            <a:ext cx="5921152" cy="4267200"/>
          </a:xfrm>
        </p:spPr>
        <p:txBody>
          <a:bodyPr/>
          <a:lstStyle/>
          <a:p>
            <a:pPr marL="0" indent="0" algn="r">
              <a:lnSpc>
                <a:spcPct val="80000"/>
              </a:lnSpc>
              <a:spcBef>
                <a:spcPts val="1200"/>
              </a:spcBef>
              <a:buNone/>
            </a:pPr>
            <a:r>
              <a:rPr lang="ru-RU" sz="2000" b="1" dirty="0" smtClean="0">
                <a:latin typeface="Book Antiqua" pitchFamily="18" charset="0"/>
              </a:rPr>
              <a:t>С 2014 года в регионе разработаны  государственные программы </a:t>
            </a:r>
            <a:br>
              <a:rPr lang="ru-RU" sz="2000" b="1" dirty="0" smtClean="0">
                <a:latin typeface="Book Antiqua" pitchFamily="18" charset="0"/>
              </a:rPr>
            </a:br>
            <a:r>
              <a:rPr lang="ru-RU" sz="2000" b="1" dirty="0" smtClean="0">
                <a:latin typeface="Book Antiqua" pitchFamily="18" charset="0"/>
              </a:rPr>
              <a:t>Рязанской области </a:t>
            </a:r>
          </a:p>
          <a:p>
            <a:pPr marL="0" indent="0" algn="r">
              <a:lnSpc>
                <a:spcPct val="80000"/>
              </a:lnSpc>
              <a:spcBef>
                <a:spcPts val="1200"/>
              </a:spcBef>
              <a:buNone/>
            </a:pPr>
            <a:r>
              <a:rPr lang="ru-RU" sz="2000" b="1" dirty="0" smtClean="0">
                <a:solidFill>
                  <a:srgbClr val="FFFF00"/>
                </a:solidFill>
                <a:latin typeface="Book Antiqua" pitchFamily="18" charset="0"/>
              </a:rPr>
              <a:t>«Молодежь» на 2014-2020 годы, </a:t>
            </a:r>
          </a:p>
          <a:p>
            <a:pPr marL="0" indent="0" algn="r">
              <a:lnSpc>
                <a:spcPct val="80000"/>
              </a:lnSpc>
              <a:spcBef>
                <a:spcPts val="1200"/>
              </a:spcBef>
              <a:buNone/>
            </a:pPr>
            <a:r>
              <a:rPr lang="ru-RU" sz="2000" b="1" dirty="0" smtClean="0">
                <a:solidFill>
                  <a:srgbClr val="FFFF00"/>
                </a:solidFill>
                <a:latin typeface="Book Antiqua" pitchFamily="18" charset="0"/>
              </a:rPr>
              <a:t>«О дополнительных мерах по реализации концепции демографического развития Рязанской области на 2014-2018 годы», </a:t>
            </a:r>
          </a:p>
          <a:p>
            <a:pPr marL="0" indent="0" algn="r">
              <a:lnSpc>
                <a:spcPct val="80000"/>
              </a:lnSpc>
              <a:spcBef>
                <a:spcPts val="1200"/>
              </a:spcBef>
              <a:buNone/>
            </a:pPr>
            <a:r>
              <a:rPr lang="ru-RU" sz="2000" b="1" dirty="0" smtClean="0">
                <a:solidFill>
                  <a:srgbClr val="FFFF00"/>
                </a:solidFill>
                <a:latin typeface="Book Antiqua" pitchFamily="18" charset="0"/>
              </a:rPr>
              <a:t>«Повышение инвестиционного потенциала Рязанской области», </a:t>
            </a:r>
          </a:p>
          <a:p>
            <a:pPr marL="0" indent="0" algn="r">
              <a:lnSpc>
                <a:spcPct val="80000"/>
              </a:lnSpc>
              <a:spcBef>
                <a:spcPts val="1200"/>
              </a:spcBef>
              <a:buNone/>
            </a:pPr>
            <a:r>
              <a:rPr lang="ru-RU" sz="2000" b="1" dirty="0" smtClean="0">
                <a:solidFill>
                  <a:srgbClr val="FFFF00"/>
                </a:solidFill>
                <a:latin typeface="Book Antiqua" pitchFamily="18" charset="0"/>
              </a:rPr>
              <a:t>«Социальная защита и поддержка населения на 2014-2020 годы»</a:t>
            </a:r>
            <a:endParaRPr lang="en-US" sz="2000" dirty="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620688"/>
            <a:ext cx="8604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В 2013 году принят Закон Рязанской области от 12.09.13 № 51-03 «О регулировании отдельных отношений в сфере государственной молодежной политики в Рязанской области»</a:t>
            </a:r>
            <a:endParaRPr lang="ru-RU" b="1" dirty="0">
              <a:solidFill>
                <a:srgbClr val="0033CC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715962"/>
          </a:xfrm>
        </p:spPr>
        <p:txBody>
          <a:bodyPr/>
          <a:lstStyle/>
          <a:p>
            <a:pPr algn="r"/>
            <a: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  <a:t>Приоритетные направления </a:t>
            </a:r>
            <a:b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  <a:t>государственной молодежной политики:</a:t>
            </a:r>
            <a:endParaRPr lang="ru-RU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340768"/>
            <a:ext cx="7740352" cy="4051176"/>
          </a:xfrm>
        </p:spPr>
        <p:txBody>
          <a:bodyPr/>
          <a:lstStyle/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поддержка общественно значимых инициатив, общественно полезной деятельности молодежи, молодежных, детских общественных объединений;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содействие обеспечению экономической самостоятельности молодых граждан и реализации их права на труд;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государственная поддержка молодых семей;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оказание социальных услуг для молодежи;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обеспечение условий для охраны здоровья, формирования здорового образа жизни молодых граждан, их воспитания и образования.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153400" cy="71596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B92D14"/>
                </a:solidFill>
                <a:latin typeface="Book Antiqua" pitchFamily="18" charset="0"/>
              </a:rPr>
              <a:t>Исполнителями Программ являются </a:t>
            </a:r>
            <a:endParaRPr lang="ru-RU" sz="3200" b="1" dirty="0">
              <a:solidFill>
                <a:srgbClr val="B92D14"/>
              </a:solidFill>
              <a:latin typeface="Book Antiqua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1628800"/>
            <a:ext cx="8676456" cy="4267200"/>
          </a:xfrm>
        </p:spPr>
        <p:txBody>
          <a:bodyPr/>
          <a:lstStyle/>
          <a:p>
            <a:r>
              <a:rPr lang="ru-RU" sz="2800" b="1" dirty="0" smtClean="0">
                <a:latin typeface="Book Antiqua" pitchFamily="18" charset="0"/>
              </a:rPr>
              <a:t>управление образования и молодежной политики, </a:t>
            </a:r>
          </a:p>
          <a:p>
            <a:r>
              <a:rPr lang="ru-RU" sz="2800" b="1" dirty="0" smtClean="0">
                <a:latin typeface="Book Antiqua" pitchFamily="18" charset="0"/>
              </a:rPr>
              <a:t>управление по физической культуре и массовому  спорту, </a:t>
            </a:r>
          </a:p>
          <a:p>
            <a:r>
              <a:rPr lang="ru-RU" sz="2800" b="1" dirty="0" smtClean="0">
                <a:latin typeface="Book Antiqua" pitchFamily="18" charset="0"/>
              </a:rPr>
              <a:t>управление культуры, </a:t>
            </a:r>
          </a:p>
          <a:p>
            <a:r>
              <a:rPr lang="ru-RU" sz="2800" b="1" dirty="0" smtClean="0">
                <a:latin typeface="Book Antiqua" pitchFamily="18" charset="0"/>
              </a:rPr>
              <a:t>управление внутренних дел по городу Рязани, </a:t>
            </a:r>
          </a:p>
          <a:p>
            <a:r>
              <a:rPr lang="ru-RU" sz="2800" b="1" dirty="0" smtClean="0">
                <a:latin typeface="Book Antiqua" pitchFamily="18" charset="0"/>
              </a:rPr>
              <a:t>другие структурные подразделения администрации города Рязани, </a:t>
            </a:r>
          </a:p>
          <a:p>
            <a:r>
              <a:rPr lang="ru-RU" sz="2800" b="1" dirty="0" smtClean="0">
                <a:latin typeface="Book Antiqua" pitchFamily="18" charset="0"/>
              </a:rPr>
              <a:t>а также  подведомственные им учреждения.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Губарева РБА\groupread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8699" y="1671090"/>
            <a:ext cx="5305789" cy="3621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74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51520" y="1628800"/>
            <a:ext cx="4104456" cy="34925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b="1" dirty="0" smtClean="0">
                <a:solidFill>
                  <a:srgbClr val="FFC000"/>
                </a:solidFill>
                <a:latin typeface="Book Antiqua" pitchFamily="18" charset="0"/>
              </a:rPr>
              <a:t>860</a:t>
            </a:r>
            <a:r>
              <a:rPr lang="ru-RU" sz="2400" b="1" dirty="0" smtClean="0">
                <a:latin typeface="Book Antiqua" pitchFamily="18" charset="0"/>
              </a:rPr>
              <a:t> учащихся школ, учреждений начального и среднего профессионального образования </a:t>
            </a:r>
          </a:p>
          <a:p>
            <a:pPr marL="0" indent="0">
              <a:lnSpc>
                <a:spcPct val="80000"/>
              </a:lnSpc>
              <a:spcBef>
                <a:spcPts val="1800"/>
              </a:spcBef>
              <a:buNone/>
            </a:pPr>
            <a:r>
              <a:rPr lang="ru-RU" sz="2400" b="1" dirty="0" smtClean="0">
                <a:latin typeface="Book Antiqua" pitchFamily="18" charset="0"/>
              </a:rPr>
              <a:t>в возрасте от </a:t>
            </a:r>
            <a:r>
              <a:rPr lang="ru-RU" b="1" dirty="0" smtClean="0">
                <a:solidFill>
                  <a:srgbClr val="FFC000"/>
                </a:solidFill>
                <a:latin typeface="Book Antiqua" pitchFamily="18" charset="0"/>
              </a:rPr>
              <a:t>15 </a:t>
            </a:r>
            <a:r>
              <a:rPr lang="ru-RU" sz="2400" b="1" dirty="0" smtClean="0">
                <a:latin typeface="Book Antiqua" pitchFamily="18" charset="0"/>
              </a:rPr>
              <a:t>до </a:t>
            </a:r>
            <a:r>
              <a:rPr lang="ru-RU" b="1" dirty="0" smtClean="0">
                <a:solidFill>
                  <a:srgbClr val="FFC000"/>
                </a:solidFill>
                <a:latin typeface="Book Antiqua" pitchFamily="18" charset="0"/>
              </a:rPr>
              <a:t>22</a:t>
            </a:r>
            <a:r>
              <a:rPr lang="ru-RU" sz="2400" b="1" dirty="0" smtClean="0">
                <a:latin typeface="Book Antiqua" pitchFamily="18" charset="0"/>
              </a:rPr>
              <a:t>  </a:t>
            </a:r>
            <a:br>
              <a:rPr lang="ru-RU" sz="2400" b="1" dirty="0" smtClean="0">
                <a:latin typeface="Book Antiqua" pitchFamily="18" charset="0"/>
              </a:rPr>
            </a:br>
            <a:r>
              <a:rPr lang="ru-RU" sz="2400" b="1" dirty="0" smtClean="0">
                <a:latin typeface="Book Antiqua" pitchFamily="18" charset="0"/>
              </a:rPr>
              <a:t>и более лет</a:t>
            </a:r>
            <a:endParaRPr lang="ru-RU" sz="2400" b="1" dirty="0">
              <a:latin typeface="Book Antiqua" pitchFamily="18" charset="0"/>
            </a:endParaRPr>
          </a:p>
          <a:p>
            <a:pPr>
              <a:lnSpc>
                <a:spcPct val="80000"/>
              </a:lnSpc>
            </a:pPr>
            <a:endParaRPr lang="ru-RU" sz="1800" dirty="0"/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9036496" cy="715962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  <a:t>Рязанским областным </a:t>
            </a:r>
            <a:b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  <a:t>институтом развития образования </a:t>
            </a:r>
            <a:b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было проведено анкетирование среди</a:t>
            </a:r>
            <a: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  <a:t> </a:t>
            </a:r>
            <a:endParaRPr lang="ru-RU" sz="2400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46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76672"/>
            <a:ext cx="7128792" cy="715962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 Antiqua" pitchFamily="18" charset="0"/>
              </a:rPr>
              <a:t>Наиболее популярные источники информации у молодежи</a:t>
            </a:r>
            <a:endParaRPr lang="en-US" sz="4000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2483768" y="1484784"/>
          <a:ext cx="6192688" cy="5130853"/>
        </p:xfrm>
        <a:graphic>
          <a:graphicData uri="http://schemas.openxmlformats.org/presentationml/2006/ole">
            <p:oleObj spid="_x0000_s46081" name="Диаграмма" r:id="rId5" imgW="7286557" imgH="6029325" progId="MSGraph.Chart.8">
              <p:embed/>
            </p:oleObj>
          </a:graphicData>
        </a:graphic>
      </p:graphicFrame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OleChart spid="460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260648"/>
            <a:ext cx="6813004" cy="715962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 Antiqua" pitchFamily="18" charset="0"/>
              </a:rPr>
              <a:t>Через СМИ необходимо пропагандировать</a:t>
            </a:r>
            <a:endParaRPr lang="en-US" sz="32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4033" name="Object 1"/>
          <p:cNvGraphicFramePr>
            <a:graphicFrameLocks noChangeAspect="1"/>
          </p:cNvGraphicFramePr>
          <p:nvPr/>
        </p:nvGraphicFramePr>
        <p:xfrm>
          <a:off x="1043608" y="1230040"/>
          <a:ext cx="8712968" cy="5439320"/>
        </p:xfrm>
        <a:graphic>
          <a:graphicData uri="http://schemas.openxmlformats.org/presentationml/2006/ole">
            <p:oleObj spid="_x0000_s44033" name="Диаграмма" r:id="rId5" imgW="5943600" imgH="4924335" progId="MSGraph.Chart.8">
              <p:embed/>
            </p:oleObj>
          </a:graphicData>
        </a:graphic>
      </p:graphicFrame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OleChart spid="440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24936" cy="715962"/>
          </a:xfrm>
        </p:spPr>
        <p:txBody>
          <a:bodyPr/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Book Antiqua" pitchFamily="18" charset="0"/>
              </a:rPr>
              <a:t>Изучение информационных потребностей читателей по темам:</a:t>
            </a:r>
            <a:endParaRPr lang="ru-RU" sz="2800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3635896" y="1052736"/>
            <a:ext cx="5345088" cy="4267200"/>
          </a:xfrm>
        </p:spPr>
        <p:txBody>
          <a:bodyPr/>
          <a:lstStyle/>
          <a:p>
            <a:pPr algn="r"/>
            <a:r>
              <a:rPr lang="ru-RU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«Старшеклассники </a:t>
            </a:r>
            <a:br>
              <a:rPr lang="ru-RU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как читатели» (2004 г.), </a:t>
            </a:r>
          </a:p>
          <a:p>
            <a:pPr algn="r"/>
            <a:r>
              <a:rPr lang="ru-RU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«Что читают тинэйджеры?» (2006 г.), «Литературные предпочтения современных пользователей библиотеки» (2007 г.), </a:t>
            </a:r>
          </a:p>
          <a:p>
            <a:pPr algn="r"/>
            <a:r>
              <a:rPr lang="ru-RU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«Достойные книги – библиотекам» (2010 г.), </a:t>
            </a:r>
          </a:p>
          <a:p>
            <a:pPr algn="r"/>
            <a:r>
              <a:rPr lang="ru-RU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«Библиотечное обслуживание в библиотеках ЦБС: оценка читателей» (2012 г.), </a:t>
            </a:r>
            <a:br>
              <a:rPr lang="ru-RU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котором 33 % респондентов – молодые люди в возрасте </a:t>
            </a:r>
            <a:b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до 30 лет</a:t>
            </a:r>
            <a:endParaRPr lang="ru-RU" sz="2400" i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CIMG1929"/>
          <p:cNvPicPr/>
          <p:nvPr/>
        </p:nvPicPr>
        <p:blipFill>
          <a:blip r:embed="rId2" cstate="print"/>
          <a:srcRect t="11364"/>
          <a:stretch>
            <a:fillRect/>
          </a:stretch>
        </p:blipFill>
        <p:spPr bwMode="auto">
          <a:xfrm>
            <a:off x="179512" y="1196752"/>
            <a:ext cx="2304256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4766"/>
            <a:ext cx="8153400" cy="715962"/>
          </a:xfrm>
        </p:spPr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Традиционные и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специализированные</a:t>
            </a:r>
            <a:r>
              <a:rPr lang="ru-RU" sz="2400" b="1" dirty="0" smtClean="0">
                <a:latin typeface="Book Antiqua" pitchFamily="18" charset="0"/>
              </a:rPr>
              <a:t> </a:t>
            </a:r>
            <a:br>
              <a:rPr lang="ru-RU" sz="2400" b="1" dirty="0" smtClean="0">
                <a:latin typeface="Book Antiqua" pitchFamily="18" charset="0"/>
              </a:rPr>
            </a:br>
            <a:r>
              <a:rPr lang="ru-RU" sz="2400" b="1" dirty="0" smtClean="0">
                <a:latin typeface="Book Antiqua" pitchFamily="18" charset="0"/>
              </a:rPr>
              <a:t>структурные подразделения ЦБС г.Рязани:</a:t>
            </a:r>
            <a:endParaRPr lang="ru-RU" sz="2400" dirty="0">
              <a:latin typeface="Book Antiqua" pitchFamily="18" charset="0"/>
            </a:endParaRPr>
          </a:p>
        </p:txBody>
      </p:sp>
      <p:pic>
        <p:nvPicPr>
          <p:cNvPr id="1026" name="Picture 2" descr="C:\Users\User\Desktop\Губарева РБА\Р.М\филиал 14\CIMG183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924944"/>
            <a:ext cx="2880320" cy="2160240"/>
          </a:xfrm>
          <a:prstGeom prst="rect">
            <a:avLst/>
          </a:prstGeom>
          <a:noFill/>
        </p:spPr>
      </p:pic>
      <p:pic>
        <p:nvPicPr>
          <p:cNvPr id="9" name="Object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268760"/>
            <a:ext cx="2699792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1" name="Picture 7" descr="F:\Р.М\ОАБП\SAM_0614.JPG"/>
          <p:cNvPicPr>
            <a:picLocks noChangeAspect="1" noChangeArrowheads="1"/>
          </p:cNvPicPr>
          <p:nvPr/>
        </p:nvPicPr>
        <p:blipFill>
          <a:blip r:embed="rId5" cstate="print"/>
          <a:srcRect l="13511" t="17647"/>
          <a:stretch>
            <a:fillRect/>
          </a:stretch>
        </p:blipFill>
        <p:spPr bwMode="auto">
          <a:xfrm>
            <a:off x="899592" y="4653136"/>
            <a:ext cx="2823314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C:\Users\User\Desktop\Губарева РБА\Р.М\филиал 9\CIMG20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2877616"/>
            <a:ext cx="3039435" cy="2279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E:\ф.9\DSC024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4509120"/>
            <a:ext cx="3096344" cy="2214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7" descr="PICT0018"/>
          <p:cNvPicPr>
            <a:picLocks noChangeAspect="1" noChangeArrowheads="1"/>
          </p:cNvPicPr>
          <p:nvPr/>
        </p:nvPicPr>
        <p:blipFill>
          <a:blip r:embed="rId8" cstate="print"/>
          <a:srcRect l="17650" t="7913" r="20584"/>
          <a:stretch>
            <a:fillRect/>
          </a:stretch>
        </p:blipFill>
        <p:spPr bwMode="auto">
          <a:xfrm>
            <a:off x="2573236" y="1700808"/>
            <a:ext cx="3798964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53400" cy="715962"/>
          </a:xfrm>
        </p:spPr>
        <p:txBody>
          <a:bodyPr/>
          <a:lstStyle/>
          <a:p>
            <a:r>
              <a:rPr lang="ru-RU" sz="2400" b="1" dirty="0" smtClean="0">
                <a:latin typeface="Book Antiqua" pitchFamily="18" charset="0"/>
              </a:rPr>
              <a:t>В ЦБС создана информационно - технологическая инфраструктура предоставления муниципальных услуг на современной основе</a:t>
            </a:r>
            <a:endParaRPr lang="ru-RU" sz="2400" dirty="0">
              <a:latin typeface="Book Antiqu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1628800"/>
            <a:ext cx="8568952" cy="2664296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Компьютерное оборудование с лицензионным программным обеспечением</a:t>
            </a:r>
          </a:p>
          <a:p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Защита персональных данных работников и пользователей  </a:t>
            </a:r>
          </a:p>
          <a:p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Высокоскоростной доступ в Интернет</a:t>
            </a:r>
          </a:p>
          <a:p>
            <a:r>
              <a:rPr lang="ru-RU" sz="1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Модернизацированный</a:t>
            </a:r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официальный сайт ЦБС</a:t>
            </a:r>
          </a:p>
          <a:p>
            <a:r>
              <a:rPr lang="ru-RU" sz="1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Ретроконверсия</a:t>
            </a:r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 карточного каталога ЦБС в электронный формат</a:t>
            </a:r>
            <a:endParaRPr lang="en-US" sz="1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Свободный доступ к электронному каталогу и электронным базам данных ЦБС</a:t>
            </a:r>
          </a:p>
          <a:p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Доступ населения к  муниципальным услугам ЦБС  через Портал </a:t>
            </a:r>
            <a:r>
              <a:rPr lang="ru-RU" sz="1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государсвенных</a:t>
            </a:r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услуг  РФ</a:t>
            </a:r>
          </a:p>
          <a:p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Телекоммуникационное оборудование для проведения </a:t>
            </a:r>
            <a:r>
              <a:rPr lang="ru-RU" sz="1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вебинаров</a:t>
            </a:r>
            <a:endParaRPr lang="ru-RU" sz="1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r>
              <a:rPr lang="en-US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RFID</a:t>
            </a:r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–технологии в обслуживании пользователей</a:t>
            </a:r>
          </a:p>
          <a:p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Открытые  </a:t>
            </a:r>
            <a:r>
              <a:rPr lang="en-US" sz="1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Wi</a:t>
            </a:r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-</a:t>
            </a:r>
            <a:r>
              <a:rPr lang="en-US" sz="1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Fi</a:t>
            </a:r>
            <a:r>
              <a:rPr lang="ru-RU" sz="1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 зоны доступа в Интернет</a:t>
            </a:r>
            <a:endParaRPr lang="ru-RU" sz="18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892480" cy="715962"/>
          </a:xfrm>
        </p:spPr>
        <p:txBody>
          <a:bodyPr/>
          <a:lstStyle/>
          <a:p>
            <a:r>
              <a:rPr lang="ru-RU" sz="2000" b="1" dirty="0" smtClean="0">
                <a:solidFill>
                  <a:srgbClr val="B92D14"/>
                </a:solidFill>
                <a:latin typeface="Times New Roman" pitchFamily="18" charset="0"/>
                <a:cs typeface="Times New Roman" pitchFamily="18" charset="0"/>
              </a:rPr>
              <a:t>Формирование информационной </a:t>
            </a:r>
            <a:br>
              <a:rPr lang="ru-RU" sz="2000" b="1" dirty="0" smtClean="0">
                <a:solidFill>
                  <a:srgbClr val="B92D1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B92D14"/>
                </a:solidFill>
                <a:latin typeface="Times New Roman" pitchFamily="18" charset="0"/>
                <a:cs typeface="Times New Roman" pitchFamily="18" charset="0"/>
              </a:rPr>
              <a:t>культуры, культуры чтения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пользователей, информационной поддержки процесса образования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E:\студенты жел.дорож. колледж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196752"/>
            <a:ext cx="2520280" cy="18902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07504" y="1196752"/>
            <a:ext cx="72008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ru-RU" sz="1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  <a:t>Неделя детской и юношеской книги</a:t>
            </a:r>
          </a:p>
          <a:p>
            <a:pPr indent="180975">
              <a:spcBef>
                <a:spcPts val="300"/>
              </a:spcBef>
            </a:pPr>
            <a:r>
              <a:rPr lang="ru-RU" sz="1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  <a:t>Неделя краеведческих чтений</a:t>
            </a:r>
          </a:p>
          <a:p>
            <a:pPr indent="542925">
              <a:spcBef>
                <a:spcPts val="300"/>
              </a:spcBef>
            </a:pPr>
            <a:r>
              <a:rPr lang="ru-RU" sz="1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  <a:t>Неделя Есенинских чтений</a:t>
            </a:r>
          </a:p>
          <a:p>
            <a:pPr indent="714375">
              <a:spcBef>
                <a:spcPts val="300"/>
              </a:spcBef>
            </a:pPr>
            <a:r>
              <a:rPr lang="ru-RU" sz="1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  <a:t>Программа летних чтений</a:t>
            </a:r>
          </a:p>
          <a:p>
            <a:pPr marL="1076325" indent="-180975">
              <a:spcBef>
                <a:spcPts val="300"/>
              </a:spcBef>
            </a:pPr>
            <a:r>
              <a:rPr lang="ru-RU" sz="18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  <a:t>Программы «Школа информационной культуры», «Учись быть читателем»</a:t>
            </a:r>
            <a:endParaRPr lang="ru-RU" sz="1800" i="1" dirty="0">
              <a:solidFill>
                <a:schemeClr val="accent6">
                  <a:lumMod val="20000"/>
                  <a:lumOff val="8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6147" name="Picture 3" descr="E:\сектор искусст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84984"/>
            <a:ext cx="3048173" cy="1961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P10004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924943"/>
            <a:ext cx="2557263" cy="20882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 descr="S63004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581128"/>
            <a:ext cx="2805557" cy="21030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630035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22232" y="4581128"/>
            <a:ext cx="3084109" cy="2116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9" name="Picture 5" descr="E:\ШИК 28.03.2012\DSC0158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4581128"/>
            <a:ext cx="3169940" cy="21132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742"/>
            <a:ext cx="8153400" cy="71596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B92D14"/>
                </a:solidFill>
                <a:latin typeface="Book Antiqua" pitchFamily="18" charset="0"/>
              </a:rPr>
              <a:t>Традиционно </a:t>
            </a:r>
            <a:br>
              <a:rPr lang="ru-RU" sz="2800" b="1" dirty="0" smtClean="0">
                <a:solidFill>
                  <a:srgbClr val="B92D14"/>
                </a:solidFill>
                <a:latin typeface="Book Antiqua" pitchFamily="18" charset="0"/>
              </a:rPr>
            </a:br>
            <a:r>
              <a:rPr lang="ru-RU" sz="2800" b="1" dirty="0" smtClean="0">
                <a:solidFill>
                  <a:srgbClr val="B92D14"/>
                </a:solidFill>
                <a:latin typeface="Book Antiqua" pitchFamily="18" charset="0"/>
              </a:rPr>
              <a:t>                     проводятся</a:t>
            </a:r>
            <a:endParaRPr lang="ru-RU" sz="2800" b="1" dirty="0">
              <a:solidFill>
                <a:srgbClr val="B92D14"/>
              </a:solidFill>
              <a:latin typeface="Book Antiqua" pitchFamily="18" charset="0"/>
            </a:endParaRPr>
          </a:p>
        </p:txBody>
      </p:sp>
      <p:pic>
        <p:nvPicPr>
          <p:cNvPr id="5123" name="Picture 3" descr="C:\Users\User\Desktop\абонемент 7\DSC025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1920214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C:\Users\User\Desktop\абонемент 7\DSC025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186863"/>
            <a:ext cx="1944216" cy="1458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C:\Users\User\Desktop\абонемент 7\DSC0259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691570"/>
            <a:ext cx="1954163" cy="1465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5" name="Picture 5" descr="C:\Users\User\Desktop\абонемент 7\DSC025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908720"/>
            <a:ext cx="2286254" cy="3048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 descr="C:\Users\User\Desktop\абонемент 7\DSC02572.JPG"/>
          <p:cNvPicPr>
            <a:picLocks noChangeAspect="1" noChangeArrowheads="1"/>
          </p:cNvPicPr>
          <p:nvPr/>
        </p:nvPicPr>
        <p:blipFill>
          <a:blip r:embed="rId6" cstate="print"/>
          <a:srcRect l="11963" t="15950"/>
          <a:stretch>
            <a:fillRect/>
          </a:stretch>
        </p:blipFill>
        <p:spPr bwMode="auto">
          <a:xfrm>
            <a:off x="160040" y="5229200"/>
            <a:ext cx="2011315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7" name="Picture 7" descr="C:\Users\User\Desktop\абонемент 7\DSC02577.JPG"/>
          <p:cNvPicPr>
            <a:picLocks noChangeAspect="1" noChangeArrowheads="1"/>
          </p:cNvPicPr>
          <p:nvPr/>
        </p:nvPicPr>
        <p:blipFill>
          <a:blip r:embed="rId7" cstate="print"/>
          <a:srcRect l="12863" t="1929" r="7385"/>
          <a:stretch>
            <a:fillRect/>
          </a:stretch>
        </p:blipFill>
        <p:spPr bwMode="auto">
          <a:xfrm>
            <a:off x="6732240" y="3009362"/>
            <a:ext cx="2304256" cy="3659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376264" y="980728"/>
            <a:ext cx="4572000" cy="54784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экскурсии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презентации книг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выставки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виртуальные литературные путешествия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мастер - классы творческих конкурсов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праздники книги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Дни знаний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акции «День твоей </a:t>
            </a:r>
            <a:r>
              <a:rPr lang="ru-RU" sz="20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неПрочитанной</a:t>
            </a: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 книги»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циклов мероприятий «Книги – юбиляры»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библиотечные уроки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библиографические игры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153400" cy="71596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  <a:latin typeface="Book Antiqua" pitchFamily="18" charset="0"/>
              </a:rPr>
              <a:t>Проект «</a:t>
            </a:r>
            <a:r>
              <a:rPr lang="ru-RU" sz="3200" b="1" dirty="0" err="1" smtClean="0">
                <a:solidFill>
                  <a:srgbClr val="C00000"/>
                </a:solidFill>
                <a:latin typeface="Book Antiqua" pitchFamily="18" charset="0"/>
              </a:rPr>
              <a:t>Буктрейлеры</a:t>
            </a:r>
            <a:r>
              <a:rPr lang="ru-RU" sz="3200" b="1" dirty="0" smtClean="0">
                <a:solidFill>
                  <a:srgbClr val="C00000"/>
                </a:solidFill>
                <a:latin typeface="Book Antiqua" pitchFamily="18" charset="0"/>
              </a:rPr>
              <a:t>: </a:t>
            </a:r>
            <a:br>
              <a:rPr lang="ru-RU" sz="32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3200" b="1" dirty="0" smtClean="0">
                <a:latin typeface="Book Antiqua" pitchFamily="18" charset="0"/>
              </a:rPr>
              <a:t>живые страницы книг»</a:t>
            </a:r>
            <a:endParaRPr lang="ru-RU" sz="3200" dirty="0">
              <a:latin typeface="Book Antiqua" pitchFamily="18" charset="0"/>
            </a:endParaRPr>
          </a:p>
        </p:txBody>
      </p:sp>
      <p:pic>
        <p:nvPicPr>
          <p:cNvPr id="1026" name="Picture 2" descr="F:\ф.12_3\P10404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645024"/>
            <a:ext cx="3936437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ф.12 еще\P10404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F:\ф.12 еще\P10404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2342080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552798"/>
            <a:ext cx="8037140" cy="715962"/>
          </a:xfrm>
        </p:spPr>
        <p:txBody>
          <a:bodyPr/>
          <a:lstStyle/>
          <a:p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Важным направлением в работе с молодежью является содействие обеспечению экономической самостоятельности молодых граждан, реализации их трудовых прав и обязанностей, </a:t>
            </a:r>
            <a:r>
              <a:rPr lang="ru-RU" sz="2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самоопределе-нию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на рынке труда</a:t>
            </a:r>
            <a:endParaRPr lang="en-US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042964" y="1916832"/>
            <a:ext cx="7101036" cy="4267200"/>
          </a:xfrm>
        </p:spPr>
        <p:txBody>
          <a:bodyPr/>
          <a:lstStyle/>
          <a:p>
            <a:pPr marL="0" indent="0">
              <a:buNone/>
            </a:pPr>
            <a:r>
              <a:rPr lang="ru-RU" sz="2200" b="1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Для решения этих задач в библиотеках</a:t>
            </a:r>
          </a:p>
          <a:p>
            <a:pPr marL="266700" indent="-266700">
              <a:buNone/>
              <a:tabLst>
                <a:tab pos="266700" algn="l"/>
              </a:tabLst>
            </a:pP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организуются  </a:t>
            </a:r>
          </a:p>
          <a:p>
            <a:pPr marL="266700" indent="-266700">
              <a:buFont typeface="Wingdings" pitchFamily="2" charset="2"/>
              <a:buChar char="ü"/>
              <a:tabLst>
                <a:tab pos="266700" algn="l"/>
              </a:tabLst>
            </a:pP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книжные выставки по профориентации  «Радуга профессий», «Профессии XXI века», «Выбор профессии - выбор будущего», </a:t>
            </a:r>
          </a:p>
          <a:p>
            <a:pPr marL="266700" indent="-266700">
              <a:buNone/>
              <a:tabLst>
                <a:tab pos="266700" algn="l"/>
              </a:tabLst>
            </a:pPr>
            <a:r>
              <a:rPr lang="ru-RU" sz="19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проводятся </a:t>
            </a:r>
          </a:p>
          <a:p>
            <a:pPr marL="266700" indent="-266700">
              <a:buFont typeface="Wingdings" pitchFamily="2" charset="2"/>
              <a:buChar char="ü"/>
              <a:tabLst>
                <a:tab pos="266700" algn="l"/>
              </a:tabLst>
            </a:pPr>
            <a:r>
              <a:rPr lang="ru-RU" sz="19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циклы мероприятий «На пороге взрослой жизни», </a:t>
            </a:r>
          </a:p>
          <a:p>
            <a:pPr marL="266700" indent="-266700">
              <a:buFont typeface="Wingdings" pitchFamily="2" charset="2"/>
              <a:buChar char="ü"/>
              <a:tabLst>
                <a:tab pos="266700" algn="l"/>
              </a:tabLst>
            </a:pPr>
            <a:r>
              <a:rPr lang="ru-RU" sz="19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комплексные мероприятия «Популярные профессии молодёжи сегодня», «Человек. Гражданин. Профессия», </a:t>
            </a:r>
          </a:p>
          <a:p>
            <a:pPr marL="266700" indent="-266700">
              <a:buFont typeface="Wingdings" pitchFamily="2" charset="2"/>
              <a:buChar char="ü"/>
              <a:tabLst>
                <a:tab pos="266700" algn="l"/>
              </a:tabLst>
            </a:pPr>
            <a:r>
              <a:rPr lang="ru-RU" sz="19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часы профориентации «Все профессии важны, все профессии нужны», «Я б в рабочие пошёл, пусть меня научат!», «И каждой профессии - слава и честь!», «Калейдоскоп профессий»  и др.</a:t>
            </a:r>
            <a:endParaRPr lang="ru-RU" sz="19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404664"/>
            <a:ext cx="8153400" cy="715962"/>
          </a:xfrm>
        </p:spPr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Приоритеты государственной   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latin typeface="Book Antiqua" pitchFamily="18" charset="0"/>
              </a:rPr>
              <a:t>политики в отношении молодежи:</a:t>
            </a:r>
            <a:endParaRPr lang="ru-RU" sz="2400" b="1" dirty="0">
              <a:latin typeface="Book Antiqua" pitchFamily="18" charset="0"/>
            </a:endParaRPr>
          </a:p>
        </p:txBody>
      </p:sp>
      <p:pic>
        <p:nvPicPr>
          <p:cNvPr id="2050" name="Picture 2" descr="C:\Users\User\Desktop\Губарева РБА\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1988840"/>
            <a:ext cx="4944549" cy="3708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392488" y="1780361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воспитание патриота – гражданина, активно участвующего в государственной и общественной жизни, </a:t>
            </a:r>
            <a:b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в формировании  </a:t>
            </a:r>
            <a:b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гражданского </a:t>
            </a:r>
            <a:b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общества</a:t>
            </a:r>
            <a:endParaRPr lang="ru-RU" dirty="0">
              <a:solidFill>
                <a:schemeClr val="bg1">
                  <a:lumMod val="9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980728"/>
            <a:ext cx="8153400" cy="715962"/>
          </a:xfrm>
        </p:spPr>
        <p:txBody>
          <a:bodyPr/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Мероприятия патриотической направленности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с участием ветеранов войны и труда ко</a:t>
            </a:r>
            <a:r>
              <a:rPr lang="ru-RU" sz="2400" b="1" i="1" dirty="0" smtClean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Дню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Победы,  Дню защитников Отечества,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Дню допризывника, Дню памяти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и скорби, Дню России:</a:t>
            </a:r>
            <a: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</a:br>
            <a:endParaRPr lang="en-US" sz="20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7170" name="Picture 2" descr="E:\фото ф.15\IMG_201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" y="3882429"/>
            <a:ext cx="1653580" cy="1240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92D1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3" name="Picture 5" descr="C:\Users\User\Desktop\Губарева РБА\для Р.М\есенинские чтения\PICT1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08" y="44624"/>
            <a:ext cx="1639492" cy="1278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92D1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 descr="C:\Users\User\Desktop\Губарева РБА\для Р.М\Ветераны ВОв\PICT14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520" y="1288208"/>
            <a:ext cx="1650405" cy="1237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92D1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4" name="Picture 6" descr="C:\Users\User\Desktop\Губарева РБА\для Р.М\краеведческие чтения\PICT14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96" y="2593429"/>
            <a:ext cx="1650429" cy="1210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92D1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5" name="Picture 7" descr="C:\Users\User\Desktop\Фото\Антитеррор сент. 2013\DSC04765.JPG"/>
          <p:cNvPicPr>
            <a:picLocks noChangeAspect="1" noChangeArrowheads="1"/>
          </p:cNvPicPr>
          <p:nvPr/>
        </p:nvPicPr>
        <p:blipFill>
          <a:blip r:embed="rId8" cstate="print"/>
          <a:srcRect l="5043" r="13270"/>
          <a:stretch>
            <a:fillRect/>
          </a:stretch>
        </p:blipFill>
        <p:spPr bwMode="auto">
          <a:xfrm>
            <a:off x="66675" y="5185841"/>
            <a:ext cx="1624341" cy="1240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B92D1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123728" y="2204864"/>
            <a:ext cx="6624736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Wingdings" pitchFamily="2" charset="2"/>
              <a:buChar char="Ø"/>
              <a:tabLst>
                <a:tab pos="2667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акция «О вечно живых» у памятника Братства по оружию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  <a:tabLst>
                <a:tab pos="2667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комплексные мероприятия «Святые воины», </a:t>
            </a:r>
            <a:b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«В армии служить почётно», «Символы величия России»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  <a:tabLst>
                <a:tab pos="2667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 тематические вечера «Будем в армии служить», «Вашей славы наследники мы»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  <a:tabLst>
                <a:tab pos="2667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вечера-встречи «Славные сыны России» с участниками боевых действий в горячих точках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  <a:tabLst>
                <a:tab pos="2667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уроки </a:t>
            </a:r>
            <a:r>
              <a:rPr lang="ru-RU" sz="2000" b="1" dirty="0" err="1" smtClean="0">
                <a:solidFill>
                  <a:srgbClr val="0070C0"/>
                </a:solidFill>
                <a:latin typeface="Book Antiqua" pitchFamily="18" charset="0"/>
              </a:rPr>
              <a:t>граждановедения</a:t>
            </a: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 «Мы – частица России»</a:t>
            </a:r>
          </a:p>
          <a:p>
            <a:pPr marL="266700" indent="-266700">
              <a:spcBef>
                <a:spcPts val="600"/>
              </a:spcBef>
              <a:buFont typeface="Wingdings" pitchFamily="2" charset="2"/>
              <a:buChar char="Ø"/>
              <a:tabLst>
                <a:tab pos="2667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Book Antiqua" pitchFamily="18" charset="0"/>
              </a:rPr>
              <a:t> конкурсы «Защитник России», «Армейский калейдоскоп»</a:t>
            </a:r>
            <a:r>
              <a:rPr lang="ru-RU" sz="2000" dirty="0" smtClean="0">
                <a:solidFill>
                  <a:srgbClr val="0070C0"/>
                </a:solidFill>
                <a:latin typeface="Book Antiqua" pitchFamily="18" charset="0"/>
              </a:rPr>
              <a:t> и др.</a:t>
            </a:r>
            <a:endParaRPr lang="ru-RU" sz="2000" dirty="0">
              <a:solidFill>
                <a:srgbClr val="0070C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7956376" cy="715962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  <a:t>Программы</a:t>
            </a:r>
            <a:b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  <a:t>патриотического воспитания  </a:t>
            </a:r>
            <a:br>
              <a:rPr lang="ru-RU" sz="24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2400" b="1" dirty="0" smtClean="0">
                <a:latin typeface="Book Antiqua" pitchFamily="18" charset="0"/>
              </a:rPr>
              <a:t>«Патриот» и  «Край Рязанский»</a:t>
            </a:r>
            <a:endParaRPr lang="ru-RU" sz="2400" b="1" dirty="0">
              <a:latin typeface="Book Antiqua" pitchFamily="18" charset="0"/>
            </a:endParaRPr>
          </a:p>
        </p:txBody>
      </p:sp>
      <p:pic>
        <p:nvPicPr>
          <p:cNvPr id="3075" name="Picture 3" descr="F:\фото ф.15\IMG_21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88000" y="-4191000"/>
            <a:ext cx="609600" cy="457200"/>
          </a:xfrm>
          <a:prstGeom prst="rect">
            <a:avLst/>
          </a:prstGeom>
          <a:noFill/>
        </p:spPr>
      </p:pic>
      <p:pic>
        <p:nvPicPr>
          <p:cNvPr id="3077" name="Picture 5" descr="F:\фото ф.15\IMG_2181.JPG"/>
          <p:cNvPicPr>
            <a:picLocks noChangeAspect="1" noChangeArrowheads="1"/>
          </p:cNvPicPr>
          <p:nvPr/>
        </p:nvPicPr>
        <p:blipFill>
          <a:blip r:embed="rId3" cstate="print"/>
          <a:srcRect b="18644"/>
          <a:stretch>
            <a:fillRect/>
          </a:stretch>
        </p:blipFill>
        <p:spPr bwMode="auto">
          <a:xfrm>
            <a:off x="323528" y="1340768"/>
            <a:ext cx="3548394" cy="2165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572000" y="1412776"/>
            <a:ext cx="439248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Циклы  </a:t>
            </a: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мероприятий</a:t>
            </a:r>
            <a:b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«Мы </a:t>
            </a: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горды Отечеством своим» «Рязанская земля: история, памятники, люди»</a:t>
            </a:r>
            <a:r>
              <a:rPr lang="ru-RU" sz="1900" dirty="0" smtClean="0">
                <a:solidFill>
                  <a:schemeClr val="bg1"/>
                </a:solidFill>
                <a:latin typeface="Book Antiqua" pitchFamily="18" charset="0"/>
              </a:rPr>
              <a:t>. </a:t>
            </a:r>
          </a:p>
          <a:p>
            <a:pPr algn="r">
              <a:spcBef>
                <a:spcPts val="3000"/>
              </a:spcBef>
            </a:pP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В библиотеке – филиале № 15 открыт зал – музей  </a:t>
            </a:r>
            <a:b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Боевой славы.</a:t>
            </a:r>
          </a:p>
          <a:p>
            <a:pPr algn="r">
              <a:spcBef>
                <a:spcPts val="3000"/>
              </a:spcBef>
            </a:pP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Подростковый </a:t>
            </a: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клуб «Поиск» </a:t>
            </a:r>
            <a:b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ведет  исследовательскую работу по  поиску  рязанцев - участников Великой Отечественной и других войн, истории поселка </a:t>
            </a:r>
            <a:b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ru-RU" sz="1900" b="1" dirty="0" err="1" smtClean="0">
                <a:solidFill>
                  <a:schemeClr val="bg1"/>
                </a:solidFill>
                <a:latin typeface="Book Antiqua" pitchFamily="18" charset="0"/>
              </a:rPr>
              <a:t>Приокский</a:t>
            </a:r>
            <a:r>
              <a:rPr lang="ru-RU" sz="1900" b="1" dirty="0" smtClean="0">
                <a:solidFill>
                  <a:schemeClr val="bg1"/>
                </a:solidFill>
                <a:latin typeface="Book Antiqua" pitchFamily="18" charset="0"/>
              </a:rPr>
              <a:t> г. Рязани. </a:t>
            </a:r>
            <a:endParaRPr lang="ru-RU" sz="1900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3076" name="Picture 4" descr="F:\фото ф.15\IMG_2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573016"/>
            <a:ext cx="3840427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F:\фото ф.15\IMG_2163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132856"/>
            <a:ext cx="3744416" cy="28083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696814"/>
            <a:ext cx="6813004" cy="71596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Book Antiqua" pitchFamily="18" charset="0"/>
              </a:rPr>
              <a:t>8 Центров </a:t>
            </a:r>
            <a:br>
              <a:rPr lang="ru-RU" sz="36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Book Antiqua" pitchFamily="18" charset="0"/>
              </a:rPr>
              <a:t>      правовой </a:t>
            </a:r>
            <a:br>
              <a:rPr lang="ru-RU" sz="36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Book Antiqua" pitchFamily="18" charset="0"/>
              </a:rPr>
              <a:t>               информации</a:t>
            </a:r>
            <a:endParaRPr lang="en-US" sz="36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1026" name="Picture 2" descr="C:\Users\User\Desktop\Губарева РБА\ИБО\ЦПИ ЦБС\ЦПИ ф.9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43428" y="2708920"/>
            <a:ext cx="2365076" cy="1773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Губарева РБА\ИБО\ЦПИ ЦБС\выставка ф.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95830"/>
            <a:ext cx="2016224" cy="2688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" name="Picture 1" descr="C:\Users\User\Desktop\ИБО\ПЦПИ\DSC026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56986" y="4437112"/>
            <a:ext cx="2851518" cy="2376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979712" y="2215311"/>
            <a:ext cx="518457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6600"/>
                </a:solidFill>
                <a:latin typeface="Book Antiqua" pitchFamily="18" charset="0"/>
              </a:rPr>
              <a:t>предоставляют бесплатный доступ к полнотекстовым правовым информационным системам: </a:t>
            </a:r>
          </a:p>
          <a:p>
            <a:pPr marL="265113" indent="-265113">
              <a:spcBef>
                <a:spcPts val="1200"/>
              </a:spcBef>
              <a:buFont typeface="Wingdings" pitchFamily="2" charset="2"/>
              <a:buChar char="ü"/>
              <a:tabLst>
                <a:tab pos="265113" algn="l"/>
              </a:tabLst>
            </a:pPr>
            <a:r>
              <a:rPr lang="ru-RU" b="1" dirty="0" smtClean="0">
                <a:solidFill>
                  <a:srgbClr val="006600"/>
                </a:solidFill>
                <a:latin typeface="Book Antiqua" pitchFamily="18" charset="0"/>
              </a:rPr>
              <a:t>«Консультант-Ока»</a:t>
            </a:r>
          </a:p>
          <a:p>
            <a:pPr marL="265113" indent="-265113">
              <a:spcBef>
                <a:spcPts val="1200"/>
              </a:spcBef>
              <a:buFont typeface="Wingdings" pitchFamily="2" charset="2"/>
              <a:buChar char="ü"/>
              <a:tabLst>
                <a:tab pos="265113" algn="l"/>
              </a:tabLst>
            </a:pPr>
            <a:r>
              <a:rPr lang="ru-RU" b="1" dirty="0" smtClean="0">
                <a:solidFill>
                  <a:srgbClr val="006600"/>
                </a:solidFill>
                <a:latin typeface="Book Antiqua" pitchFamily="18" charset="0"/>
              </a:rPr>
              <a:t>«Гарант-Рязань»</a:t>
            </a:r>
          </a:p>
          <a:p>
            <a:pPr marL="265113" indent="-265113">
              <a:spcBef>
                <a:spcPts val="1200"/>
              </a:spcBef>
              <a:buFont typeface="Wingdings" pitchFamily="2" charset="2"/>
              <a:buChar char="ü"/>
              <a:tabLst>
                <a:tab pos="265113" algn="l"/>
              </a:tabLst>
            </a:pPr>
            <a:r>
              <a:rPr lang="ru-RU" b="1" dirty="0" smtClean="0">
                <a:solidFill>
                  <a:srgbClr val="006600"/>
                </a:solidFill>
                <a:latin typeface="Book Antiqua" pitchFamily="18" charset="0"/>
              </a:rPr>
              <a:t>Центра </a:t>
            </a:r>
            <a:r>
              <a:rPr lang="ru-RU" b="1" dirty="0" err="1" smtClean="0">
                <a:solidFill>
                  <a:srgbClr val="006600"/>
                </a:solidFill>
                <a:latin typeface="Book Antiqua" pitchFamily="18" charset="0"/>
              </a:rPr>
              <a:t>спецсвязи</a:t>
            </a:r>
            <a:r>
              <a:rPr lang="ru-RU" b="1" dirty="0" smtClean="0">
                <a:solidFill>
                  <a:srgbClr val="006600"/>
                </a:solidFill>
                <a:latin typeface="Book Antiqua" pitchFamily="18" charset="0"/>
              </a:rPr>
              <a:t> и информации ФСО РФ </a:t>
            </a:r>
            <a:br>
              <a:rPr lang="ru-RU" b="1" dirty="0" smtClean="0">
                <a:solidFill>
                  <a:srgbClr val="006600"/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latin typeface="Book Antiqua" pitchFamily="18" charset="0"/>
              </a:rPr>
              <a:t>в Рязанской области</a:t>
            </a:r>
            <a:endParaRPr lang="ru-RU" dirty="0">
              <a:solidFill>
                <a:srgbClr val="0066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24806"/>
            <a:ext cx="8153400" cy="715962"/>
          </a:xfrm>
        </p:spPr>
        <p:txBody>
          <a:bodyPr/>
          <a:lstStyle/>
          <a:p>
            <a:r>
              <a:rPr lang="ru-RU" sz="2400" b="1" dirty="0" smtClean="0">
                <a:solidFill>
                  <a:srgbClr val="B92D14"/>
                </a:solidFill>
                <a:latin typeface="Book Antiqua" pitchFamily="18" charset="0"/>
              </a:rPr>
              <a:t>Общественные приемные </a:t>
            </a:r>
            <a:br>
              <a:rPr lang="ru-RU" sz="2400" b="1" dirty="0" smtClean="0">
                <a:solidFill>
                  <a:srgbClr val="B92D14"/>
                </a:solidFill>
                <a:latin typeface="Book Antiqua" pitchFamily="18" charset="0"/>
              </a:rPr>
            </a:br>
            <a:r>
              <a:rPr lang="ru-RU" sz="2400" b="1" dirty="0" smtClean="0">
                <a:latin typeface="Book Antiqua" pitchFamily="18" charset="0"/>
              </a:rPr>
              <a:t>по оказанию  квалифицированной бесплатной юридической помощи населению</a:t>
            </a:r>
            <a:r>
              <a:rPr lang="ru-RU" sz="2400" dirty="0" smtClean="0">
                <a:latin typeface="Book Antiqua" pitchFamily="18" charset="0"/>
              </a:rPr>
              <a:t> </a:t>
            </a:r>
            <a:endParaRPr lang="ru-RU" sz="2400" dirty="0">
              <a:latin typeface="Book Antiqua" pitchFamily="18" charset="0"/>
            </a:endParaRPr>
          </a:p>
        </p:txBody>
      </p:sp>
      <p:pic>
        <p:nvPicPr>
          <p:cNvPr id="2050" name="Picture 2" descr="C:\Users\User\Desktop\Губарева РБА\ИБО\ЦПИ ЦБС\Общественная приёмная\P10002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978" r="10870"/>
          <a:stretch>
            <a:fillRect/>
          </a:stretch>
        </p:blipFill>
        <p:spPr bwMode="auto">
          <a:xfrm>
            <a:off x="4860032" y="1988840"/>
            <a:ext cx="3960440" cy="3377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7" descr="DSC00778"/>
          <p:cNvPicPr>
            <a:picLocks noChangeAspect="1" noChangeArrowheads="1"/>
          </p:cNvPicPr>
          <p:nvPr/>
        </p:nvPicPr>
        <p:blipFill>
          <a:blip r:embed="rId3" cstate="print"/>
          <a:srcRect l="9998" r="11681"/>
          <a:stretch>
            <a:fillRect/>
          </a:stretch>
        </p:blipFill>
        <p:spPr bwMode="auto">
          <a:xfrm>
            <a:off x="251520" y="1988840"/>
            <a:ext cx="4062090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742"/>
            <a:ext cx="8153400" cy="715962"/>
          </a:xfrm>
        </p:spPr>
        <p:txBody>
          <a:bodyPr/>
          <a:lstStyle/>
          <a:p>
            <a:r>
              <a:rPr lang="ru-RU" sz="2600" b="1" dirty="0" smtClean="0">
                <a:solidFill>
                  <a:srgbClr val="C00000"/>
                </a:solidFill>
                <a:latin typeface="Book Antiqua" pitchFamily="18" charset="0"/>
              </a:rPr>
              <a:t>Циклы комплексных </a:t>
            </a:r>
            <a:br>
              <a:rPr lang="ru-RU" sz="26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600" b="1" dirty="0" smtClean="0">
                <a:solidFill>
                  <a:srgbClr val="C00000"/>
                </a:solidFill>
                <a:latin typeface="Book Antiqua" pitchFamily="18" charset="0"/>
              </a:rPr>
              <a:t>мероприятий</a:t>
            </a:r>
            <a:endParaRPr lang="ru-RU" sz="2600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3074" name="Picture 2" descr="C:\Users\User\Desktop\Губарева РБА\ИБО\мероприятия по праву\DSC003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2304256" cy="1728191"/>
          </a:xfrm>
          <a:prstGeom prst="rect">
            <a:avLst/>
          </a:prstGeom>
          <a:noFill/>
        </p:spPr>
      </p:pic>
      <p:pic>
        <p:nvPicPr>
          <p:cNvPr id="3076" name="Picture 4" descr="C:\Users\User\Desktop\Губарева РБА\ИБО\мероприятия по праву\DSC013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869160"/>
            <a:ext cx="2520280" cy="1674714"/>
          </a:xfrm>
          <a:prstGeom prst="rect">
            <a:avLst/>
          </a:prstGeom>
          <a:noFill/>
        </p:spPr>
      </p:pic>
      <p:pic>
        <p:nvPicPr>
          <p:cNvPr id="3079" name="Picture 7" descr="C:\Users\User\Desktop\Губарева РБА\ИБО\мероприятия по праву\DSC013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914" y="4797152"/>
            <a:ext cx="2549505" cy="1694134"/>
          </a:xfrm>
          <a:prstGeom prst="rect">
            <a:avLst/>
          </a:prstGeom>
          <a:noFill/>
        </p:spPr>
      </p:pic>
      <p:pic>
        <p:nvPicPr>
          <p:cNvPr id="3080" name="Picture 8" descr="C:\Users\User\Desktop\Губарева РБА\ИБО\мероприятия по праву\DSC013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1268760"/>
            <a:ext cx="2566590" cy="1705487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411760" y="1124744"/>
            <a:ext cx="648072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по авторским программам </a:t>
            </a:r>
            <a:b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«Право в нашей жизни», </a:t>
            </a:r>
            <a:b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«Школа правовых знаний», </a:t>
            </a:r>
            <a:b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«Правовая культура и правосознание </a:t>
            </a:r>
            <a:b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подростков»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лекции «Секреты права для подростка», «Человек – это звучит гордо!»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уроки – тренинги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часы информации «Права призывника»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игры «По лабиринтам права»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уроки права  «Будь гражданином!», «Уважай закон»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вечера вопросов и ответов </a:t>
            </a:r>
            <a:b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«Потребителя защищает закон»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tabLst>
                <a:tab pos="180975" algn="l"/>
              </a:tabLst>
            </a:pP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 часы информации </a:t>
            </a:r>
            <a:b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Bookman Old Style" pitchFamily="18" charset="0"/>
              </a:rPr>
              <a:t>«О твоих правах, потребитель»</a:t>
            </a:r>
            <a:endParaRPr lang="ru-RU" sz="1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964488" cy="715962"/>
          </a:xfrm>
        </p:spPr>
        <p:txBody>
          <a:bodyPr/>
          <a:lstStyle/>
          <a:p>
            <a:r>
              <a:rPr lang="ru-RU" sz="2000" b="1" dirty="0" smtClean="0">
                <a:solidFill>
                  <a:srgbClr val="B92D14"/>
                </a:solidFill>
              </a:rPr>
              <a:t>Содействие избирательным </a:t>
            </a:r>
            <a:br>
              <a:rPr lang="ru-RU" sz="2000" b="1" dirty="0" smtClean="0">
                <a:solidFill>
                  <a:srgbClr val="B92D14"/>
                </a:solidFill>
              </a:rPr>
            </a:br>
            <a:r>
              <a:rPr lang="ru-RU" sz="2000" b="1" dirty="0" smtClean="0">
                <a:solidFill>
                  <a:srgbClr val="B92D14"/>
                </a:solidFill>
              </a:rPr>
              <a:t>комиссиям в подготовке и проведении </a:t>
            </a:r>
            <a:br>
              <a:rPr lang="ru-RU" sz="2000" b="1" dirty="0" smtClean="0">
                <a:solidFill>
                  <a:srgbClr val="B92D14"/>
                </a:solidFill>
              </a:rPr>
            </a:br>
            <a:r>
              <a:rPr lang="ru-RU" sz="2000" b="1" dirty="0" smtClean="0"/>
              <a:t>выборов депутатов представительных и исполнительных органов власти</a:t>
            </a:r>
            <a:endParaRPr lang="ru-RU" sz="2000" dirty="0"/>
          </a:p>
        </p:txBody>
      </p:sp>
      <p:pic>
        <p:nvPicPr>
          <p:cNvPr id="4098" name="Picture 2" descr="C:\Users\User\Desktop\ИБО\избирательное право\2011\викторина 23.09.2011\SAM_01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2304256" cy="1563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User\Desktop\ИБО\избирательное право\2011\диспут 14.04.2011\DSC009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068960"/>
            <a:ext cx="2376264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C:\Users\User\Desktop\ИБО\избирательное право\2011\лекция 1.03.2011\IMG_74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869160"/>
            <a:ext cx="3312368" cy="1863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5" descr="C:\Users\User\Desktop\ИБО\избирательное право\2011\награждение\DSC022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869160"/>
            <a:ext cx="2496277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699792" y="1412776"/>
            <a:ext cx="644420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интеллектуальная игра «Думай! Действуй! Выбирай!»</a:t>
            </a:r>
          </a:p>
          <a:p>
            <a:pPr>
              <a:spcBef>
                <a:spcPts val="600"/>
              </a:spcBef>
            </a:pP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конкурс эссе «Если бы я был депутатом» (ф.10)</a:t>
            </a:r>
          </a:p>
          <a:p>
            <a:pPr>
              <a:spcBef>
                <a:spcPts val="600"/>
              </a:spcBef>
            </a:pP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конкурс сочинений «Если бы я был президентом» (ф.12)</a:t>
            </a:r>
          </a:p>
          <a:p>
            <a:pPr>
              <a:spcBef>
                <a:spcPts val="600"/>
              </a:spcBef>
            </a:pP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конкурс </a:t>
            </a: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плакатов «Я выбираю» (ф.12)</a:t>
            </a:r>
          </a:p>
          <a:p>
            <a:pPr>
              <a:spcBef>
                <a:spcPts val="600"/>
              </a:spcBef>
            </a:pP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дискуссия «Определи судьбу региона» (ф.15)</a:t>
            </a:r>
          </a:p>
          <a:p>
            <a:pPr>
              <a:spcBef>
                <a:spcPts val="600"/>
              </a:spcBef>
            </a:pP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цикл мероприятий «Ликбез молодого избирателя» (ф.10)</a:t>
            </a:r>
          </a:p>
          <a:p>
            <a:pPr>
              <a:spcBef>
                <a:spcPts val="600"/>
              </a:spcBef>
            </a:pP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встречи населения с депутатами Рязанской городской Думы (ЦГБ,  филиалы № 5,7,9,15) </a:t>
            </a:r>
          </a:p>
        </p:txBody>
      </p:sp>
      <p:pic>
        <p:nvPicPr>
          <p:cNvPr id="4102" name="Picture 6" descr="E:\ф.10\DSC0159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4869160"/>
            <a:ext cx="2520280" cy="1890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16632"/>
            <a:ext cx="7236296" cy="715962"/>
          </a:xfrm>
        </p:spPr>
        <p:txBody>
          <a:bodyPr/>
          <a:lstStyle/>
          <a:p>
            <a:r>
              <a:rPr lang="ru-RU" sz="1800" b="1" dirty="0" smtClean="0">
                <a:solidFill>
                  <a:srgbClr val="C00000"/>
                </a:solidFill>
                <a:latin typeface="Book Antiqua" pitchFamily="18" charset="0"/>
              </a:rPr>
              <a:t>В целях  приобщения  молодежи к ценностям общечеловеческой и национальной культуры в  библиотеках традиционно проводятся:</a:t>
            </a:r>
            <a:endParaRPr lang="en-US" sz="1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8194" name="Picture 2" descr="C:\Users\User\Desktop\Фото\выставки\DSC004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363192">
            <a:off x="5567863" y="807188"/>
            <a:ext cx="3554031" cy="24702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Users\User\Desktop\Фото\день города перед биб.акция\DSC014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924675">
            <a:off x="1567835" y="745305"/>
            <a:ext cx="3705025" cy="27787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C:\Users\User\Desktop\Фото\img.jpg"/>
          <p:cNvPicPr>
            <a:picLocks noChangeAspect="1" noChangeArrowheads="1"/>
          </p:cNvPicPr>
          <p:nvPr/>
        </p:nvPicPr>
        <p:blipFill>
          <a:blip r:embed="rId6" cstate="print"/>
          <a:srcRect b="9681"/>
          <a:stretch>
            <a:fillRect/>
          </a:stretch>
        </p:blipFill>
        <p:spPr bwMode="auto">
          <a:xfrm rot="20140072">
            <a:off x="1691680" y="4141341"/>
            <a:ext cx="3600400" cy="24388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5" descr="C:\Users\User\Desktop\Губарева РБА\для Р.М\есенинские чтения\PICT139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664" y="2780928"/>
            <a:ext cx="3600400" cy="21945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8" name="Picture 6" descr="C:\Users\User\Desktop\Губарева РБА\для Р.М\краеведческие чтения\PICT173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12" y="2636912"/>
            <a:ext cx="3563888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9" name="Picture 7" descr="E:\IMG_199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363337">
            <a:off x="5715121" y="4121897"/>
            <a:ext cx="3353246" cy="23408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987824" y="1196752"/>
            <a:ext cx="4752528" cy="2736304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циклы  просветительских мероприятий, посвящённых обычаям и традициям русского народа, 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циклы лекций  «Православие и культура»,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мероприятия ко Дню славянской письменности и культуры, Дню православной книги,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выставки профессиональных и самодеятельных художников, мастеров декоративно-прикладного искусства,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фотовыставки, 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встречи с писателями, поэтами</a:t>
            </a:r>
            <a:endParaRPr 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8782"/>
            <a:ext cx="8153400" cy="715962"/>
          </a:xfrm>
        </p:spPr>
        <p:txBody>
          <a:bodyPr/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Библиотека – филиал №3 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«Возрождение» 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совместно с  храмом Преображения Господня Рязанской Епархии</a:t>
            </a:r>
            <a:r>
              <a:rPr lang="ru-RU" sz="2000" dirty="0" smtClean="0"/>
              <a:t> </a:t>
            </a:r>
            <a:r>
              <a:rPr lang="ru-RU" sz="2000" b="1" dirty="0" smtClean="0"/>
              <a:t>проводит мероприятия  по духовно - нравственному воспитанию:</a:t>
            </a:r>
            <a:endParaRPr lang="ru-RU" sz="2000" dirty="0"/>
          </a:p>
        </p:txBody>
      </p:sp>
      <p:pic>
        <p:nvPicPr>
          <p:cNvPr id="9218" name="Picture 2" descr="E:\ф.3 еще\DSCN07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14776"/>
            <a:ext cx="3044428" cy="2283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E:\ф.3 еще\DSCN07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1894" y="4063048"/>
            <a:ext cx="2984602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383360" y="1412776"/>
            <a:ext cx="576064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Wingdings" pitchFamily="2" charset="2"/>
              <a:buChar char="q"/>
              <a:tabLst>
                <a:tab pos="180975" algn="l"/>
              </a:tabLst>
            </a:pP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«Путеводитель доброй жизни» </a:t>
            </a: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/>
            </a:r>
            <a:b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(</a:t>
            </a: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ко Дню православной книги)</a:t>
            </a:r>
          </a:p>
          <a:p>
            <a:pPr marL="180975" indent="-180975">
              <a:buFont typeface="Wingdings" pitchFamily="2" charset="2"/>
              <a:buChar char="q"/>
              <a:tabLst>
                <a:tab pos="180975" algn="l"/>
              </a:tabLst>
            </a:pP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«Любовью и единством храним» </a:t>
            </a: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/>
            </a:r>
            <a:b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(</a:t>
            </a: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 700-летию со дня рождения Сергия Радонежского)</a:t>
            </a:r>
          </a:p>
          <a:p>
            <a:pPr marL="180975" indent="-180975">
              <a:buFont typeface="Wingdings" pitchFamily="2" charset="2"/>
              <a:buChar char="q"/>
              <a:tabLst>
                <a:tab pos="180975" algn="l"/>
              </a:tabLst>
            </a:pP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«Герой и святой Русской земли: Дмитрий Донской»</a:t>
            </a:r>
          </a:p>
          <a:p>
            <a:pPr marL="180975" indent="-180975">
              <a:buFont typeface="Wingdings" pitchFamily="2" charset="2"/>
              <a:buChar char="q"/>
              <a:tabLst>
                <a:tab pos="180975" algn="l"/>
              </a:tabLst>
            </a:pP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«Благовещение Пресвятой Богородицы»</a:t>
            </a:r>
          </a:p>
          <a:p>
            <a:pPr marL="180975" indent="-180975">
              <a:buFont typeface="Wingdings" pitchFamily="2" charset="2"/>
              <a:buChar char="q"/>
              <a:tabLst>
                <a:tab pos="180975" algn="l"/>
              </a:tabLst>
            </a:pP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«Люби безмерно, беззаветно</a:t>
            </a: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…» (</a:t>
            </a: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покровители семейного счастья Петр и </a:t>
            </a:r>
            <a:r>
              <a:rPr lang="ru-RU" sz="14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Феврония</a:t>
            </a: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Муромские)</a:t>
            </a:r>
          </a:p>
          <a:p>
            <a:pPr marL="180975" indent="-180975">
              <a:buFont typeface="Wingdings" pitchFamily="2" charset="2"/>
              <a:buChar char="q"/>
              <a:tabLst>
                <a:tab pos="180975" algn="l"/>
              </a:tabLst>
            </a:pPr>
            <a:r>
              <a:rPr lang="ru-RU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«Храни, святая  Русь, историю свою». </a:t>
            </a:r>
          </a:p>
          <a:p>
            <a:pPr>
              <a:spcBef>
                <a:spcPts val="600"/>
              </a:spcBef>
            </a:pPr>
            <a:r>
              <a:rPr lang="ru-RU" sz="14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Формы мероприятий разноплановы: праздники,  комплексные, тематические вечера, </a:t>
            </a:r>
            <a:r>
              <a:rPr lang="ru-RU" sz="1400" b="1" i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видеолекции</a:t>
            </a:r>
            <a:r>
              <a:rPr lang="ru-RU" sz="14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, беседы.</a:t>
            </a:r>
            <a:endParaRPr lang="ru-RU" sz="1400" i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E:\ф.3 еще\DSCN07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298" y="4063048"/>
            <a:ext cx="3175558" cy="2462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ф.3 еще\DSCN06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4063048"/>
            <a:ext cx="2840586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Маркова РБА\taube-blau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9565" y="620688"/>
            <a:ext cx="6974435" cy="5472608"/>
          </a:xfrm>
          <a:prstGeom prst="rect">
            <a:avLst/>
          </a:prstGeom>
          <a:noFill/>
        </p:spPr>
      </p:pic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1907704" y="44624"/>
            <a:ext cx="6957020" cy="2204864"/>
          </a:xfrm>
        </p:spPr>
        <p:txBody>
          <a:bodyPr/>
          <a:lstStyle/>
          <a:p>
            <a:pPr algn="ctr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0070C0"/>
                </a:solidFill>
                <a:latin typeface="Bookman Old Style" pitchFamily="18" charset="0"/>
              </a:rPr>
              <a:t>Утверждение принципов </a:t>
            </a:r>
            <a:endParaRPr lang="ru-RU" sz="4400" b="1" dirty="0" smtClean="0">
              <a:solidFill>
                <a:srgbClr val="0070C0"/>
              </a:solidFill>
              <a:latin typeface="Bookman Old Style" pitchFamily="18" charset="0"/>
            </a:endParaRPr>
          </a:p>
        </p:txBody>
      </p:sp>
      <p:sp>
        <p:nvSpPr>
          <p:cNvPr id="91137" name="Rectangle 1"/>
          <p:cNvSpPr>
            <a:spLocks noChangeArrowheads="1"/>
          </p:cNvSpPr>
          <p:nvPr/>
        </p:nvSpPr>
        <p:spPr bwMode="auto">
          <a:xfrm>
            <a:off x="2483768" y="2132856"/>
            <a:ext cx="6056466" cy="98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latinLnBrk="0">
              <a:lnSpc>
                <a:spcPct val="150000"/>
              </a:lnSpc>
              <a:spcBef>
                <a:spcPts val="0"/>
              </a:spcBef>
              <a:buClrTx/>
              <a:buSzTx/>
              <a:tabLst/>
            </a:pPr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</a:rPr>
              <a:t>ТОЛЕРАНТНОСТИ, </a:t>
            </a:r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2051720" y="3068960"/>
            <a:ext cx="6968574" cy="200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</a:rPr>
              <a:t>НАЦИОНАЛЬНОГО </a:t>
            </a:r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</a:rPr>
              <a:t>ВЗАИМОУВАЖЕНИЯ </a:t>
            </a:r>
            <a:endParaRPr lang="ru-RU" sz="4400" b="1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30170" y="5373216"/>
            <a:ext cx="44101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</a:rPr>
              <a:t>И СОГЛАСИЯ 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1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1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7" grpId="0"/>
      <p:bldP spid="91138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tx1"/>
                </a:solidFill>
              </a:rPr>
              <a:t>Print master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3635896" y="764704"/>
            <a:ext cx="5508104" cy="42672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Book Antiqua" pitchFamily="18" charset="0"/>
              </a:rPr>
              <a:t>Библиотека - филиал №14 </a:t>
            </a:r>
            <a:br>
              <a:rPr lang="ru-RU" sz="2000" b="1" dirty="0" smtClean="0">
                <a:solidFill>
                  <a:srgbClr val="00B050"/>
                </a:solidFill>
                <a:latin typeface="Book Antiqua" pitchFamily="18" charset="0"/>
              </a:rPr>
            </a:br>
            <a:r>
              <a:rPr lang="ru-RU" sz="2000" b="1" dirty="0" smtClean="0">
                <a:solidFill>
                  <a:srgbClr val="00B050"/>
                </a:solidFill>
                <a:latin typeface="Book Antiqua" pitchFamily="18" charset="0"/>
              </a:rPr>
              <a:t>работает по программе </a:t>
            </a:r>
            <a:br>
              <a:rPr lang="ru-RU" sz="2000" b="1" dirty="0" smtClean="0">
                <a:solidFill>
                  <a:srgbClr val="00B050"/>
                </a:solidFill>
                <a:latin typeface="Book Antiqua" pitchFamily="18" charset="0"/>
              </a:rPr>
            </a:br>
            <a:r>
              <a:rPr lang="ru-RU" sz="2000" b="1" dirty="0" smtClean="0">
                <a:solidFill>
                  <a:srgbClr val="00B050"/>
                </a:solidFill>
                <a:latin typeface="Book Antiqua" pitchFamily="18" charset="0"/>
              </a:rPr>
              <a:t>«</a:t>
            </a:r>
            <a:r>
              <a:rPr lang="ru-RU" sz="2000" b="1" dirty="0" err="1" smtClean="0">
                <a:solidFill>
                  <a:srgbClr val="00B050"/>
                </a:solidFill>
                <a:latin typeface="Book Antiqua" pitchFamily="18" charset="0"/>
              </a:rPr>
              <a:t>Библиотечно</a:t>
            </a:r>
            <a:r>
              <a:rPr lang="ru-RU" sz="2000" b="1" dirty="0" smtClean="0">
                <a:solidFill>
                  <a:srgbClr val="00B050"/>
                </a:solidFill>
                <a:latin typeface="Book Antiqua" pitchFamily="18" charset="0"/>
              </a:rPr>
              <a:t> - информационный центр национальной литературы «Содружество». </a:t>
            </a:r>
          </a:p>
          <a:p>
            <a:pPr>
              <a:lnSpc>
                <a:spcPct val="80000"/>
              </a:lnSpc>
              <a:spcBef>
                <a:spcPts val="1200"/>
              </a:spcBef>
              <a:buNone/>
            </a:pPr>
            <a:endParaRPr lang="ru-RU" sz="20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1200"/>
              </a:spcBef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  <a:t>С 2012 года библиотекой </a:t>
            </a:r>
            <a:b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  <a:t>реализуется проект 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  <a:t>«Информационный центр </a:t>
            </a:r>
            <a:b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Book Antiqua" pitchFamily="18" charset="0"/>
              </a:rPr>
              <a:t>по проблемам профилактики экстремизма»</a:t>
            </a:r>
            <a:endParaRPr lang="en-US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4" name="Рисунок 3" descr="E:\Маркова РБА\untitled.png"/>
          <p:cNvPicPr/>
          <p:nvPr/>
        </p:nvPicPr>
        <p:blipFill>
          <a:blip r:embed="rId4" cstate="print"/>
          <a:srcRect l="29646" b="12279"/>
          <a:stretch>
            <a:fillRect/>
          </a:stretch>
        </p:blipFill>
        <p:spPr bwMode="auto">
          <a:xfrm>
            <a:off x="0" y="0"/>
            <a:ext cx="36358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1" descr="P1020171"/>
          <p:cNvPicPr>
            <a:picLocks noChangeAspect="1" noChangeArrowheads="1"/>
          </p:cNvPicPr>
          <p:nvPr/>
        </p:nvPicPr>
        <p:blipFill>
          <a:blip r:embed="rId5" cstate="print"/>
          <a:srcRect l="15634" t="7086" r="21846" b="11412"/>
          <a:stretch>
            <a:fillRect/>
          </a:stretch>
        </p:blipFill>
        <p:spPr bwMode="auto">
          <a:xfrm>
            <a:off x="179512" y="332656"/>
            <a:ext cx="3130550" cy="27813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53400" cy="71596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B050"/>
                </a:solidFill>
                <a:latin typeface="Book Antiqua" pitchFamily="18" charset="0"/>
              </a:rPr>
              <a:t>Организация просветительской работы с молодыми гражданами по вопросам </a:t>
            </a:r>
            <a:endParaRPr lang="ru-RU" sz="32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424936" cy="496855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  <a:latin typeface="Book Antiqua" pitchFamily="18" charset="0"/>
              </a:rPr>
              <a:t>РЕПРОДУКТИВНОГО ЗДОРОВЬЯ,</a:t>
            </a:r>
          </a:p>
          <a:p>
            <a:pPr>
              <a:buNone/>
            </a:pPr>
            <a:endParaRPr lang="ru-RU" sz="3600" b="1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ru-RU" sz="3600" b="1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ru-RU" sz="3600" b="1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ru-RU" sz="4400" b="1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00B0F0"/>
                </a:solidFill>
              </a:rPr>
              <a:t>  </a:t>
            </a:r>
            <a:r>
              <a:rPr lang="ru-RU" b="1" dirty="0" smtClean="0">
                <a:solidFill>
                  <a:srgbClr val="FF0066"/>
                </a:solidFill>
                <a:latin typeface="Book Antiqua" pitchFamily="18" charset="0"/>
              </a:rPr>
              <a:t>ВОСПИТАНИЯ  ДЕТЕЙ, </a:t>
            </a:r>
          </a:p>
          <a:p>
            <a:pPr marL="0" indent="0" algn="r">
              <a:buNone/>
            </a:pPr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ОРГАНИЗАЦИИ СЕМЕЙНОГО И ДЕТСКОГО ОТДЫХА</a:t>
            </a:r>
            <a:endParaRPr lang="ru-RU" dirty="0">
              <a:solidFill>
                <a:srgbClr val="0033CC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4766"/>
            <a:ext cx="8153400" cy="715962"/>
          </a:xfrm>
        </p:spPr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Для формирования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культуры семейных отношений,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latin typeface="Book Antiqua" pitchFamily="18" charset="0"/>
              </a:rPr>
              <a:t>организации свободного времени семьи  проводятся: </a:t>
            </a:r>
            <a:endParaRPr lang="ru-RU" sz="2400" b="1" dirty="0">
              <a:latin typeface="Book Antiqua" pitchFamily="18" charset="0"/>
            </a:endParaRPr>
          </a:p>
        </p:txBody>
      </p:sp>
      <p:pic>
        <p:nvPicPr>
          <p:cNvPr id="4098" name="Picture 2" descr="C:\Users\User\Desktop\Фото\1 сентября в б-ке\ДЕТИ в Библиотеке\дети читают чз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014405"/>
            <a:ext cx="2780339" cy="19186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0" name="Picture 4" descr="C:\Users\User\Desktop\Фото\1 сентября в б-ке\ЧЗ\DSC_0093.jpg"/>
          <p:cNvPicPr>
            <a:picLocks noChangeAspect="1" noChangeArrowheads="1"/>
          </p:cNvPicPr>
          <p:nvPr/>
        </p:nvPicPr>
        <p:blipFill>
          <a:blip r:embed="rId3" cstate="print"/>
          <a:srcRect l="6678"/>
          <a:stretch>
            <a:fillRect/>
          </a:stretch>
        </p:blipFill>
        <p:spPr bwMode="auto">
          <a:xfrm>
            <a:off x="6017739" y="1856590"/>
            <a:ext cx="3018757" cy="21484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1" name="Picture 5" descr="C:\Users\User\Desktop\Фото\ф.15\38.jpg"/>
          <p:cNvPicPr>
            <a:picLocks noChangeAspect="1" noChangeArrowheads="1"/>
          </p:cNvPicPr>
          <p:nvPr/>
        </p:nvPicPr>
        <p:blipFill>
          <a:blip r:embed="rId4" cstate="print"/>
          <a:srcRect l="4506"/>
          <a:stretch>
            <a:fillRect/>
          </a:stretch>
        </p:blipFill>
        <p:spPr bwMode="auto">
          <a:xfrm>
            <a:off x="6084168" y="4218881"/>
            <a:ext cx="2908800" cy="20904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2" name="Picture 6" descr="E:\SAM_03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3000" y="4176464"/>
            <a:ext cx="2843809" cy="21328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03" name="Picture 7" descr="E:\SAM_04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95328" y="4536504"/>
            <a:ext cx="2843808" cy="21328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107504" y="1268760"/>
            <a:ext cx="9036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C000"/>
                </a:solidFill>
                <a:latin typeface="Book Antiqua" pitchFamily="18" charset="0"/>
              </a:rPr>
              <a:t>праздники, посвящённые Дню матери, Международному дню семьи,  Международному дню защиты детей, </a:t>
            </a:r>
            <a:endParaRPr lang="ru-RU" sz="2000" dirty="0">
              <a:solidFill>
                <a:srgbClr val="FFC000"/>
              </a:solidFill>
              <a:latin typeface="Book Antiqu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87824" y="2219380"/>
            <a:ext cx="4355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C000"/>
                </a:solidFill>
                <a:latin typeface="Book Antiqua" pitchFamily="18" charset="0"/>
              </a:rPr>
              <a:t>конкурсы «Союз семьи </a:t>
            </a:r>
            <a:br>
              <a:rPr lang="ru-RU" sz="2000" b="1" dirty="0" smtClean="0">
                <a:solidFill>
                  <a:srgbClr val="FFC000"/>
                </a:solidFill>
                <a:latin typeface="Book Antiqua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Book Antiqua" pitchFamily="18" charset="0"/>
              </a:rPr>
              <a:t>и книги», викторины, </a:t>
            </a:r>
          </a:p>
          <a:p>
            <a:r>
              <a:rPr lang="ru-RU" sz="2000" b="1" dirty="0" smtClean="0">
                <a:solidFill>
                  <a:srgbClr val="FFC000"/>
                </a:solidFill>
                <a:latin typeface="Book Antiqua" pitchFamily="18" charset="0"/>
              </a:rPr>
              <a:t>цикл лекций </a:t>
            </a:r>
            <a:br>
              <a:rPr lang="ru-RU" sz="2000" b="1" dirty="0" smtClean="0">
                <a:solidFill>
                  <a:srgbClr val="FFC000"/>
                </a:solidFill>
                <a:latin typeface="Book Antiqua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Book Antiqua" pitchFamily="18" charset="0"/>
              </a:rPr>
              <a:t>«Как сохранить семью»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3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4766"/>
            <a:ext cx="8153400" cy="715962"/>
          </a:xfrm>
        </p:spPr>
        <p:txBody>
          <a:bodyPr/>
          <a:lstStyle/>
          <a:p>
            <a:r>
              <a:rPr lang="ru-RU" sz="2000" b="1" dirty="0" smtClean="0">
                <a:solidFill>
                  <a:srgbClr val="C00000"/>
                </a:solidFill>
                <a:latin typeface="Book Antiqua" pitchFamily="18" charset="0"/>
              </a:rPr>
              <a:t>В библиотеках – филиалах № 7, 9  </a:t>
            </a:r>
            <a:br>
              <a:rPr lang="ru-RU" sz="20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Book Antiqua" pitchFamily="18" charset="0"/>
              </a:rPr>
              <a:t>реализуются  программы развития </a:t>
            </a:r>
            <a:r>
              <a:rPr lang="ru-RU" sz="2000" b="1" dirty="0" smtClean="0">
                <a:latin typeface="Book Antiqua" pitchFamily="18" charset="0"/>
              </a:rPr>
              <a:t/>
            </a:r>
            <a:br>
              <a:rPr lang="ru-RU" sz="2000" b="1" dirty="0" smtClean="0">
                <a:latin typeface="Book Antiqua" pitchFamily="18" charset="0"/>
              </a:rPr>
            </a:br>
            <a:r>
              <a:rPr lang="ru-RU" sz="2000" b="1" dirty="0" smtClean="0">
                <a:latin typeface="Book Antiqua" pitchFamily="18" charset="0"/>
              </a:rPr>
              <a:t>«Библиотека. Книга. Семья», «Библиотека и семья»,</a:t>
            </a:r>
            <a:endParaRPr lang="ru-RU" sz="2000" dirty="0">
              <a:latin typeface="Book Antiqua" pitchFamily="18" charset="0"/>
            </a:endParaRPr>
          </a:p>
        </p:txBody>
      </p:sp>
      <p:pic>
        <p:nvPicPr>
          <p:cNvPr id="5122" name="Picture 2" descr="E:\филиал 9\CIMG19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6109" y="1196752"/>
            <a:ext cx="3168352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4" name="Picture 4" descr="E:\филиал 9\CIMG2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140968"/>
            <a:ext cx="3360373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79512" y="1556792"/>
            <a:ext cx="55446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ориентированные на работу с родителями  и детьми, молодыми семьями,  инвалидами детства, воспитателями, педагогами, врачами. </a:t>
            </a:r>
          </a:p>
          <a:p>
            <a:endParaRPr lang="ru-RU" sz="1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Book Antiqua" pitchFamily="18" charset="0"/>
            </a:endParaRPr>
          </a:p>
          <a:p>
            <a:endParaRPr lang="ru-RU" sz="1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Book Antiqua" pitchFamily="18" charset="0"/>
            </a:endParaRPr>
          </a:p>
          <a:p>
            <a:endParaRPr lang="ru-RU" sz="1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Book Antiqua" pitchFamily="18" charset="0"/>
            </a:endParaRPr>
          </a:p>
          <a:p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Востребован среди жителей  </a:t>
            </a:r>
            <a:b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</a:b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семейный клуб «</a:t>
            </a:r>
            <a:r>
              <a:rPr lang="ru-RU" sz="18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СемьЯ</a:t>
            </a: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», </a:t>
            </a:r>
            <a:b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</a:b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созданный в  библиотеке – </a:t>
            </a:r>
            <a:b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</a:b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филиале №9 </a:t>
            </a:r>
            <a:b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</a:br>
            <a:r>
              <a:rPr lang="ru-RU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им. П.Н. Васильева</a:t>
            </a:r>
            <a:endParaRPr lang="ru-RU" sz="1800" dirty="0">
              <a:solidFill>
                <a:schemeClr val="accent6">
                  <a:lumMod val="20000"/>
                  <a:lumOff val="8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5121" name="Picture 1" descr="E:\ф.9\DSC024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221088"/>
            <a:ext cx="3168352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153400" cy="715962"/>
          </a:xfrm>
        </p:spPr>
        <p:txBody>
          <a:bodyPr/>
          <a:lstStyle/>
          <a:p>
            <a:r>
              <a:rPr lang="ru-RU" sz="3600" dirty="0" smtClean="0">
                <a:latin typeface="Bookman Old Style" pitchFamily="18" charset="0"/>
              </a:rPr>
              <a:t>Приоритетное направление государственной молодёжной политики -</a:t>
            </a:r>
            <a:endParaRPr lang="ru-RU" sz="3600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3212976"/>
            <a:ext cx="8153400" cy="4267200"/>
          </a:xfrm>
        </p:spPr>
        <p:txBody>
          <a:bodyPr/>
          <a:lstStyle/>
          <a:p>
            <a:pPr marL="0" indent="0" algn="r"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поддержка молодых граждан в области охраны  здоровья,  формировании здорового образа жизни,  профилактика наркомании и зависимости от наркотических средств и психотропных веществ</a:t>
            </a:r>
            <a:endParaRPr lang="ru-RU" sz="2800" dirty="0">
              <a:solidFill>
                <a:srgbClr val="0033C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3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15962"/>
          </a:xfrm>
        </p:spPr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В  2014 году в рамках </a:t>
            </a:r>
            <a:b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Book Antiqua" pitchFamily="18" charset="0"/>
              </a:rPr>
              <a:t>муниципальных программ </a:t>
            </a:r>
            <a:r>
              <a:rPr lang="ru-RU" sz="2400" b="1" dirty="0" smtClean="0">
                <a:latin typeface="Book Antiqua" pitchFamily="18" charset="0"/>
              </a:rPr>
              <a:t/>
            </a:r>
            <a:br>
              <a:rPr lang="ru-RU" sz="2400" b="1" dirty="0" smtClean="0">
                <a:latin typeface="Book Antiqua" pitchFamily="18" charset="0"/>
              </a:rPr>
            </a:br>
            <a:r>
              <a:rPr lang="ru-RU" sz="2400" b="1" dirty="0" smtClean="0">
                <a:latin typeface="Book Antiqua" pitchFamily="18" charset="0"/>
              </a:rPr>
              <a:t>для молодежи в библиотеках начата реализация тематических  планов  просветительских  мероприятий:</a:t>
            </a:r>
            <a:endParaRPr lang="ru-RU" sz="2400" b="1" dirty="0">
              <a:latin typeface="Book Antiqua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79512" y="1628800"/>
          <a:ext cx="87484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6774"/>
            <a:ext cx="8712968" cy="715962"/>
          </a:xfrm>
        </p:spPr>
        <p:txBody>
          <a:bodyPr/>
          <a:lstStyle/>
          <a:p>
            <a:r>
              <a:rPr lang="ru-RU" sz="3000" b="1" dirty="0" smtClean="0">
                <a:latin typeface="Bookman Old Style" pitchFamily="18" charset="0"/>
              </a:rPr>
              <a:t>Традиционно в библиотеках проводятся</a:t>
            </a:r>
            <a:endParaRPr lang="ru-RU" sz="3000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394048"/>
            <a:ext cx="8208912" cy="42672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Недели здорового образа жизни, 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встречи со специалистами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циклы лекций «Путь к здоровью, силе и долголетию»,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видеолекции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 «Сохранение репродуктивного здоровья подростков», «У края пропасти» (профилактика наркомании, алкоголизма),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Недели иммунизации населения в г. Рязани,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Дни и уроки здоровья,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комплексные мероприятия «Жизнь без вредных привычек», «Здоровая молодёжь - будущее Рязани», часы информации «Пристрастия, уносящие жизнь», «Дорога в никуда», «Сигнал опасности»,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беседы, обзоры литературы, устные журналы</a:t>
            </a:r>
            <a:endParaRPr lang="ru-RU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1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1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1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1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1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1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0" y="116632"/>
            <a:ext cx="8153400" cy="71596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  <a:latin typeface="Book Antiqua" pitchFamily="18" charset="0"/>
              </a:rPr>
              <a:t>Ежегодно  в ЦБС г.Рязани</a:t>
            </a:r>
            <a:endParaRPr lang="ru-RU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153400" cy="4267200"/>
          </a:xfrm>
        </p:spPr>
        <p:txBody>
          <a:bodyPr/>
          <a:lstStyle/>
          <a:p>
            <a:pPr marL="361950" indent="-361950">
              <a:spcBef>
                <a:spcPts val="600"/>
              </a:spcBef>
              <a:buFont typeface="Wingdings" pitchFamily="2" charset="2"/>
              <a:buChar char="ü"/>
              <a:tabLst>
                <a:tab pos="361950" algn="l"/>
              </a:tabLst>
            </a:pPr>
            <a:r>
              <a:rPr lang="ru-RU" sz="2800" dirty="0" smtClean="0">
                <a:latin typeface="Book Antiqua" pitchFamily="18" charset="0"/>
              </a:rPr>
              <a:t>Проводится в среднем более </a:t>
            </a:r>
            <a:r>
              <a:rPr lang="ru-RU" sz="3600" b="1" dirty="0" smtClean="0">
                <a:solidFill>
                  <a:srgbClr val="FFC000"/>
                </a:solidFill>
                <a:latin typeface="Book Antiqua" pitchFamily="18" charset="0"/>
              </a:rPr>
              <a:t>1850 </a:t>
            </a:r>
            <a:r>
              <a:rPr lang="ru-RU" b="1" dirty="0" smtClean="0">
                <a:solidFill>
                  <a:srgbClr val="FFC000"/>
                </a:solidFill>
                <a:latin typeface="Book Antiqua" pitchFamily="18" charset="0"/>
              </a:rPr>
              <a:t> </a:t>
            </a:r>
            <a:r>
              <a:rPr lang="ru-RU" sz="2800" dirty="0" smtClean="0">
                <a:latin typeface="Book Antiqua" pitchFamily="18" charset="0"/>
              </a:rPr>
              <a:t>крупных массовых мероприятий,  </a:t>
            </a:r>
          </a:p>
          <a:p>
            <a:pPr marL="0" indent="361950">
              <a:spcBef>
                <a:spcPts val="600"/>
              </a:spcBef>
              <a:buNone/>
            </a:pPr>
            <a:r>
              <a:rPr lang="ru-RU" sz="2800" dirty="0" smtClean="0">
                <a:latin typeface="Book Antiqua" pitchFamily="18" charset="0"/>
              </a:rPr>
              <a:t>которые посещают более </a:t>
            </a:r>
            <a:r>
              <a:rPr lang="ru-RU" sz="3600" b="1" dirty="0" smtClean="0">
                <a:solidFill>
                  <a:srgbClr val="FFC000"/>
                </a:solidFill>
                <a:latin typeface="Book Antiqua" pitchFamily="18" charset="0"/>
              </a:rPr>
              <a:t>54000</a:t>
            </a:r>
            <a:r>
              <a:rPr lang="ru-RU" sz="2800" dirty="0" smtClean="0">
                <a:latin typeface="Book Antiqua" pitchFamily="18" charset="0"/>
              </a:rPr>
              <a:t> читателей. </a:t>
            </a:r>
          </a:p>
          <a:p>
            <a:pPr marL="361950" indent="-361950">
              <a:spcBef>
                <a:spcPts val="600"/>
              </a:spcBef>
              <a:buFont typeface="Wingdings" pitchFamily="2" charset="2"/>
              <a:buChar char="ü"/>
              <a:tabLst>
                <a:tab pos="361950" algn="l"/>
              </a:tabLst>
            </a:pPr>
            <a:r>
              <a:rPr lang="ru-RU" sz="2800" dirty="0" smtClean="0">
                <a:latin typeface="Book Antiqua" pitchFamily="18" charset="0"/>
              </a:rPr>
              <a:t>В библиотеках работают </a:t>
            </a:r>
            <a:r>
              <a:rPr lang="ru-RU" sz="3600" b="1" dirty="0" smtClean="0">
                <a:solidFill>
                  <a:srgbClr val="FFC000"/>
                </a:solidFill>
                <a:latin typeface="Book Antiqua" pitchFamily="18" charset="0"/>
              </a:rPr>
              <a:t>16 </a:t>
            </a:r>
            <a:r>
              <a:rPr lang="ru-RU" sz="2800" dirty="0" smtClean="0">
                <a:latin typeface="Book Antiqua" pitchFamily="18" charset="0"/>
              </a:rPr>
              <a:t>любительских объединений по интересам всех категорий читателей, </a:t>
            </a:r>
          </a:p>
          <a:p>
            <a:pPr marL="361950" indent="0">
              <a:spcBef>
                <a:spcPts val="600"/>
              </a:spcBef>
              <a:buNone/>
            </a:pPr>
            <a:r>
              <a:rPr lang="ru-RU" sz="2800" dirty="0" smtClean="0">
                <a:latin typeface="Book Antiqua" pitchFamily="18" charset="0"/>
              </a:rPr>
              <a:t>ежегодно проводится более </a:t>
            </a:r>
            <a:r>
              <a:rPr lang="ru-RU" sz="3600" b="1" dirty="0" smtClean="0">
                <a:solidFill>
                  <a:srgbClr val="FFC000"/>
                </a:solidFill>
                <a:latin typeface="Book Antiqua" pitchFamily="18" charset="0"/>
              </a:rPr>
              <a:t>800</a:t>
            </a:r>
            <a:r>
              <a:rPr lang="ru-RU" sz="2800" dirty="0" smtClean="0">
                <a:latin typeface="Book Antiqua" pitchFamily="18" charset="0"/>
              </a:rPr>
              <a:t> заседаний, </a:t>
            </a:r>
            <a:endParaRPr lang="ru-RU" sz="2800" dirty="0" smtClean="0">
              <a:latin typeface="Book Antiqua" pitchFamily="18" charset="0"/>
            </a:endParaRPr>
          </a:p>
          <a:p>
            <a:pPr marL="361950" indent="0">
              <a:spcBef>
                <a:spcPts val="600"/>
              </a:spcBef>
              <a:buNone/>
            </a:pPr>
            <a:r>
              <a:rPr lang="ru-RU" sz="2800" dirty="0" smtClean="0">
                <a:latin typeface="Book Antiqua" pitchFamily="18" charset="0"/>
              </a:rPr>
              <a:t>которые </a:t>
            </a:r>
            <a:r>
              <a:rPr lang="ru-RU" sz="2800" dirty="0" smtClean="0">
                <a:latin typeface="Book Antiqua" pitchFamily="18" charset="0"/>
              </a:rPr>
              <a:t>посещают свыше </a:t>
            </a:r>
            <a:r>
              <a:rPr lang="ru-RU" sz="3600" b="1" dirty="0" smtClean="0">
                <a:solidFill>
                  <a:srgbClr val="FFC000"/>
                </a:solidFill>
                <a:latin typeface="Book Antiqua" pitchFamily="18" charset="0"/>
              </a:rPr>
              <a:t>11000</a:t>
            </a:r>
            <a:r>
              <a:rPr lang="ru-RU" sz="2800" dirty="0" smtClean="0">
                <a:latin typeface="Book Antiqua" pitchFamily="18" charset="0"/>
              </a:rPr>
              <a:t> человек. </a:t>
            </a:r>
            <a:endParaRPr lang="ru-RU" sz="2800" dirty="0"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 bright="-1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016" y="620688"/>
            <a:ext cx="8153400" cy="715962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ЦБС есть опыт работы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 продвижению чтения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молодежной среде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844824"/>
            <a:ext cx="8352928" cy="4267200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 2009 году библиотека – филиал №12  </a:t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стала дипломантом Всероссийского конкурса инновационных проектов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«Свершения и мечты молодых  библиотекарей России – 2009» </a:t>
            </a:r>
            <a:endParaRPr lang="ru-RU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номинации «Свершения».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Информация о реализации проекта 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«Марафон чтения «Книги, открывающие нас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»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освещалась 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образовательных учебных заведениях, </a:t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 средствах массовой информации,  центральной профессиональной печати.</a:t>
            </a: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0" y="768822"/>
            <a:ext cx="8153400" cy="715962"/>
          </a:xfrm>
        </p:spPr>
        <p:txBody>
          <a:bodyPr/>
          <a:lstStyle/>
          <a:p>
            <a:r>
              <a:rPr lang="ru-RU" sz="2200" b="1" dirty="0" smtClean="0">
                <a:solidFill>
                  <a:srgbClr val="C00000"/>
                </a:solidFill>
                <a:latin typeface="Book Antiqua" pitchFamily="18" charset="0"/>
              </a:rPr>
              <a:t>Программа «Система повышения </a:t>
            </a:r>
            <a:br>
              <a:rPr lang="ru-RU" sz="2200" b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sz="2200" b="1" dirty="0" smtClean="0">
                <a:latin typeface="Book Antiqua" pitchFamily="18" charset="0"/>
              </a:rPr>
              <a:t>квалификации библиотечных работников </a:t>
            </a:r>
            <a:br>
              <a:rPr lang="ru-RU" sz="2200" b="1" dirty="0" smtClean="0">
                <a:latin typeface="Book Antiqua" pitchFamily="18" charset="0"/>
              </a:rPr>
            </a:br>
            <a:r>
              <a:rPr lang="ru-RU" sz="2200" b="1" dirty="0" smtClean="0">
                <a:latin typeface="Book Antiqua" pitchFamily="18" charset="0"/>
              </a:rPr>
              <a:t>МБУК  «ЦБС г. Рязани в современных </a:t>
            </a:r>
            <a:br>
              <a:rPr lang="ru-RU" sz="2200" b="1" dirty="0" smtClean="0">
                <a:latin typeface="Book Antiqua" pitchFamily="18" charset="0"/>
              </a:rPr>
            </a:br>
            <a:r>
              <a:rPr lang="ru-RU" sz="2200" b="1" dirty="0" smtClean="0">
                <a:latin typeface="Book Antiqua" pitchFamily="18" charset="0"/>
              </a:rPr>
              <a:t>условиях»: </a:t>
            </a:r>
            <a:endParaRPr lang="ru-RU" sz="2200" b="1" dirty="0">
              <a:latin typeface="Book Antiqua" pitchFamily="18" charset="0"/>
            </a:endParaRPr>
          </a:p>
        </p:txBody>
      </p:sp>
      <p:pic>
        <p:nvPicPr>
          <p:cNvPr id="64514" name="Picture 2" descr="C:\Users\User\Desktop\Фото\Конференция декабрь 2010\Изображение 3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9119"/>
          <a:stretch>
            <a:fillRect/>
          </a:stretch>
        </p:blipFill>
        <p:spPr bwMode="auto">
          <a:xfrm>
            <a:off x="6256097" y="908720"/>
            <a:ext cx="2852407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4515" name="Picture 3" descr="C:\Users\User\Desktop\Фото\Кр. стол ЗОЖ 2012\SAM_0309.JPG"/>
          <p:cNvPicPr>
            <a:picLocks noChangeAspect="1" noChangeArrowheads="1"/>
          </p:cNvPicPr>
          <p:nvPr/>
        </p:nvPicPr>
        <p:blipFill>
          <a:blip r:embed="rId3" cstate="print"/>
          <a:srcRect t="33962" b="5660"/>
          <a:stretch>
            <a:fillRect/>
          </a:stretch>
        </p:blipFill>
        <p:spPr bwMode="auto">
          <a:xfrm>
            <a:off x="6262576" y="2924944"/>
            <a:ext cx="2845927" cy="207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4516" name="Picture 4" descr="C:\Users\User\Desktop\Фото\Кр. стол ЗОЖ 2012\SAM_0317.JPG"/>
          <p:cNvPicPr>
            <a:picLocks noChangeAspect="1" noChangeArrowheads="1"/>
          </p:cNvPicPr>
          <p:nvPr/>
        </p:nvPicPr>
        <p:blipFill>
          <a:blip r:embed="rId4" cstate="print"/>
          <a:srcRect t="9267"/>
          <a:stretch>
            <a:fillRect/>
          </a:stretch>
        </p:blipFill>
        <p:spPr bwMode="auto">
          <a:xfrm>
            <a:off x="6248346" y="4941168"/>
            <a:ext cx="2860158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67544" y="1772816"/>
            <a:ext cx="54726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spcBef>
                <a:spcPts val="600"/>
              </a:spcBef>
              <a:buFont typeface="Wingdings" pitchFamily="2" charset="2"/>
              <a:buChar char="§"/>
              <a:tabLst>
                <a:tab pos="265113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семинары  «Современные тенденции в обслуживании пользователей», </a:t>
            </a:r>
          </a:p>
          <a:p>
            <a:pPr marL="265113" indent="-265113">
              <a:spcBef>
                <a:spcPts val="600"/>
              </a:spcBef>
              <a:buFont typeface="Wingdings" pitchFamily="2" charset="2"/>
              <a:buChar char="§"/>
              <a:tabLst>
                <a:tab pos="265113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заседания «круглых столов» «Формирование здорового образа жизни: опыт, проблемы, перспективы», «Потенциал молодых в современной библиотеке», «Библиотечное общение: этика и психология», «Организация партнёрства в рамках региональной программы поддержки и развития чтения», </a:t>
            </a:r>
          </a:p>
          <a:p>
            <a:pPr marL="265113" indent="-265113">
              <a:spcBef>
                <a:spcPts val="600"/>
              </a:spcBef>
              <a:buFont typeface="Wingdings" pitchFamily="2" charset="2"/>
              <a:buChar char="§"/>
              <a:tabLst>
                <a:tab pos="265113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творческие лаборатории, </a:t>
            </a:r>
          </a:p>
          <a:p>
            <a:pPr marL="265113" indent="-265113">
              <a:spcBef>
                <a:spcPts val="600"/>
              </a:spcBef>
              <a:buFont typeface="Wingdings" pitchFamily="2" charset="2"/>
              <a:buChar char="§"/>
              <a:tabLst>
                <a:tab pos="265113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мастер - классы, тренинги, </a:t>
            </a:r>
          </a:p>
          <a:p>
            <a:pPr marL="265113" indent="-265113">
              <a:spcBef>
                <a:spcPts val="600"/>
              </a:spcBef>
              <a:buFont typeface="Wingdings" pitchFamily="2" charset="2"/>
              <a:buChar char="§"/>
              <a:tabLst>
                <a:tab pos="265113" algn="l"/>
              </a:tabLst>
            </a:pP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конкурсы молодых библиотекарей </a:t>
            </a:r>
            <a:endParaRPr lang="ru-RU" sz="2000" dirty="0">
              <a:solidFill>
                <a:schemeClr val="accent6">
                  <a:lumMod val="20000"/>
                  <a:lumOff val="8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естр скан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83768" y="1277587"/>
            <a:ext cx="3456384" cy="4887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8153400" cy="2736304"/>
          </a:xfrm>
        </p:spPr>
        <p:txBody>
          <a:bodyPr/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Сотрудничество  библиотек с органами власти, префектурами города Рязани, участие в работе  Советов территорий, Комитетов территориального общественного самоуправления,  заключение договоров и разработка творческих планов совместной работы с  образовательными, </a:t>
            </a:r>
            <a:r>
              <a:rPr lang="ru-RU" sz="2000" b="1" dirty="0" err="1" smtClean="0">
                <a:solidFill>
                  <a:srgbClr val="C00000"/>
                </a:solidFill>
              </a:rPr>
              <a:t>культурно-досуговыми</a:t>
            </a:r>
            <a:r>
              <a:rPr lang="ru-RU" sz="2000" b="1" dirty="0" smtClean="0">
                <a:solidFill>
                  <a:srgbClr val="C00000"/>
                </a:solidFill>
              </a:rPr>
              <a:t>, социальными и медицинскими учреждениями, общественными организациями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3140968"/>
            <a:ext cx="8153400" cy="4267200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ru-RU" sz="5400" b="1" dirty="0" smtClean="0">
                <a:solidFill>
                  <a:srgbClr val="FFFF00"/>
                </a:solidFill>
                <a:latin typeface="Book Antiqua" pitchFamily="18" charset="0"/>
              </a:rPr>
              <a:t>позволяет объединить все ресурсы  в работе </a:t>
            </a:r>
            <a:br>
              <a:rPr lang="ru-RU" sz="5400" b="1" dirty="0" smtClean="0">
                <a:solidFill>
                  <a:srgbClr val="FFFF00"/>
                </a:solidFill>
                <a:latin typeface="Book Antiqua" pitchFamily="18" charset="0"/>
              </a:rPr>
            </a:br>
            <a:r>
              <a:rPr lang="ru-RU" sz="5400" b="1" dirty="0" smtClean="0">
                <a:solidFill>
                  <a:srgbClr val="FFFF00"/>
                </a:solidFill>
                <a:latin typeface="Book Antiqua" pitchFamily="18" charset="0"/>
              </a:rPr>
              <a:t>с молодежью</a:t>
            </a:r>
            <a:endParaRPr lang="en-US" sz="5400" dirty="0">
              <a:solidFill>
                <a:srgbClr val="FFFF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153400" cy="42672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i="1" dirty="0" smtClean="0"/>
              <a:t> </a:t>
            </a:r>
            <a:r>
              <a:rPr lang="ru-RU" sz="2400" b="1" i="1" dirty="0" smtClean="0">
                <a:latin typeface="Book Antiqua" pitchFamily="18" charset="0"/>
              </a:rPr>
              <a:t>«Нужно быть сильным в военном, технологическом, экономическом отношении, но все-таки главное, что будет определять успех, - это качество людей, качество общества интеллектуальное, духовное, моральное.  Ведь в конце концов и экономический рост, и благосостояние, и геополитическое влияние - это производные от состояния самого общества, от того, насколько граждане той или иной страны чувствуют себя единым народом, насколько они укоренены в этой своей истории, в ценностях и в традициях, объединяют ли их общие цели и ответственность».</a:t>
            </a:r>
          </a:p>
          <a:p>
            <a:pPr marL="0" indent="0" algn="r">
              <a:buNone/>
            </a:pPr>
            <a:r>
              <a:rPr lang="ru-RU" sz="2000" dirty="0" smtClean="0">
                <a:latin typeface="Book Antiqua" pitchFamily="18" charset="0"/>
              </a:rPr>
              <a:t>В.В. Путин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FFFF00"/>
                </a:solidFill>
                <a:latin typeface="Book Antiqua" pitchFamily="18" charset="0"/>
              </a:rPr>
              <a:t>Спасибо за внимание!</a:t>
            </a:r>
            <a:endParaRPr lang="en-US" sz="4000" dirty="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915816" y="4653136"/>
            <a:ext cx="4860032" cy="1962944"/>
          </a:xfrm>
        </p:spPr>
        <p:txBody>
          <a:bodyPr/>
          <a:lstStyle/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rgbClr val="FFFF00"/>
                </a:solidFill>
                <a:latin typeface="Book Antiqua" pitchFamily="18" charset="0"/>
              </a:rPr>
              <a:t>Раиса Михайловна Губарева,</a:t>
            </a:r>
            <a:br>
              <a:rPr lang="ru-RU" sz="2000" b="1" i="1" dirty="0" smtClean="0">
                <a:solidFill>
                  <a:srgbClr val="FFFF00"/>
                </a:solidFill>
                <a:latin typeface="Book Antiqua" pitchFamily="18" charset="0"/>
              </a:rPr>
            </a:br>
            <a:r>
              <a:rPr lang="ru-RU" sz="2000" b="1" i="1" dirty="0" smtClean="0">
                <a:solidFill>
                  <a:srgbClr val="FFFF00"/>
                </a:solidFill>
                <a:latin typeface="Book Antiqua" pitchFamily="18" charset="0"/>
              </a:rPr>
              <a:t>директор МБУК «ЦБС г.Рязани»</a:t>
            </a:r>
            <a:endParaRPr lang="en-US" sz="2000" b="1" i="1" dirty="0">
              <a:solidFill>
                <a:srgbClr val="FFFF0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theme/theme1.xml><?xml version="1.0" encoding="utf-8"?>
<a:theme xmlns:a="http://schemas.openxmlformats.org/drawingml/2006/main" name="powerpoint-template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FFFFFF"/>
      </a:accent3>
      <a:accent4>
        <a:srgbClr val="404040"/>
      </a:accent4>
      <a:accent5>
        <a:srgbClr val="C9ACAB"/>
      </a:accent5>
      <a:accent6>
        <a:srgbClr val="9F291A"/>
      </a:accent6>
      <a:hlink>
        <a:srgbClr val="B52B1A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BF1D18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C7271E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C1006"/>
        </a:lt2>
        <a:accent1>
          <a:srgbClr val="FF5000"/>
        </a:accent1>
        <a:accent2>
          <a:srgbClr val="FF725E"/>
        </a:accent2>
        <a:accent3>
          <a:srgbClr val="FFFFFF"/>
        </a:accent3>
        <a:accent4>
          <a:srgbClr val="404040"/>
        </a:accent4>
        <a:accent5>
          <a:srgbClr val="FFB3AA"/>
        </a:accent5>
        <a:accent6>
          <a:srgbClr val="E76754"/>
        </a:accent6>
        <a:hlink>
          <a:srgbClr val="FF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620000"/>
        </a:lt2>
        <a:accent1>
          <a:srgbClr val="9F0000"/>
        </a:accent1>
        <a:accent2>
          <a:srgbClr val="CE0000"/>
        </a:accent2>
        <a:accent3>
          <a:srgbClr val="FFFFFF"/>
        </a:accent3>
        <a:accent4>
          <a:srgbClr val="404040"/>
        </a:accent4>
        <a:accent5>
          <a:srgbClr val="CDAAAA"/>
        </a:accent5>
        <a:accent6>
          <a:srgbClr val="BA0000"/>
        </a:accent6>
        <a:hlink>
          <a:srgbClr val="FFD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360001"/>
        </a:lt2>
        <a:accent1>
          <a:srgbClr val="5E0203"/>
        </a:accent1>
        <a:accent2>
          <a:srgbClr val="B40406"/>
        </a:accent2>
        <a:accent3>
          <a:srgbClr val="FFFFFF"/>
        </a:accent3>
        <a:accent4>
          <a:srgbClr val="404040"/>
        </a:accent4>
        <a:accent5>
          <a:srgbClr val="B6AAAA"/>
        </a:accent5>
        <a:accent6>
          <a:srgbClr val="A30305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9207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96261A"/>
        </a:accent1>
        <a:accent2>
          <a:srgbClr val="B02E1E"/>
        </a:accent2>
        <a:accent3>
          <a:srgbClr val="FFFFFF"/>
        </a:accent3>
        <a:accent4>
          <a:srgbClr val="404040"/>
        </a:accent4>
        <a:accent5>
          <a:srgbClr val="C9ACAB"/>
        </a:accent5>
        <a:accent6>
          <a:srgbClr val="9F291A"/>
        </a:accent6>
        <a:hlink>
          <a:srgbClr val="B52B1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1840</TotalTime>
  <Words>1220</Words>
  <Application>Microsoft Office PowerPoint</Application>
  <PresentationFormat>Экран (4:3)</PresentationFormat>
  <Paragraphs>214</Paragraphs>
  <Slides>41</Slides>
  <Notes>14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3" baseType="lpstr">
      <vt:lpstr>powerpoint-template</vt:lpstr>
      <vt:lpstr>Диаграмма Microsoft Graph</vt:lpstr>
      <vt:lpstr>Слайд 1</vt:lpstr>
      <vt:lpstr>Рязань</vt:lpstr>
      <vt:lpstr>В Рязани реализуются долгосрочные  целевые   программы:</vt:lpstr>
      <vt:lpstr>Слайд 4</vt:lpstr>
      <vt:lpstr>Приоритетные направления  государственной молодежной политики:</vt:lpstr>
      <vt:lpstr>Исполнителями Программ являются </vt:lpstr>
      <vt:lpstr>Рязанским областным  институтом развития образования  было проведено анкетирование среди </vt:lpstr>
      <vt:lpstr>Наиболее популярные источники информации у молодежи</vt:lpstr>
      <vt:lpstr>Через СМИ необходимо пропагандировать</vt:lpstr>
      <vt:lpstr>Слайд 10</vt:lpstr>
      <vt:lpstr>Изучение информационных потребностей читателей по темам:</vt:lpstr>
      <vt:lpstr>Традиционные и  специализированные  структурные подразделения ЦБС г.Рязани:</vt:lpstr>
      <vt:lpstr>В ЦБС создана информационно - технологическая инфраструктура предоставления муниципальных услуг на современной основе</vt:lpstr>
      <vt:lpstr>Формирование информационной  культуры, культуры чтения    пользователей, информационной поддержки процесса образования </vt:lpstr>
      <vt:lpstr>Традиционно                       проводятся</vt:lpstr>
      <vt:lpstr>Проект «Буктрейлеры:  живые страницы книг»</vt:lpstr>
      <vt:lpstr>Важным направлением в работе с молодежью является содействие обеспечению экономической самостоятельности молодых граждан, реализации их трудовых прав и обязанностей, самоопределе-нию на рынке труда</vt:lpstr>
      <vt:lpstr>Приоритеты государственной     политики в отношении молодежи:</vt:lpstr>
      <vt:lpstr>Мероприятия патриотической направленности  с участием ветеранов войны и труда ко Дню  Победы,  Дню защитников Отечества,  Дню допризывника, Дню памяти  и скорби, Дню России: </vt:lpstr>
      <vt:lpstr>Программы патриотического воспитания   «Патриот» и  «Край Рязанский»</vt:lpstr>
      <vt:lpstr>8 Центров        правовой                 информации</vt:lpstr>
      <vt:lpstr>Общественные приемные  по оказанию  квалифицированной бесплатной юридической помощи населению </vt:lpstr>
      <vt:lpstr>Циклы комплексных  мероприятий</vt:lpstr>
      <vt:lpstr>Содействие избирательным  комиссиям в подготовке и проведении  выборов депутатов представительных и исполнительных органов власти</vt:lpstr>
      <vt:lpstr>В целях  приобщения  молодежи к ценностям общечеловеческой и национальной культуры в  библиотеках традиционно проводятся:</vt:lpstr>
      <vt:lpstr>Библиотека – филиал №3  «Возрождение»   совместно с  храмом Преображения Господня Рязанской Епархии проводит мероприятия  по духовно - нравственному воспитанию:</vt:lpstr>
      <vt:lpstr>Слайд 27</vt:lpstr>
      <vt:lpstr>Print master</vt:lpstr>
      <vt:lpstr>Организация просветительской работы с молодыми гражданами по вопросам </vt:lpstr>
      <vt:lpstr>Для формирования  культуры семейных отношений,  организации свободного времени семьи  проводятся: </vt:lpstr>
      <vt:lpstr>В библиотеках – филиалах № 7, 9   реализуются  программы развития  «Библиотека. Книга. Семья», «Библиотека и семья»,</vt:lpstr>
      <vt:lpstr>Приоритетное направление государственной молодёжной политики -</vt:lpstr>
      <vt:lpstr>В  2014 году в рамках  муниципальных программ  для молодежи в библиотеках начата реализация тематических  планов  просветительских  мероприятий:</vt:lpstr>
      <vt:lpstr>Традиционно в библиотеках проводятся</vt:lpstr>
      <vt:lpstr>Ежегодно  в ЦБС г.Рязани</vt:lpstr>
      <vt:lpstr>В ЦБС есть опыт работы  по продвижению чтения  в молодежной среде</vt:lpstr>
      <vt:lpstr>Программа «Система повышения  квалификации библиотечных работников  МБУК  «ЦБС г. Рязани в современных  условиях»: </vt:lpstr>
      <vt:lpstr>Слайд 38</vt:lpstr>
      <vt:lpstr>Сотрудничество  библиотек с органами власти, префектурами города Рязани, участие в работе  Советов территорий, Комитетов территориального общественного самоуправления,  заключение договоров и разработка творческих планов совместной работы с  образовательными, культурно-досуговыми, социальными и медицинскими учреждениями, общественными организациями</vt:lpstr>
      <vt:lpstr>Слайд 40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 - библиотечное обслуживание молодежи  в условиях перемен: опыт работы МБУК «Централизованная библиотечная система города Рязани»</dc:title>
  <dc:creator>User</dc:creator>
  <cp:lastModifiedBy>User</cp:lastModifiedBy>
  <cp:revision>249</cp:revision>
  <dcterms:created xsi:type="dcterms:W3CDTF">2014-05-07T13:02:48Z</dcterms:created>
  <dcterms:modified xsi:type="dcterms:W3CDTF">2014-05-18T09:30:08Z</dcterms:modified>
</cp:coreProperties>
</file>