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85" r:id="rId4"/>
    <p:sldId id="289" r:id="rId5"/>
    <p:sldId id="284" r:id="rId6"/>
    <p:sldId id="295" r:id="rId7"/>
    <p:sldId id="296" r:id="rId8"/>
    <p:sldId id="288" r:id="rId9"/>
    <p:sldId id="257" r:id="rId10"/>
    <p:sldId id="260" r:id="rId11"/>
    <p:sldId id="261" r:id="rId12"/>
    <p:sldId id="259" r:id="rId13"/>
    <p:sldId id="262" r:id="rId14"/>
    <p:sldId id="263" r:id="rId15"/>
    <p:sldId id="258" r:id="rId16"/>
    <p:sldId id="273" r:id="rId17"/>
    <p:sldId id="290" r:id="rId18"/>
    <p:sldId id="264" r:id="rId19"/>
    <p:sldId id="268" r:id="rId20"/>
    <p:sldId id="286" r:id="rId21"/>
    <p:sldId id="270" r:id="rId22"/>
    <p:sldId id="269" r:id="rId23"/>
    <p:sldId id="277" r:id="rId24"/>
    <p:sldId id="297" r:id="rId25"/>
    <p:sldId id="267" r:id="rId26"/>
    <p:sldId id="279" r:id="rId27"/>
    <p:sldId id="275" r:id="rId28"/>
    <p:sldId id="291" r:id="rId29"/>
    <p:sldId id="281" r:id="rId30"/>
    <p:sldId id="292" r:id="rId31"/>
    <p:sldId id="276" r:id="rId32"/>
    <p:sldId id="293" r:id="rId33"/>
    <p:sldId id="294" r:id="rId34"/>
    <p:sldId id="274" r:id="rId35"/>
    <p:sldId id="298" r:id="rId36"/>
    <p:sldId id="299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6DD1-09E3-4CD2-B278-CFEA5FDC69F5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1B1E-6584-4804-8660-05E20B98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767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6DD1-09E3-4CD2-B278-CFEA5FDC69F5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1B1E-6584-4804-8660-05E20B98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250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6DD1-09E3-4CD2-B278-CFEA5FDC69F5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1B1E-6584-4804-8660-05E20B98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103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6DD1-09E3-4CD2-B278-CFEA5FDC69F5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1B1E-6584-4804-8660-05E20B98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10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6DD1-09E3-4CD2-B278-CFEA5FDC69F5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1B1E-6584-4804-8660-05E20B98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929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6DD1-09E3-4CD2-B278-CFEA5FDC69F5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1B1E-6584-4804-8660-05E20B98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135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6DD1-09E3-4CD2-B278-CFEA5FDC69F5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1B1E-6584-4804-8660-05E20B98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613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6DD1-09E3-4CD2-B278-CFEA5FDC69F5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1B1E-6584-4804-8660-05E20B98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41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6DD1-09E3-4CD2-B278-CFEA5FDC69F5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1B1E-6584-4804-8660-05E20B98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765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6DD1-09E3-4CD2-B278-CFEA5FDC69F5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1B1E-6584-4804-8660-05E20B98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809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E6DD1-09E3-4CD2-B278-CFEA5FDC69F5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1B1E-6584-4804-8660-05E20B98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087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t="-6000" r="-5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E6DD1-09E3-4CD2-B278-CFEA5FDC69F5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C1B1E-6584-4804-8660-05E20B98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19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izd.pskgu.ru/projects/pgu/storage/PSKOV/ps32/ps_32_10.pdf" TargetMode="External"/><Relationship Id="rId7" Type="http://schemas.openxmlformats.org/officeDocument/2006/relationships/hyperlink" Target="http://www.culture.pskov.ru/ru/persons/object/107" TargetMode="External"/><Relationship Id="rId2" Type="http://schemas.openxmlformats.org/officeDocument/2006/relationships/hyperlink" Target="http://culture.pskov.ru/ru/history/ganza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ulture.pskov.ru/ru/objects/object/202" TargetMode="External"/><Relationship Id="rId5" Type="http://schemas.openxmlformats.org/officeDocument/2006/relationships/hyperlink" Target="http://www.culture.pskov.ru/ru/objects/object/200" TargetMode="External"/><Relationship Id="rId4" Type="http://schemas.openxmlformats.org/officeDocument/2006/relationships/hyperlink" Target="http://izd.pskgu.ru/projects/pgu/storage/PSKOV/ps18/ps_18_08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ru-RU" sz="96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Beresta" panose="02000500080000020004" pitchFamily="2" charset="0"/>
              </a:rPr>
              <a:t>Ганзейский Псков</a:t>
            </a:r>
            <a:endParaRPr lang="ru-RU" sz="96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Beresta" panose="02000500080000020004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7599" y="134035"/>
            <a:ext cx="70273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8000"/>
                </a:solidFill>
                <a:latin typeface="Century" panose="02040604050505020304" pitchFamily="18" charset="0"/>
              </a:rPr>
              <a:t>МАУК «Централизованная </a:t>
            </a:r>
            <a:r>
              <a:rPr lang="ru-RU" b="1" dirty="0">
                <a:solidFill>
                  <a:srgbClr val="008000"/>
                </a:solidFill>
                <a:latin typeface="Century" panose="02040604050505020304" pitchFamily="18" charset="0"/>
              </a:rPr>
              <a:t>библиотечная </a:t>
            </a:r>
            <a:r>
              <a:rPr lang="ru-RU" b="1" dirty="0" smtClean="0">
                <a:solidFill>
                  <a:srgbClr val="008000"/>
                </a:solidFill>
                <a:latin typeface="Century" panose="02040604050505020304" pitchFamily="18" charset="0"/>
              </a:rPr>
              <a:t>система» </a:t>
            </a:r>
            <a:r>
              <a:rPr lang="ru-RU" b="1" dirty="0">
                <a:solidFill>
                  <a:srgbClr val="008000"/>
                </a:solidFill>
                <a:latin typeface="Century" panose="02040604050505020304" pitchFamily="18" charset="0"/>
              </a:rPr>
              <a:t>г. </a:t>
            </a:r>
            <a:r>
              <a:rPr lang="ru-RU" b="1" dirty="0" smtClean="0">
                <a:solidFill>
                  <a:srgbClr val="008000"/>
                </a:solidFill>
                <a:latin typeface="Century" panose="02040604050505020304" pitchFamily="18" charset="0"/>
              </a:rPr>
              <a:t>Пскова</a:t>
            </a:r>
          </a:p>
          <a:p>
            <a:pPr algn="ctr"/>
            <a:r>
              <a:rPr lang="ru-RU" b="1" dirty="0" smtClean="0">
                <a:solidFill>
                  <a:srgbClr val="008000"/>
                </a:solidFill>
                <a:latin typeface="Century" panose="02040604050505020304" pitchFamily="18" charset="0"/>
              </a:rPr>
              <a:t>Библиотека «Диалог»</a:t>
            </a:r>
            <a:endParaRPr lang="ru-RU" b="1" dirty="0">
              <a:latin typeface="Century" panose="020406040505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97665" y="6323169"/>
            <a:ext cx="70273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008000"/>
                </a:solidFill>
                <a:latin typeface="Century" panose="02040604050505020304" pitchFamily="18" charset="0"/>
              </a:rPr>
              <a:t>Псков, 2019</a:t>
            </a:r>
            <a:endParaRPr lang="ru-RU" sz="2400" b="1" dirty="0">
              <a:ln>
                <a:solidFill>
                  <a:schemeClr val="accent6">
                    <a:lumMod val="50000"/>
                  </a:schemeClr>
                </a:solidFill>
              </a:ln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381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333" y="462449"/>
            <a:ext cx="5299703" cy="4888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840271" y="5594705"/>
            <a:ext cx="86668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1" dirty="0" smtClean="0">
                <a:solidFill>
                  <a:srgbClr val="000000"/>
                </a:solidFill>
                <a:effectLst/>
              </a:rPr>
              <a:t>Макет Псковского Кремля эпохи «Вольного Стольного Господина Пскова».</a:t>
            </a:r>
          </a:p>
          <a:p>
            <a:pPr algn="ctr"/>
            <a:r>
              <a:rPr lang="ru-RU" i="1" dirty="0" smtClean="0">
                <a:solidFill>
                  <a:srgbClr val="000000"/>
                </a:solidFill>
              </a:rPr>
              <a:t>Автор проекта -</a:t>
            </a:r>
            <a:r>
              <a:rPr lang="ru-RU" b="0" i="1" dirty="0" smtClean="0">
                <a:solidFill>
                  <a:srgbClr val="000000"/>
                </a:solidFill>
                <a:effectLst/>
              </a:rPr>
              <a:t> </a:t>
            </a:r>
            <a:r>
              <a:rPr lang="ru-RU" b="1" i="1" dirty="0" smtClean="0">
                <a:solidFill>
                  <a:srgbClr val="000000"/>
                </a:solidFill>
                <a:effectLst/>
              </a:rPr>
              <a:t>Геннадий Яковлевич </a:t>
            </a:r>
            <a:r>
              <a:rPr lang="ru-RU" b="1" i="1" dirty="0" err="1" smtClean="0">
                <a:solidFill>
                  <a:srgbClr val="000000"/>
                </a:solidFill>
                <a:effectLst/>
              </a:rPr>
              <a:t>Мокеев</a:t>
            </a:r>
            <a:r>
              <a:rPr lang="ru-RU" i="1" dirty="0">
                <a:solidFill>
                  <a:srgbClr val="000000"/>
                </a:solidFill>
              </a:rPr>
              <a:t>,</a:t>
            </a:r>
            <a:r>
              <a:rPr lang="ru-RU" b="0" i="1" dirty="0" smtClean="0">
                <a:solidFill>
                  <a:srgbClr val="000000"/>
                </a:solidFill>
                <a:effectLst/>
              </a:rPr>
              <a:t> действительный член Академии архитектурного наследия</a:t>
            </a:r>
            <a:r>
              <a:rPr lang="ru-RU" i="1" dirty="0">
                <a:solidFill>
                  <a:srgbClr val="000000"/>
                </a:solidFill>
              </a:rPr>
              <a:t>.</a:t>
            </a:r>
            <a:endParaRPr lang="ru-RU" i="1" dirty="0"/>
          </a:p>
        </p:txBody>
      </p:sp>
      <p:pic>
        <p:nvPicPr>
          <p:cNvPr id="6146" name="Picture 2" descr="ÐÐ°ÑÑÐ¸Ð½ÐºÐ¸ Ð¿Ð¾ Ð·Ð°Ð¿ÑÐ¾ÑÑ Ð¼Ð°ÐºÐµÑ Ð¿ÑÐºÐ¾Ð²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462449"/>
            <a:ext cx="5472975" cy="48884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591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56" y="2567332"/>
            <a:ext cx="4414500" cy="3193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70933" y="204385"/>
            <a:ext cx="111237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0" i="0" dirty="0" smtClean="0">
                <a:solidFill>
                  <a:srgbClr val="000000"/>
                </a:solidFill>
                <a:effectLst/>
              </a:rPr>
              <a:t>Сердцем города был Троицкий собор. Отстроенный уже в третий раз со времен основания города. В 1363 г. обрушился верх собора XII в. и призванные псковичами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</a:rPr>
              <a:t>изборяне</a:t>
            </a:r>
            <a:r>
              <a:rPr lang="ru-RU" sz="2400" b="0" i="0" dirty="0" smtClean="0">
                <a:solidFill>
                  <a:srgbClr val="000000"/>
                </a:solidFill>
                <a:effectLst/>
              </a:rPr>
              <a:t> разобрали его стены. Под 1365 г. в летописях сообщается о заложении на старом камне нового собора. Закончено было строительство в 1367 г. Новый собор простоял более 300 лет.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972139" y="6278854"/>
            <a:ext cx="390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Реконструкция Ю.П. </a:t>
            </a:r>
            <a:r>
              <a:rPr lang="ru-RU" i="1" dirty="0" err="1" smtClean="0"/>
              <a:t>Спегальского</a:t>
            </a:r>
            <a:endParaRPr lang="ru-RU" i="1" dirty="0"/>
          </a:p>
        </p:txBody>
      </p:sp>
      <p:pic>
        <p:nvPicPr>
          <p:cNvPr id="1026" name="Picture 2" descr="http://pskovgrad.ru/uploads/posts/2012-04/thumbs/1334914455_img0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666" y="2113646"/>
            <a:ext cx="5444067" cy="41011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125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37" y="1160874"/>
            <a:ext cx="5377434" cy="4473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887338" y="758094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/>
              <a:t>Население Пскова составляло около 30 </a:t>
            </a:r>
            <a:r>
              <a:rPr lang="ru-RU" sz="2400" dirty="0" smtClean="0"/>
              <a:t>тысяч </a:t>
            </a:r>
            <a:r>
              <a:rPr lang="ru-RU" sz="2400" dirty="0"/>
              <a:t>человек, а </a:t>
            </a:r>
            <a:r>
              <a:rPr lang="ru-RU" sz="2400" dirty="0" smtClean="0"/>
              <a:t>вместе </a:t>
            </a:r>
            <a:r>
              <a:rPr lang="ru-RU" sz="2400" dirty="0"/>
              <a:t>с неукрепленным посадом территория </a:t>
            </a:r>
            <a:r>
              <a:rPr lang="ru-RU" sz="2400" dirty="0" smtClean="0"/>
              <a:t>составляла </a:t>
            </a:r>
            <a:r>
              <a:rPr lang="ru-RU" sz="2400" dirty="0"/>
              <a:t>428 га, что вполне сопоставимо с площадью крупнейших городов Западной Европы, например, Парижа XVI в. (430 га</a:t>
            </a:r>
            <a:r>
              <a:rPr lang="ru-RU" sz="2400" dirty="0" smtClean="0"/>
              <a:t>).</a:t>
            </a:r>
          </a:p>
          <a:p>
            <a:pPr algn="just"/>
            <a:r>
              <a:rPr lang="ru-RU" sz="2400" dirty="0" smtClean="0"/>
              <a:t>Впечатление </a:t>
            </a:r>
            <a:r>
              <a:rPr lang="ru-RU" sz="2400" dirty="0"/>
              <a:t>о городе содержится в дневнике Я. Пиотровского, младшего секретаря королевской канцелярии, участника военных действий на стороне </a:t>
            </a:r>
            <a:r>
              <a:rPr lang="ru-RU" sz="2400" dirty="0" err="1"/>
              <a:t>Батория</a:t>
            </a:r>
            <a:r>
              <a:rPr lang="ru-RU" sz="2400" dirty="0"/>
              <a:t> во время осады Пскова: «Любуемся Псковом. Господи, какой большой город! Точно Париж! Помоги нам боже с ним справиться!».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14633" y="5851621"/>
            <a:ext cx="3903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Реконструкция средневекового Пскова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021953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703" y="930307"/>
            <a:ext cx="5411429" cy="522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В международных договорах Псковское государство называлось «Псковом», или «Великим Псковом». Это наименование отражало сущность Псковского государства, ключевую роль в </a:t>
            </a:r>
            <a:r>
              <a:rPr lang="ru-RU" sz="2400" dirty="0" smtClean="0"/>
              <a:t>котором до вхождения в состав Московского государства </a:t>
            </a:r>
            <a:r>
              <a:rPr lang="ru-RU" sz="2400" dirty="0"/>
              <a:t>играла городская община и ее вечевые институты. Вече – собрание лично свободных глав семейств и </a:t>
            </a:r>
            <a:r>
              <a:rPr lang="ru-RU" sz="2400" dirty="0" err="1"/>
              <a:t>дворовладельцев</a:t>
            </a:r>
            <a:r>
              <a:rPr lang="ru-RU" sz="2400" dirty="0"/>
              <a:t> мужского пола – определяло </a:t>
            </a:r>
            <a:r>
              <a:rPr lang="ru-RU" sz="2400" dirty="0" smtClean="0"/>
              <a:t>внешнюю и внутреннюю политику </a:t>
            </a:r>
            <a:r>
              <a:rPr lang="ru-RU" sz="2400" dirty="0"/>
              <a:t>Пскова.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949" y="1202553"/>
            <a:ext cx="5851559" cy="4081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972161" y="5512158"/>
            <a:ext cx="390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/>
              <a:t>В.М. </a:t>
            </a:r>
            <a:r>
              <a:rPr lang="ru-RU" i="1" dirty="0" smtClean="0"/>
              <a:t>Васнецов «Вече во Пскове»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681739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0852" y="1581224"/>
            <a:ext cx="5444067" cy="3631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В </a:t>
            </a:r>
            <a:r>
              <a:rPr lang="ru-RU" sz="2400" dirty="0" smtClean="0"/>
              <a:t>1397 г</a:t>
            </a:r>
            <a:r>
              <a:rPr lang="ru-RU" sz="2400" dirty="0"/>
              <a:t>. вече утвердило Псковскую судную </a:t>
            </a:r>
            <a:r>
              <a:rPr lang="ru-RU" sz="2400" dirty="0" smtClean="0"/>
              <a:t>грамоту </a:t>
            </a:r>
            <a:r>
              <a:rPr lang="ru-RU" sz="2400" dirty="0"/>
              <a:t>– свод государственных законов на основе княжьих грамот Александра Невского и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Константина Дмитриевича и приписок псковских пошлин. </a:t>
            </a:r>
            <a:r>
              <a:rPr lang="ru-RU" sz="2400" dirty="0" smtClean="0"/>
              <a:t>Псковская судная грамота </a:t>
            </a:r>
            <a:r>
              <a:rPr lang="ru-RU" sz="2400" dirty="0"/>
              <a:t>стала одним из источников кодекса права Русского государства – Судебника 1497 года.</a:t>
            </a:r>
          </a:p>
        </p:txBody>
      </p:sp>
      <p:pic>
        <p:nvPicPr>
          <p:cNvPr id="1026" name="Picture 2" descr="ÐÐ°ÑÑÐ¸Ð½ÐºÐ¸ Ð¿Ð¾ Ð·Ð°Ð¿ÑÐ¾ÑÑ Ð¿ÑÐºÐ¾Ð²ÑÐºÐ°Ñ ÑÑÐ´Ð½Ð°Ñ Ð³ÑÐ°Ð¼Ð¾Ñ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1148" y="970263"/>
            <a:ext cx="2558640" cy="4114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Ð¿ÑÐºÐ¾Ð²ÑÐºÐ°Ñ ÑÑÐ´Ð½Ð°Ñ Ð³ÑÐ°Ð¼Ð¾Ñ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5" y="2010270"/>
            <a:ext cx="2790281" cy="3848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382282" y="5959942"/>
            <a:ext cx="3903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Страница Псковской судной грамоты</a:t>
            </a:r>
            <a:endParaRPr lang="ru-RU" i="1" dirty="0"/>
          </a:p>
        </p:txBody>
      </p:sp>
      <p:sp>
        <p:nvSpPr>
          <p:cNvPr id="6" name="TextBox 5"/>
          <p:cNvSpPr txBox="1"/>
          <p:nvPr/>
        </p:nvSpPr>
        <p:spPr>
          <a:xfrm>
            <a:off x="8638901" y="5212603"/>
            <a:ext cx="3903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Страница Псковской судной грамоты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689193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804" y="2259182"/>
            <a:ext cx="4276725" cy="2798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70" y="2957513"/>
            <a:ext cx="6334125" cy="3076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558616" y="661243"/>
            <a:ext cx="90212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Важным атрибутом финансово-экономической самостоятельности </a:t>
            </a:r>
            <a:r>
              <a:rPr lang="ru-RU" sz="2400" dirty="0" smtClean="0"/>
              <a:t>Пскова до присоединения к Московскому государству был денежный </a:t>
            </a:r>
            <a:r>
              <a:rPr lang="ru-RU" sz="2400" dirty="0"/>
              <a:t>двор, а местная монетная чеканка стала эталонной для России.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69234" y="5383736"/>
            <a:ext cx="390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Псковские монеты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477698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3090" y="212213"/>
            <a:ext cx="620415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Beresta" panose="02000500080000020004" pitchFamily="2" charset="0"/>
              </a:rPr>
              <a:t>Где торговали?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Beresta" panose="02000500080000020004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27673" y="1007055"/>
            <a:ext cx="874087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Псковский торг первоначально располагался у стен Кремля (нынешняя пл. Ленина), но после 1510 г. </a:t>
            </a:r>
            <a:r>
              <a:rPr lang="ru-RU" sz="2400" dirty="0"/>
              <a:t>б</a:t>
            </a:r>
            <a:r>
              <a:rPr lang="ru-RU" sz="2400" dirty="0" smtClean="0"/>
              <a:t>ыл перенесен «за </a:t>
            </a:r>
            <a:r>
              <a:rPr lang="ru-RU" sz="2400" dirty="0" err="1" smtClean="0"/>
              <a:t>Середним</a:t>
            </a:r>
            <a:r>
              <a:rPr lang="ru-RU" sz="2400" dirty="0" smtClean="0"/>
              <a:t> городом </a:t>
            </a:r>
            <a:r>
              <a:rPr lang="ru-RU" sz="2400" dirty="0" err="1" smtClean="0"/>
              <a:t>противу</a:t>
            </a:r>
            <a:r>
              <a:rPr lang="ru-RU" sz="2400" dirty="0" smtClean="0"/>
              <a:t> </a:t>
            </a:r>
            <a:r>
              <a:rPr lang="ru-RU" sz="2400" dirty="0" err="1" smtClean="0"/>
              <a:t>Лужских</a:t>
            </a:r>
            <a:r>
              <a:rPr lang="ru-RU" sz="2400" dirty="0" smtClean="0"/>
              <a:t> ворот за рвом» и занимал огромную территорию: от Петровской ул. (б. Новгородской, ныне ул. К. Маркса) до </a:t>
            </a:r>
            <a:r>
              <a:rPr lang="ru-RU" sz="2400" dirty="0" err="1" smtClean="0"/>
              <a:t>Трупеховской</a:t>
            </a:r>
            <a:r>
              <a:rPr lang="ru-RU" sz="2400" dirty="0" smtClean="0"/>
              <a:t> ул. (нынешний Октябрьский просп.) по обеим сторонам ул. Большой (позднее Губернаторской, ныне ул. Некрасова) до стены Окольного города (стена у Ботанического сада), частично выходя за ее пределы в </a:t>
            </a:r>
            <a:r>
              <a:rPr lang="ru-RU" sz="2400" dirty="0" err="1" smtClean="0"/>
              <a:t>Полонищенский</a:t>
            </a:r>
            <a:r>
              <a:rPr lang="ru-RU" sz="2400" dirty="0" smtClean="0"/>
              <a:t> конец.</a:t>
            </a:r>
          </a:p>
          <a:p>
            <a:pPr algn="just"/>
            <a:r>
              <a:rPr lang="ru-RU" sz="2400" dirty="0" smtClean="0"/>
              <a:t>По писцовым книгам ХVI в. </a:t>
            </a:r>
            <a:r>
              <a:rPr lang="ru-RU" sz="2400" dirty="0"/>
              <a:t>в</a:t>
            </a:r>
            <a:r>
              <a:rPr lang="ru-RU" sz="2400" dirty="0" smtClean="0"/>
              <a:t>сего в городе насчитывалось 1263 лавки, амбаров, клетей; на двух гостиных дворах (двор гостиный приезжих гостей московских, двор гостиный льняной) - 160 амбаров; на третьем, «Соляном дворе» - 6 навесов с 48 местами, где клали соль. Все эти гостиные дворы находились на территории торга. </a:t>
            </a:r>
            <a:endParaRPr lang="ru-RU" sz="2400" dirty="0"/>
          </a:p>
        </p:txBody>
      </p:sp>
      <p:pic>
        <p:nvPicPr>
          <p:cNvPr id="7170" name="Picture 2" descr="ÐÐ°ÑÑÐ¸Ð½ÐºÐ¸ Ð¿Ð¾ Ð·Ð°Ð¿ÑÐ¾ÑÑ Ð¿ÑÐºÐ¾Ð²ÑÐºÐ¸Ð¹ ÑÐ¾ÑÐ³ Ð¢Ð¾ÑÐ³Ð¾Ð²Ð»Ñ Ð¼ÑÐ´Ð¾Ð¼ Ð¸ ÑÐ»ÐµÐ±Ð¾Ð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41" y="1421927"/>
            <a:ext cx="3113935" cy="38612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5362136"/>
            <a:ext cx="3251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/>
              <a:t>«Торговля </a:t>
            </a:r>
            <a:r>
              <a:rPr lang="ru-RU" i="1" dirty="0" smtClean="0"/>
              <a:t>хлебом </a:t>
            </a:r>
            <a:r>
              <a:rPr lang="ru-RU" i="1" dirty="0"/>
              <a:t>и медом», миниатюра Летописного лицевого свода, XVI в.</a:t>
            </a:r>
          </a:p>
        </p:txBody>
      </p:sp>
    </p:spTree>
    <p:extLst>
      <p:ext uri="{BB962C8B-B14F-4D97-AF65-F5344CB8AC3E}">
        <p14:creationId xmlns:p14="http://schemas.microsoft.com/office/powerpoint/2010/main" val="125562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199" y="540482"/>
            <a:ext cx="102362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Крупная торговля была сосредоточена на Большом торгу, где располагались торговые ряды. Всего в Пскове насчитывалось более 40 рядов. </a:t>
            </a:r>
            <a:r>
              <a:rPr lang="ru-RU" sz="2400" dirty="0" smtClean="0"/>
              <a:t>Самым </a:t>
            </a:r>
            <a:r>
              <a:rPr lang="ru-RU" sz="2400" dirty="0"/>
              <a:t>богатым был ряд </a:t>
            </a:r>
            <a:r>
              <a:rPr lang="ru-RU" sz="2400" dirty="0" err="1"/>
              <a:t>сурожский</a:t>
            </a:r>
            <a:r>
              <a:rPr lang="ru-RU" sz="2400" dirty="0"/>
              <a:t>, торговавший преимущественно привозными товарами: сукнами, </a:t>
            </a:r>
            <a:r>
              <a:rPr lang="ru-RU" sz="2400" dirty="0" err="1"/>
              <a:t>тафтами</a:t>
            </a:r>
            <a:r>
              <a:rPr lang="ru-RU" sz="2400" dirty="0"/>
              <a:t>, камками, среднеазиатскими </a:t>
            </a:r>
            <a:r>
              <a:rPr lang="ru-RU" sz="2400" dirty="0" err="1"/>
              <a:t>зенденями</a:t>
            </a:r>
            <a:r>
              <a:rPr lang="ru-RU" sz="2400" dirty="0"/>
              <a:t>, шелком, золотом, серебром и др. Здесь продавались наиболее дорогие товары, о чем свидетельствует лавочный сбор в 1 </a:t>
            </a:r>
            <a:r>
              <a:rPr lang="ru-RU" sz="2400" dirty="0" smtClean="0"/>
              <a:t>рубль. Дважды </a:t>
            </a:r>
            <a:r>
              <a:rPr lang="ru-RU" sz="2400" dirty="0"/>
              <a:t>в год, в январе и в мае, </a:t>
            </a:r>
            <a:r>
              <a:rPr lang="ru-RU" sz="2400" dirty="0" smtClean="0"/>
              <a:t>проходили </a:t>
            </a:r>
            <a:r>
              <a:rPr lang="ru-RU" sz="2400" dirty="0"/>
              <a:t>крупные ярмарки.</a:t>
            </a:r>
          </a:p>
        </p:txBody>
      </p:sp>
      <p:pic>
        <p:nvPicPr>
          <p:cNvPr id="8194" name="Picture 2" descr="ÐÐ°ÑÑÐ¸Ð½ÐºÐ¸ Ð¿Ð¾ Ð·Ð°Ð¿ÑÐ¾ÑÑ Ð¿ÑÐºÐ¾Ð² ÑÐ¾ÑÐ³Ð¾Ð²Ð»Ñ ÑÑÐµÐ´Ð½Ð¸Ðµ Ð²ÐµÐº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707" y="3445250"/>
            <a:ext cx="4264893" cy="27236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38553" y="6168871"/>
            <a:ext cx="3251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Псковский торг.</a:t>
            </a:r>
          </a:p>
          <a:p>
            <a:pPr algn="ctr"/>
            <a:r>
              <a:rPr lang="ru-RU" i="1" dirty="0" smtClean="0"/>
              <a:t>Фотография </a:t>
            </a:r>
            <a:r>
              <a:rPr lang="en-US" i="1" dirty="0" smtClean="0"/>
              <a:t>XIX</a:t>
            </a:r>
            <a:r>
              <a:rPr lang="ru-RU" i="1" dirty="0" smtClean="0"/>
              <a:t> века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743373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8688" y="1979707"/>
            <a:ext cx="6096000" cy="36313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Мелкой розничной торговлей занималось до половины населения города, если не больше. Фактически все, кто что-то производил, самостоятельно реализовывали товары. Крупной международной торговлей занимались </a:t>
            </a:r>
            <a:r>
              <a:rPr lang="ru-RU" sz="2400" dirty="0" smtClean="0"/>
              <a:t>40-50 </a:t>
            </a:r>
            <a:r>
              <a:rPr lang="ru-RU" sz="2400" dirty="0"/>
              <a:t>купцов. В XVII веке к числу крупных представителей международной торговли относился псковский купец </a:t>
            </a:r>
            <a:r>
              <a:rPr lang="ru-RU" sz="2400" dirty="0" err="1"/>
              <a:t>Поганкин</a:t>
            </a:r>
            <a:r>
              <a:rPr lang="ru-RU" sz="2400" dirty="0"/>
              <a:t>. </a:t>
            </a:r>
          </a:p>
        </p:txBody>
      </p:sp>
      <p:pic>
        <p:nvPicPr>
          <p:cNvPr id="2050" name="Picture 2" descr="ÐÐ°ÑÑÐ¸Ð½ÐºÐ¸ Ð¿Ð¾ Ð·Ð°Ð¿ÑÐ¾ÑÑ ÑÐ¿ÐµÐ³Ð°Ð»ÑÑÐºÐ¸Ð¹ Ð¿Ð¾ Ð¿ÑÐºÐ¾Ð²Ñ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193" y="499744"/>
            <a:ext cx="3769237" cy="54019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06757" y="238303"/>
            <a:ext cx="620415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Beresta" panose="02000500080000020004" pitchFamily="2" charset="0"/>
              </a:rPr>
              <a:t>Кто торговал?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Beresta" panose="02000500080000020004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9193" y="5978454"/>
            <a:ext cx="390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Реконструкция Ю.П. </a:t>
            </a:r>
            <a:r>
              <a:rPr lang="ru-RU" i="1" dirty="0" err="1" smtClean="0"/>
              <a:t>Спегальского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077317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4157" y="1533560"/>
            <a:ext cx="6219176" cy="4816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Род </a:t>
            </a:r>
            <a:r>
              <a:rPr lang="ru-RU" sz="2400" dirty="0" err="1"/>
              <a:t>Поганкиных</a:t>
            </a:r>
            <a:r>
              <a:rPr lang="ru-RU" sz="2400" dirty="0"/>
              <a:t> был известен в XVI веке. Во всяком случае, предание рассказывает, как царь Иван Васильевич Грозный во время своего похода на Псков потребовал от одного из членов этой семьи денег. «Сколько тебе, государь, нужно?» – спросил тот. «Ах ты, поганый! Да разве ты настолько богат, что в состоянии удовлетворить меня!» – воскликнул Грозный-царь. С этого-то будто бы дня и стали называть купца Поганым, а детей его </a:t>
            </a:r>
            <a:r>
              <a:rPr lang="ru-RU" sz="2400" dirty="0" err="1"/>
              <a:t>Поганкиными</a:t>
            </a:r>
            <a:r>
              <a:rPr lang="ru-RU" sz="2400" dirty="0"/>
              <a:t>. Есть и другие объяснения их прозвища.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45467" y="414867"/>
            <a:ext cx="4080933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400" dirty="0" err="1" smtClean="0">
                <a:solidFill>
                  <a:schemeClr val="accent2">
                    <a:lumMod val="50000"/>
                  </a:schemeClr>
                </a:solidFill>
                <a:latin typeface="Beresta" panose="02000500080000020004" pitchFamily="2" charset="0"/>
              </a:rPr>
              <a:t>Поганкины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Beresta" panose="02000500080000020004" pitchFamily="2" charset="0"/>
            </a:endParaRPr>
          </a:p>
        </p:txBody>
      </p:sp>
      <p:pic>
        <p:nvPicPr>
          <p:cNvPr id="1026" name="Picture 2" descr="http://pleskov60.ru/pogankiny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636" y="2121428"/>
            <a:ext cx="4709805" cy="30731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865260" y="5485366"/>
            <a:ext cx="3903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err="1" smtClean="0"/>
              <a:t>Поганкины</a:t>
            </a:r>
            <a:r>
              <a:rPr lang="ru-RU" i="1" dirty="0" smtClean="0"/>
              <a:t> палаты, вид со двора.</a:t>
            </a:r>
          </a:p>
          <a:p>
            <a:pPr algn="ctr"/>
            <a:r>
              <a:rPr lang="ru-RU" i="1" dirty="0" smtClean="0"/>
              <a:t>Реконструкция Ю.П. </a:t>
            </a:r>
            <a:r>
              <a:rPr lang="ru-RU" i="1" dirty="0" err="1" smtClean="0"/>
              <a:t>Спегальского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375521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25997" y="622528"/>
            <a:ext cx="6714069" cy="2445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effectLst/>
                <a:ea typeface="Calibri" panose="020F0502020204030204" pitchFamily="34" charset="0"/>
              </a:rPr>
              <a:t>Слово «</a:t>
            </a:r>
            <a:r>
              <a:rPr lang="ru-RU" sz="2400" dirty="0" err="1" smtClean="0">
                <a:effectLst/>
                <a:ea typeface="Calibri" panose="020F0502020204030204" pitchFamily="34" charset="0"/>
              </a:rPr>
              <a:t>ганза</a:t>
            </a:r>
            <a:r>
              <a:rPr lang="ru-RU" sz="2400" dirty="0" smtClean="0">
                <a:effectLst/>
                <a:ea typeface="Calibri" panose="020F0502020204030204" pitchFamily="34" charset="0"/>
              </a:rPr>
              <a:t>» в немецком языке эпохи Средневековья имело несколько значений, но все они первоначально означали гильдию или сообщество купцов, ведущих активную международную торговлю. На Руси таких купцов называли «гостями».</a:t>
            </a:r>
          </a:p>
        </p:txBody>
      </p:sp>
      <p:pic>
        <p:nvPicPr>
          <p:cNvPr id="3074" name="Picture 2" descr="https://upload.wikimedia.org/wikipedia/commons/thumb/3/3e/Stadtrecht_P.Schiffrecht.MHG.ajb.jpg/350px-Stadtrecht_P.Schiffrecht.MHG.aj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08" b="14100"/>
          <a:stretch/>
        </p:blipFill>
        <p:spPr bwMode="auto">
          <a:xfrm>
            <a:off x="-1680" y="544553"/>
            <a:ext cx="4328145" cy="5495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9992" y="6040350"/>
            <a:ext cx="284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i="1" dirty="0">
                <a:solidFill>
                  <a:srgbClr val="222222"/>
                </a:solidFill>
                <a:latin typeface="Arial" panose="020B0604020202020204" pitchFamily="34" charset="0"/>
              </a:rPr>
              <a:t>Гавань. Миниатюра шмуцтитула Гамбургского права 1475 года.</a:t>
            </a:r>
            <a:endParaRPr lang="ru-RU" sz="12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25997" y="3068390"/>
            <a:ext cx="6799057" cy="3253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ea typeface="Calibri" panose="020F0502020204030204" pitchFamily="34" charset="0"/>
              </a:rPr>
              <a:t>С XIII века Ганза стала означать </a:t>
            </a:r>
            <a:r>
              <a:rPr lang="ru-RU" sz="2400" dirty="0" smtClean="0">
                <a:ea typeface="Calibri" panose="020F0502020204030204" pitchFamily="34" charset="0"/>
              </a:rPr>
              <a:t>мощный экономический союз </a:t>
            </a:r>
            <a:r>
              <a:rPr lang="ru-RU" sz="2400" dirty="0">
                <a:ea typeface="Calibri" panose="020F0502020204030204" pitchFamily="34" charset="0"/>
              </a:rPr>
              <a:t>городов Северной Германии, расположенных на берегах Балтийского и Северного морей.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ea typeface="Calibri" panose="020F0502020204030204" pitchFamily="34" charset="0"/>
              </a:rPr>
              <a:t>Благодаря Ганзе в XIII–XIV веках в Северной Европе впервые в её истории возникли прочные торговые связи в пределах огромного региона: от Англии на западе до русских земель и Финляндии.</a:t>
            </a:r>
          </a:p>
        </p:txBody>
      </p:sp>
    </p:spTree>
    <p:extLst>
      <p:ext uri="{BB962C8B-B14F-4D97-AF65-F5344CB8AC3E}">
        <p14:creationId xmlns:p14="http://schemas.microsoft.com/office/powerpoint/2010/main" val="1325617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57182" y="251881"/>
            <a:ext cx="7093794" cy="641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Сергей </a:t>
            </a:r>
            <a:r>
              <a:rPr lang="ru-RU" sz="2400" dirty="0" err="1"/>
              <a:t>Поганкин</a:t>
            </a:r>
            <a:r>
              <a:rPr lang="ru-RU" sz="2400" dirty="0"/>
              <a:t> разбогател на торговле салом: скупал его, перетапливал и продавал, накинув две с половиной копейки на пуд (что само свидетельствует о размахе торговли). В Пскове у него было с полсотни лавок в Торговых рядах и в различных концах города, кожевенный завод на </a:t>
            </a:r>
            <a:r>
              <a:rPr lang="ru-RU" sz="2400" dirty="0" err="1"/>
              <a:t>Завеличье</a:t>
            </a:r>
            <a:r>
              <a:rPr lang="ru-RU" sz="2400" dirty="0"/>
              <a:t>, мельница за Михайловскими воротами (фундамент мельницы «из дикого камня» на этом месте сохранился до сих пор), каменные амбары за </a:t>
            </a:r>
            <a:r>
              <a:rPr lang="ru-RU" sz="2400" dirty="0" err="1"/>
              <a:t>Гремячими</a:t>
            </a:r>
            <a:r>
              <a:rPr lang="ru-RU" sz="2400" dirty="0"/>
              <a:t> воротами, клети, сады, огороды и т.п.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Но </a:t>
            </a:r>
            <a:r>
              <a:rPr lang="ru-RU" sz="2400" dirty="0" err="1"/>
              <a:t>Поганкин</a:t>
            </a:r>
            <a:r>
              <a:rPr lang="ru-RU" sz="2400" dirty="0"/>
              <a:t> промышлял еще и контрабандой, его обозы обходили таможенные заставы. Недаром в народе поговаривали, что богатство его «нечисто», что </a:t>
            </a:r>
            <a:r>
              <a:rPr lang="ru-RU" sz="2400" dirty="0" err="1"/>
              <a:t>Поганкин</a:t>
            </a:r>
            <a:r>
              <a:rPr lang="ru-RU" sz="2400" dirty="0"/>
              <a:t> </a:t>
            </a:r>
            <a:r>
              <a:rPr lang="ru-RU" sz="2400" dirty="0" smtClean="0"/>
              <a:t>водит </a:t>
            </a:r>
            <a:r>
              <a:rPr lang="ru-RU" sz="2400" dirty="0"/>
              <a:t>знакомство в </a:t>
            </a:r>
            <a:r>
              <a:rPr lang="ru-RU" sz="2400" dirty="0" err="1"/>
              <a:t>Гдовском</a:t>
            </a:r>
            <a:r>
              <a:rPr lang="ru-RU" sz="2400" dirty="0"/>
              <a:t> уезде с разбойниками Сорокового бора, которые ездят к нему во Псков и бражничают в его палатах.</a:t>
            </a:r>
          </a:p>
        </p:txBody>
      </p:sp>
      <p:pic>
        <p:nvPicPr>
          <p:cNvPr id="7170" name="Picture 2" descr="ÐÐ°ÑÑÐ¸Ð½ÐºÐ¸ Ð¿Ð¾ Ð·Ð°Ð¿ÑÐ¾ÑÑ Ð¿ÑÐºÐ¾Ð² Ð³ÑÐµÐ¼ÑÑÐ°Ñ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42" y="1938866"/>
            <a:ext cx="4566140" cy="30411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5405" y="5085271"/>
            <a:ext cx="390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err="1" smtClean="0"/>
              <a:t>Гремячая</a:t>
            </a:r>
            <a:r>
              <a:rPr lang="ru-RU" i="1" dirty="0" smtClean="0"/>
              <a:t> башня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8110442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5869" y="149189"/>
            <a:ext cx="10786531" cy="3648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Сергей </a:t>
            </a:r>
            <a:r>
              <a:rPr lang="ru-RU" sz="2400" dirty="0" err="1"/>
              <a:t>Поганкин</a:t>
            </a:r>
            <a:r>
              <a:rPr lang="ru-RU" sz="2400" dirty="0"/>
              <a:t> был </a:t>
            </a:r>
            <a:r>
              <a:rPr lang="ru-RU" sz="2400" dirty="0" smtClean="0"/>
              <a:t>главой </a:t>
            </a:r>
            <a:r>
              <a:rPr lang="ru-RU" sz="2400" dirty="0"/>
              <a:t>денежного двора во Пскове (одного из четырех, существовавших тогда на Руси). На это дело ставили только тех, кто в случае недостачи мог возместить ее из своих средств. Он входил в состав совета из пяти или шести выборных земских людей, управляющих Псковом и его пригородами. В разные годы Сергей </a:t>
            </a:r>
            <a:r>
              <a:rPr lang="ru-RU" sz="2400" dirty="0" err="1"/>
              <a:t>Поганкин</a:t>
            </a:r>
            <a:r>
              <a:rPr lang="ru-RU" sz="2400" dirty="0"/>
              <a:t> был и «главою кабацким», и «главою таможни»: ведь он знал все ходы и выходы! Умер он во время одного из моровых поветрий, не оставив прямых наследников. Все добро досталось племяннику – Григорию </a:t>
            </a:r>
            <a:r>
              <a:rPr lang="ru-RU" sz="2400" dirty="0" err="1"/>
              <a:t>Поганкину</a:t>
            </a:r>
            <a:r>
              <a:rPr lang="ru-RU" sz="2400" dirty="0"/>
              <a:t>, который завещал его церквам и монастырям, дабы души стяжавших обрели успокоение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26" name="Picture 2" descr="ÐÐ°ÑÑÐ¸Ð½ÐºÐ¸ Ð¿Ð¾ Ð·Ð°Ð¿ÑÐ¾ÑÑ Ð¿ÑÐºÐ¾Ð² Ð¿Ð¾Ð³Ð°Ð½ÐºÐ¸Ð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883" y="3501375"/>
            <a:ext cx="3987983" cy="2658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19883" y="6234937"/>
            <a:ext cx="390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Крыльцо </a:t>
            </a:r>
            <a:r>
              <a:rPr lang="ru-RU" i="1" dirty="0" err="1" smtClean="0"/>
              <a:t>Поганкиных</a:t>
            </a:r>
            <a:r>
              <a:rPr lang="ru-RU" i="1" dirty="0" smtClean="0"/>
              <a:t> палат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200229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089" y="1273059"/>
            <a:ext cx="699011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Купцы </a:t>
            </a:r>
            <a:r>
              <a:rPr lang="ru-RU" sz="2400" dirty="0" err="1"/>
              <a:t>Русиновы</a:t>
            </a:r>
            <a:r>
              <a:rPr lang="ru-RU" sz="2400" dirty="0"/>
              <a:t> – одна из первых псковских семей, разбогатевших в начале XVII века. </a:t>
            </a:r>
            <a:r>
              <a:rPr lang="ru-RU" sz="2400" dirty="0" smtClean="0"/>
              <a:t>Ими </a:t>
            </a:r>
            <a:r>
              <a:rPr lang="ru-RU" sz="2400" dirty="0"/>
              <a:t>в первой половине XVII века недалеко от церкви Петра и Павла с Буя на древней Петровской улице (ныне улица Карла Маркса, дом 10) был построен </a:t>
            </a:r>
            <a:r>
              <a:rPr lang="ru-RU" sz="2400" dirty="0" smtClean="0"/>
              <a:t>двор. В </a:t>
            </a:r>
            <a:r>
              <a:rPr lang="ru-RU" sz="2400" dirty="0"/>
              <a:t>1631 г. Михаил Русинов был головой кабацким, что поручалось только крупным торговым людям. В 1648 г. он был откупщиком по сбору пошлин с царёвых ловель на р. Нарве. В этом же году М. Русинов был выбран представителем от Псковской земли на Земский собор в Москву, и в 1649 г. поставил свою подпись под Соборным Уложением царя Алексея Михайловича, как представитель «лучших» (богатейших) посадских людей.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9061" y="385085"/>
            <a:ext cx="4080933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400" dirty="0" err="1" smtClean="0">
                <a:solidFill>
                  <a:schemeClr val="accent2">
                    <a:lumMod val="50000"/>
                  </a:schemeClr>
                </a:solidFill>
                <a:latin typeface="Beresta" panose="02000500080000020004" pitchFamily="2" charset="0"/>
              </a:rPr>
              <a:t>Русиновы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Beresta" panose="02000500080000020004" pitchFamily="2" charset="0"/>
            </a:endParaRPr>
          </a:p>
        </p:txBody>
      </p:sp>
      <p:pic>
        <p:nvPicPr>
          <p:cNvPr id="3074" name="Picture 2" descr="ÐÐ°ÑÑÐ¸Ð½ÐºÐ¸ Ð¿Ð¾ Ð·Ð°Ð¿ÑÐ¾ÑÑ Ð¿ÑÐºÐ¾Ð² Ð´Ð¾Ð¼ ÑÑÑÐ¸Ð½Ð¾Ð²ÑÑ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469" y="1913465"/>
            <a:ext cx="4482355" cy="31242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841406" y="5037667"/>
            <a:ext cx="390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Двор </a:t>
            </a:r>
            <a:r>
              <a:rPr lang="ru-RU" i="1" dirty="0" err="1" smtClean="0"/>
              <a:t>Русиновых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61796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55267" y="1336892"/>
            <a:ext cx="566419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В 60-70-е гг. XVII в. сыновья Михаила </a:t>
            </a:r>
            <a:r>
              <a:rPr lang="ru-RU" sz="2400" dirty="0" err="1"/>
              <a:t>Русинова</a:t>
            </a:r>
            <a:r>
              <a:rPr lang="ru-RU" sz="2400" dirty="0"/>
              <a:t> – Афанасий и Тимофей продолжили энергичную торговую деятельность. Они имели несколько десятков лавок в Большом, Новом, Суконном и других торговых рядах, и играли ведущую роль в экспорте товаров за рубеж. В 1670-71 гг. они, например, вывезли льна, пеньки, кож, холста, мехов, мыла, сала на огромную сумму – 4755 рублей. </a:t>
            </a:r>
          </a:p>
        </p:txBody>
      </p:sp>
      <p:pic>
        <p:nvPicPr>
          <p:cNvPr id="9218" name="Picture 2" descr="ÐÐ°ÑÑÐ¸Ð½ÐºÐ¸ Ð¿Ð¾ Ð·Ð°Ð¿ÑÐ¾ÑÑ Ð¿ÑÐºÐ¾Ð² Ð¿Ð°Ð»Ð°ÑÑ ÑÑÑÐ¸Ð½Ð¾Ð²ÑÑ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1"/>
          <a:stretch/>
        </p:blipFill>
        <p:spPr bwMode="auto">
          <a:xfrm>
            <a:off x="127000" y="1067478"/>
            <a:ext cx="5295584" cy="41396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0673" y="5207147"/>
            <a:ext cx="390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Палаты </a:t>
            </a:r>
            <a:r>
              <a:rPr lang="ru-RU" i="1" dirty="0" err="1" smtClean="0"/>
              <a:t>Русиновых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592146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leskov60.ru/karla-marksa10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b="16455"/>
          <a:stretch/>
        </p:blipFill>
        <p:spPr bwMode="auto">
          <a:xfrm>
            <a:off x="7834362" y="258233"/>
            <a:ext cx="3464552" cy="2806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pleskov60.ru/karla-marksa10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990" y="3064933"/>
            <a:ext cx="4295001" cy="32273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925857" y="6358606"/>
            <a:ext cx="390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Внутренняя часть двора </a:t>
            </a:r>
            <a:r>
              <a:rPr lang="ru-RU" i="1" dirty="0" err="1" smtClean="0"/>
              <a:t>Русиновых</a:t>
            </a:r>
            <a:endParaRPr lang="ru-RU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79804" y="1563638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/>
              <a:t>В результате торгово-административной реформы, проведённой по инициативе псковского воеводы А.Л. </a:t>
            </a:r>
            <a:r>
              <a:rPr lang="ru-RU" sz="2400" dirty="0" err="1"/>
              <a:t>Ордин-Нащокина</a:t>
            </a:r>
            <a:r>
              <a:rPr lang="ru-RU" sz="2400" dirty="0"/>
              <a:t>, в 1665 г. Афанасий Михайлович Русинов был в числе 15 «лучших» выбран в орган городского самоуправления. В </a:t>
            </a:r>
            <a:r>
              <a:rPr lang="ru-RU" sz="2400" dirty="0" smtClean="0"/>
              <a:t>1673-74 гг</a:t>
            </a:r>
            <a:r>
              <a:rPr lang="ru-RU" sz="2400" dirty="0"/>
              <a:t>. Афанасий Русинов - псковский таможенный голова, а в 1687 г. он голова псковского кружечного двора. В </a:t>
            </a:r>
            <a:r>
              <a:rPr lang="ru-RU" sz="2400" dirty="0" smtClean="0"/>
              <a:t>1700 г</a:t>
            </a:r>
            <a:r>
              <a:rPr lang="ru-RU" sz="2400" dirty="0"/>
              <a:t>. А.М. Русинов становится первым бургомистром г. Пскова.</a:t>
            </a:r>
          </a:p>
        </p:txBody>
      </p:sp>
    </p:spTree>
    <p:extLst>
      <p:ext uri="{BB962C8B-B14F-4D97-AF65-F5344CB8AC3E}">
        <p14:creationId xmlns:p14="http://schemas.microsoft.com/office/powerpoint/2010/main" val="976212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200" y="993110"/>
            <a:ext cx="11413067" cy="2463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По таможенным книгам 1670-1671 годов было определено, что главой купеческой семьи был Семен Меншиков. Он и его сын Фома числились в наиболее богатых псковских купцах. В 70-годах среди псковских купцов упоминаются еще Ларион, Гавриил и Кузьма Меншиковы, а позднее – Самуил. Фома, старший из сыновей, удачно вел торговлю вместе с отцом, разбогател, обзавелся своею семьей и, отделившись от семьи отца, повел свое торговое дело.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16958" y="245918"/>
            <a:ext cx="3312125" cy="74719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Beresta" panose="02000500080000020004" pitchFamily="2" charset="0"/>
                <a:ea typeface="Calibri" panose="020F0502020204030204" pitchFamily="34" charset="0"/>
              </a:rPr>
              <a:t>Меньшиковы</a:t>
            </a:r>
          </a:p>
        </p:txBody>
      </p:sp>
      <p:pic>
        <p:nvPicPr>
          <p:cNvPr id="2056" name="Picture 8" descr="ÐÐ°ÑÑÐ¸Ð½ÐºÐ¸ Ð¿Ð¾ Ð·Ð°Ð¿ÑÐ¾ÑÑ Ð¿ÑÐºÐ¾Ð² Ð¿Ð°Ð»Ð°ÑÑ Ð¼ÐµÐ½ÑÑÐ¸ÐºÐ¾Ð²ÑÑ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908" y="3392944"/>
            <a:ext cx="4165210" cy="30941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21453" y="6430997"/>
            <a:ext cx="390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Палаты Меньшиковых</a:t>
            </a:r>
            <a:endParaRPr lang="ru-RU" i="1" dirty="0"/>
          </a:p>
        </p:txBody>
      </p:sp>
      <p:pic>
        <p:nvPicPr>
          <p:cNvPr id="6" name="Picture 2" descr="ÐÐ°ÑÑÐ¸Ð½ÐºÐ¸ Ð¿Ð¾ Ð·Ð°Ð¿ÑÐ¾ÑÑ Ð¿ÑÐºÐ¾Ð² Ð¿Ð°Ð»Ð°ÑÑ Ð¼ÐµÐ½ÑÑÐ¸ÐºÐ¾Ð²ÑÑ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300" y="3573824"/>
            <a:ext cx="4026958" cy="26846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076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ÐÐ°ÑÑÐ¸Ð½ÐºÐ¸ Ð¿Ð¾ Ð·Ð°Ð¿ÑÐ¾ÑÑ Ð¿ÑÐºÐ¾Ð² Ð¿Ð°Ð»Ð°ÑÑ Ð¼ÐµÐ½ÑÑÐ¸ÐºÐ¾Ð²ÑÑ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667" y="2612438"/>
            <a:ext cx="4627106" cy="3285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Ð¡ÑÐ¾Ð»Ð¾Ð²Ð°Ñ Ð¿Ð°Ð»Ð°ÑÐ° Ð² Ð´Ð¾Ð¼Ðµ ÐÐµÐ½ÑÑÐ¸ÐºÐ¾Ð²ÑÑ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519" y="3152086"/>
            <a:ext cx="4748148" cy="35136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11133" y="168379"/>
            <a:ext cx="6858000" cy="2463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Тогда и были сооружены вторые – наиболее известные – палаты Меншиковых. К северному фасаду здания, выходящему на парадный двор, примыкало большое высокое каменное крыльцо с колоннами, лестницами, ведущими с двух сторон в сени второго этажа. </a:t>
            </a:r>
          </a:p>
        </p:txBody>
      </p:sp>
      <p:pic>
        <p:nvPicPr>
          <p:cNvPr id="5122" name="Picture 2" descr="Â«ÐÐ¾ÑÐµÑÐ½Ð°ÑÂ» Ð¿Ð°Ð»Ð°ÑÐ° Ð² Ð´Ð¾Ð¼Ðµ ÐÐµÐ½ÑÑÐ¸ÐºÐ¾Ð²ÑÑ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168379"/>
            <a:ext cx="3925359" cy="29194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272864" y="6093788"/>
            <a:ext cx="3903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Палаты Меньшиковых</a:t>
            </a:r>
          </a:p>
          <a:p>
            <a:pPr algn="ctr"/>
            <a:r>
              <a:rPr lang="ru-RU" i="1" dirty="0" smtClean="0"/>
              <a:t>Реконструкция Ю.П. </a:t>
            </a:r>
            <a:r>
              <a:rPr lang="ru-RU" i="1" dirty="0" err="1" smtClean="0"/>
              <a:t>Спегальского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9155570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6290" y="93767"/>
            <a:ext cx="8124177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Beresta" panose="02000500080000020004" pitchFamily="2" charset="0"/>
              </a:rPr>
              <a:t>Где жили иностранные купцы?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Beresta" panose="02000500080000020004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435" y="1549008"/>
            <a:ext cx="7544272" cy="4816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/>
              <a:t>Немецкий </a:t>
            </a:r>
            <a:r>
              <a:rPr lang="ru-RU" sz="2400" dirty="0"/>
              <a:t>берег – набережная реки </a:t>
            </a:r>
            <a:r>
              <a:rPr lang="ru-RU" sz="2400" dirty="0" err="1"/>
              <a:t>Псковы</a:t>
            </a:r>
            <a:r>
              <a:rPr lang="ru-RU" sz="2400" dirty="0"/>
              <a:t> на противоположном от кремля берегу – охватывал всё низовье </a:t>
            </a:r>
            <a:r>
              <a:rPr lang="ru-RU" sz="2400" dirty="0" err="1" smtClean="0"/>
              <a:t>Псковы</a:t>
            </a:r>
            <a:r>
              <a:rPr lang="ru-RU" sz="2400" dirty="0" smtClean="0"/>
              <a:t>. В отличии от Новгорода, </a:t>
            </a:r>
            <a:r>
              <a:rPr lang="ru-RU" sz="2400" dirty="0"/>
              <a:t>на Немецком берегу в Пскове не было Немецкого двора, </a:t>
            </a:r>
            <a:r>
              <a:rPr lang="ru-RU" sz="2400" dirty="0" smtClean="0"/>
              <a:t>потому </a:t>
            </a:r>
            <a:r>
              <a:rPr lang="ru-RU" sz="2400" dirty="0"/>
              <a:t>что псковичи не хотели, чтобы в непосредственной близости от </a:t>
            </a:r>
            <a:r>
              <a:rPr lang="ru-RU" sz="2400" dirty="0" err="1" smtClean="0"/>
              <a:t>крома</a:t>
            </a:r>
            <a:r>
              <a:rPr lang="ru-RU" sz="2400" dirty="0" smtClean="0"/>
              <a:t> располагалось ограждённое поселение </a:t>
            </a:r>
            <a:r>
              <a:rPr lang="ru-RU" sz="2400" dirty="0"/>
              <a:t>иностранцев. </a:t>
            </a:r>
            <a:endParaRPr lang="ru-RU" sz="2400" dirty="0" smtClean="0"/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/>
              <a:t>Так запись</a:t>
            </a:r>
            <a:r>
              <a:rPr lang="ru-RU" sz="2400" dirty="0"/>
              <a:t>, сделанная в отчёте ганзейских </a:t>
            </a:r>
            <a:r>
              <a:rPr lang="ru-RU" sz="2400" dirty="0" smtClean="0"/>
              <a:t>послов, гласит: </a:t>
            </a:r>
            <a:r>
              <a:rPr lang="ru-RU" sz="2400" dirty="0"/>
              <a:t>«В Пскове Немецкий берег называется Немецким только по имени. Но когда какой-нибудь немец туда приезжает, то должен давать арендную плату тому, кому дома принадлежат».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773" y="2159151"/>
            <a:ext cx="3920961" cy="31563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50906" y="5561684"/>
            <a:ext cx="390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Рисунок Ю.П. </a:t>
            </a:r>
            <a:r>
              <a:rPr lang="ru-RU" i="1" dirty="0" err="1" smtClean="0"/>
              <a:t>Спегальского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8264885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ibliopskov.ru/img2013/gan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33" y="0"/>
            <a:ext cx="11614802" cy="66800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1203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6067" y="1284069"/>
            <a:ext cx="6900333" cy="4439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Присоединение Пскова к Москве в 1510 году не изменило сложившейся практики: </a:t>
            </a:r>
            <a:r>
              <a:rPr lang="ru-RU" sz="2400" dirty="0" err="1"/>
              <a:t>ганзейцы</a:t>
            </a:r>
            <a:r>
              <a:rPr lang="ru-RU" sz="2400" dirty="0"/>
              <a:t> входили на своих судах в устье </a:t>
            </a:r>
            <a:r>
              <a:rPr lang="ru-RU" sz="2400" dirty="0" err="1"/>
              <a:t>Псковы</a:t>
            </a:r>
            <a:r>
              <a:rPr lang="ru-RU" sz="2400" dirty="0"/>
              <a:t> и останавливались в обжитых их соотечественниками домах. В </a:t>
            </a:r>
            <a:r>
              <a:rPr lang="ru-RU" sz="2400" dirty="0" smtClean="0"/>
              <a:t>1538-1539 </a:t>
            </a:r>
            <a:r>
              <a:rPr lang="ru-RU" sz="2400" dirty="0"/>
              <a:t>годах в устье </a:t>
            </a:r>
            <a:r>
              <a:rPr lang="ru-RU" sz="2400" dirty="0" err="1"/>
              <a:t>Псковы</a:t>
            </a:r>
            <a:r>
              <a:rPr lang="ru-RU" sz="2400" dirty="0"/>
              <a:t> были построены Нижние решётки – заградительные устройства, преграждавшие путь судам в ночное и военное время. Решётки работали, в первую очередь, на пропуск ганзейских судов. В 1558 году началась Ливонская война, и русско-ганзейская торговля замерла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2050" name="Picture 2" descr="http://pskovgrad.ru/uploads/posts/2012-04/thumbs/1334914468_img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41" y="1563469"/>
            <a:ext cx="4225035" cy="3323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1573" y="5138345"/>
            <a:ext cx="390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Рисунок Ю.П. </a:t>
            </a:r>
            <a:r>
              <a:rPr lang="ru-RU" i="1" dirty="0" err="1" smtClean="0"/>
              <a:t>Спегальского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277708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90066" y="796674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 smtClean="0"/>
              <a:t>На </a:t>
            </a:r>
            <a:r>
              <a:rPr lang="ru-RU" sz="2400" dirty="0"/>
              <a:t>протяжении XIII-XVI веков Ганза объединяла целые купеческие сообщества северогерманских, английских, голландских, шведских, ливонских городов, партнерами которых были русские города.</a:t>
            </a:r>
          </a:p>
          <a:p>
            <a:pPr algn="just"/>
            <a:r>
              <a:rPr lang="ru-RU" sz="2400" dirty="0"/>
              <a:t>Членами Ганзы в разное время были более 200 больших и малых городов, расположенных главным образом в бассейне Северного и Балтийского морей.</a:t>
            </a:r>
          </a:p>
          <a:p>
            <a:pPr algn="just"/>
            <a:r>
              <a:rPr lang="ru-RU" sz="2400" dirty="0"/>
              <a:t>Для выработки общих правил и законов представители городов регулярно собирались на съезды в Любеке. Ганзейские купцы и компании пользовались определенными правами и привилегиями. </a:t>
            </a:r>
          </a:p>
        </p:txBody>
      </p:sp>
      <p:pic>
        <p:nvPicPr>
          <p:cNvPr id="2050" name="Picture 2" descr="ÐÐ°ÑÑÐ¸Ð½ÐºÐ¸ Ð¿Ð¾ Ð·Ð°Ð¿ÑÐ¾ÑÑ ÑÑÐµÐ´Ð½ÐµÐ²ÐµÐºÐ¾Ð²ÑÐ¹ ÐºÑÐ¿ÐµÑ Ð³Ð°Ð½Ð·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554" y="1016000"/>
            <a:ext cx="2440108" cy="4294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333" y="5573462"/>
            <a:ext cx="44450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/>
              <a:t>И</a:t>
            </a:r>
            <a:r>
              <a:rPr lang="ru-RU" sz="1600" i="1" dirty="0" smtClean="0"/>
              <a:t>кона из</a:t>
            </a:r>
            <a:r>
              <a:rPr lang="ru-RU" sz="1600" i="1" dirty="0"/>
              <a:t> Церкви Святого Николая в </a:t>
            </a:r>
            <a:r>
              <a:rPr lang="ru-RU" sz="1600" i="1" dirty="0" smtClean="0"/>
              <a:t>Таллине «Святой </a:t>
            </a:r>
            <a:r>
              <a:rPr lang="ru-RU" sz="1600" i="1" dirty="0"/>
              <a:t>Николай спасает корабль ганзейских купцов»</a:t>
            </a:r>
          </a:p>
        </p:txBody>
      </p:sp>
    </p:spTree>
    <p:extLst>
      <p:ext uri="{BB962C8B-B14F-4D97-AF65-F5344CB8AC3E}">
        <p14:creationId xmlns:p14="http://schemas.microsoft.com/office/powerpoint/2010/main" val="21698095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1065" y="516613"/>
            <a:ext cx="6705600" cy="6019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После окончания в 1583 году Ливонской войны Псков стал закрытым городом. </a:t>
            </a:r>
            <a:r>
              <a:rPr lang="ru-RU" sz="2400" dirty="0" smtClean="0"/>
              <a:t>Ганзейский двор был построен напротив кремля, но уже </a:t>
            </a:r>
            <a:r>
              <a:rPr lang="ru-RU" sz="2400" dirty="0"/>
              <a:t>на </a:t>
            </a:r>
            <a:r>
              <a:rPr lang="ru-RU" sz="2400" dirty="0" err="1" smtClean="0"/>
              <a:t>Завеличье</a:t>
            </a:r>
            <a:r>
              <a:rPr lang="ru-RU" sz="2400" dirty="0" smtClean="0"/>
              <a:t>, а ганзейские </a:t>
            </a:r>
            <a:r>
              <a:rPr lang="ru-RU" sz="2400" dirty="0"/>
              <a:t>купцы обязаны были регистрироваться по прибытии. Каждый имел свои покои и деревянную лавку, выполненную по обычаям того города, страны, которые он представлял</a:t>
            </a:r>
            <a:r>
              <a:rPr lang="ru-RU" sz="2400" dirty="0" smtClean="0"/>
              <a:t>. Также </a:t>
            </a:r>
            <a:r>
              <a:rPr lang="ru-RU" sz="2400" dirty="0"/>
              <a:t>купцы, имели там склады и </a:t>
            </a:r>
            <a:r>
              <a:rPr lang="ru-RU" sz="2400" dirty="0" smtClean="0"/>
              <a:t>торговлю. Рядом </a:t>
            </a:r>
            <a:r>
              <a:rPr lang="ru-RU" sz="2400" dirty="0"/>
              <a:t>с Немецким, или </a:t>
            </a:r>
            <a:r>
              <a:rPr lang="ru-RU" sz="2400" dirty="0" err="1"/>
              <a:t>Любекским</a:t>
            </a:r>
            <a:r>
              <a:rPr lang="ru-RU" sz="2400" dirty="0"/>
              <a:t>, двором располагался сторожевой пункт охраны, где круглосуточно дежурили стрельцы. При отъезде из Пскова купцы также были обязаны ставить в известность о своём намерении представителей </a:t>
            </a:r>
            <a:r>
              <a:rPr lang="ru-RU" sz="2400" dirty="0" smtClean="0"/>
              <a:t>власти, чтобы избежать случаев шпионажа.</a:t>
            </a:r>
            <a:endParaRPr lang="ru-RU" sz="2400" dirty="0"/>
          </a:p>
        </p:txBody>
      </p:sp>
      <p:pic>
        <p:nvPicPr>
          <p:cNvPr id="3074" name="Picture 2" descr="http://pskovgrad.ru/uploads/posts/2012-04/thumbs/1334914482_img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467" y="1644969"/>
            <a:ext cx="3758141" cy="29313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992533" y="4884346"/>
            <a:ext cx="3903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Плавучий мост через реку Великую.</a:t>
            </a:r>
          </a:p>
          <a:p>
            <a:pPr algn="ctr"/>
            <a:r>
              <a:rPr lang="ru-RU" i="1" dirty="0" smtClean="0"/>
              <a:t>Рисунок Ю.П. </a:t>
            </a:r>
            <a:r>
              <a:rPr lang="ru-RU" i="1" dirty="0" err="1" smtClean="0"/>
              <a:t>Спегальского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3617448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14800" y="1754797"/>
            <a:ext cx="7188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Наиболее видное место в иноземной торговле занимала торговля не иноземными товарами, а продовольствием и изделиями местных ремесленников. «Рожью и пшеницей и овсом и горохом» торговали в двух рядах </a:t>
            </a:r>
            <a:r>
              <a:rPr lang="ru-RU" sz="2400" dirty="0"/>
              <a:t>– </a:t>
            </a:r>
            <a:r>
              <a:rPr lang="ru-RU" sz="2400" dirty="0" smtClean="0"/>
              <a:t>Старом хлебном и в клетях на Ржаной ниве, образовавших Новый ряд. Имелись еще ряды гречишный и кисельный, а за Большим рядом стояли житницы посадских людей. Мясом торговали в мясном </a:t>
            </a:r>
            <a:r>
              <a:rPr lang="ru-RU" sz="2400" dirty="0" err="1" smtClean="0"/>
              <a:t>Полонищенском</a:t>
            </a:r>
            <a:r>
              <a:rPr lang="ru-RU" sz="2400" dirty="0" smtClean="0"/>
              <a:t> ряду, другой мясной ряд располагался на </a:t>
            </a:r>
            <a:r>
              <a:rPr lang="ru-RU" sz="2400" dirty="0" err="1" smtClean="0"/>
              <a:t>Запсковье</a:t>
            </a:r>
            <a:r>
              <a:rPr lang="ru-RU" sz="2400" dirty="0" smtClean="0"/>
              <a:t>. У реки </a:t>
            </a:r>
            <a:r>
              <a:rPr lang="ru-RU" sz="2400" dirty="0" err="1" smtClean="0"/>
              <a:t>Псковы</a:t>
            </a:r>
            <a:r>
              <a:rPr lang="ru-RU" sz="2400" dirty="0" smtClean="0"/>
              <a:t> размещался Рыбный торг. Существовал и особый соляной ряд. 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831690" y="491613"/>
            <a:ext cx="620415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Beresta" panose="02000500080000020004" pitchFamily="2" charset="0"/>
              </a:rPr>
              <a:t>Чем торговали?</a:t>
            </a:r>
          </a:p>
        </p:txBody>
      </p:sp>
      <p:pic>
        <p:nvPicPr>
          <p:cNvPr id="4098" name="Picture 2" descr="ÐÐ°ÑÑÐ¸Ð½ÐºÐ¸ Ð¿Ð¾ Ð·Ð°Ð¿ÑÐ¾ÑÑ Ð¿ÑÐºÐ¾Ð² ÑÑÐ±Ð½ÑÐ¹ ÑÐ¾ÑÐ³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70" y="1422132"/>
            <a:ext cx="2604525" cy="4326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194734" y="5748630"/>
            <a:ext cx="3903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Рыбный торг у кремля.</a:t>
            </a:r>
          </a:p>
          <a:p>
            <a:pPr algn="ctr"/>
            <a:r>
              <a:rPr lang="ru-RU" i="1" dirty="0" smtClean="0"/>
              <a:t>Фото конца </a:t>
            </a:r>
            <a:r>
              <a:rPr lang="en-US" i="1" dirty="0" smtClean="0"/>
              <a:t>XIX</a:t>
            </a:r>
            <a:r>
              <a:rPr lang="ru-RU" i="1" dirty="0" smtClean="0"/>
              <a:t> в.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41235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3" y="188452"/>
            <a:ext cx="116585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Очень много рядов было занято </a:t>
            </a:r>
            <a:r>
              <a:rPr lang="ru-RU" sz="2400" dirty="0" smtClean="0"/>
              <a:t>торговлей </a:t>
            </a:r>
            <a:r>
              <a:rPr lang="ru-RU" sz="2400" dirty="0"/>
              <a:t>одеждой: суконный</a:t>
            </a:r>
            <a:r>
              <a:rPr lang="ru-RU" sz="2400" dirty="0" smtClean="0"/>
              <a:t>, шапочный </a:t>
            </a:r>
            <a:r>
              <a:rPr lang="ru-RU" sz="2400" dirty="0"/>
              <a:t>и шляпный, </a:t>
            </a:r>
            <a:r>
              <a:rPr lang="ru-RU" sz="2400" dirty="0" err="1"/>
              <a:t>однорядочный</a:t>
            </a:r>
            <a:r>
              <a:rPr lang="ru-RU" sz="2400" dirty="0"/>
              <a:t> кафтанный и шубный, овчинный, скорняжный и </a:t>
            </a:r>
            <a:r>
              <a:rPr lang="ru-RU" sz="2400" dirty="0" err="1"/>
              <a:t>бобровный</a:t>
            </a:r>
            <a:r>
              <a:rPr lang="ru-RU" sz="2400" dirty="0"/>
              <a:t>, рукавичный, женский, серебряный и </a:t>
            </a:r>
            <a:r>
              <a:rPr lang="ru-RU" sz="2400" dirty="0" smtClean="0"/>
              <a:t>другие, </a:t>
            </a:r>
            <a:r>
              <a:rPr lang="ru-RU" sz="2400" dirty="0"/>
              <a:t>а также обувью и изделиями из кожи: сапожный, ременный, седельный, </a:t>
            </a:r>
            <a:r>
              <a:rPr lang="ru-RU" sz="2400" dirty="0" err="1"/>
              <a:t>клетный</a:t>
            </a:r>
            <a:r>
              <a:rPr lang="ru-RU" sz="2400" dirty="0"/>
              <a:t>. Большим спросом пользовалась продукция металлургического </a:t>
            </a:r>
            <a:r>
              <a:rPr lang="ru-RU" sz="2400" dirty="0" smtClean="0"/>
              <a:t>ремесла, а крупнейшим </a:t>
            </a:r>
            <a:r>
              <a:rPr lang="ru-RU" sz="2400" dirty="0"/>
              <a:t>рядом был «большой </a:t>
            </a:r>
            <a:r>
              <a:rPr lang="ru-RU" sz="2400" dirty="0" err="1"/>
              <a:t>щепитинный</a:t>
            </a:r>
            <a:r>
              <a:rPr lang="ru-RU" sz="2400" dirty="0"/>
              <a:t>» (от слова «щепа»), торговавший изделиями из дерева и щепы. Имелись также ведерный, мыльный, иконный ряды. </a:t>
            </a:r>
          </a:p>
        </p:txBody>
      </p:sp>
      <p:pic>
        <p:nvPicPr>
          <p:cNvPr id="5122" name="Picture 2" descr="ÐÑÐºÐ¾Ð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4" b="5222"/>
          <a:stretch/>
        </p:blipFill>
        <p:spPr bwMode="auto">
          <a:xfrm>
            <a:off x="1864256" y="3016460"/>
            <a:ext cx="4636558" cy="3006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26468" y="6121877"/>
            <a:ext cx="3903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Археологические находки  с </a:t>
            </a:r>
            <a:r>
              <a:rPr lang="ru-RU" i="1" dirty="0" err="1" smtClean="0"/>
              <a:t>Новоторговского</a:t>
            </a:r>
            <a:r>
              <a:rPr lang="ru-RU" i="1" dirty="0" smtClean="0"/>
              <a:t> раскопа</a:t>
            </a:r>
            <a:endParaRPr lang="ru-RU" i="1" dirty="0"/>
          </a:p>
        </p:txBody>
      </p:sp>
      <p:pic>
        <p:nvPicPr>
          <p:cNvPr id="5124" name="Picture 4" descr="ÐÐ°ÑÑÐ¸Ð½ÐºÐ¸ Ð¿Ð¾ Ð·Ð°Ð¿ÑÐ¾ÑÑ 16 Ð²ÐµÐº Ð¿ÑÐºÐ¾Ð² Ð¿Ð¾ÑÑÐ´Ð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4" t="13867" b="11822"/>
          <a:stretch/>
        </p:blipFill>
        <p:spPr bwMode="auto">
          <a:xfrm>
            <a:off x="7779282" y="2917238"/>
            <a:ext cx="2590800" cy="3799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6378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4540" y="293017"/>
            <a:ext cx="10651594" cy="2463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Среди иностранных </a:t>
            </a:r>
            <a:r>
              <a:rPr lang="ru-RU" sz="2400" dirty="0" smtClean="0"/>
              <a:t>купцов на </a:t>
            </a:r>
            <a:r>
              <a:rPr lang="ru-RU" sz="2400" dirty="0"/>
              <a:t>одном из первых мест стоит рижский купец Ф</a:t>
            </a:r>
            <a:r>
              <a:rPr lang="ru-RU" sz="2400" dirty="0" smtClean="0"/>
              <a:t>. </a:t>
            </a:r>
            <a:r>
              <a:rPr lang="ru-RU" sz="2400" dirty="0" err="1" smtClean="0"/>
              <a:t>Балсырев</a:t>
            </a:r>
            <a:r>
              <a:rPr lang="ru-RU" sz="2400" dirty="0"/>
              <a:t>: за год он закупил товара более чем на 6 </a:t>
            </a:r>
            <a:r>
              <a:rPr lang="ru-RU" sz="2400" dirty="0" smtClean="0"/>
              <a:t>тысяч </a:t>
            </a:r>
            <a:r>
              <a:rPr lang="ru-RU" sz="2400" dirty="0"/>
              <a:t>рублей. Так, однажды он </a:t>
            </a:r>
            <a:r>
              <a:rPr lang="ru-RU" sz="2400" dirty="0" smtClean="0"/>
              <a:t>купил </a:t>
            </a:r>
            <a:r>
              <a:rPr lang="ru-RU" sz="2400" dirty="0"/>
              <a:t>у псковского посадского человека Степана Карпова 23 кота. Оказывается, меха домашних котов носили не только русские женщины, о чем упоминал в «Записках о </a:t>
            </a:r>
            <a:r>
              <a:rPr lang="ru-RU" sz="2400" dirty="0" err="1"/>
              <a:t>московитских</a:t>
            </a:r>
            <a:r>
              <a:rPr lang="ru-RU" sz="2400" dirty="0"/>
              <a:t> делах» С</a:t>
            </a:r>
            <a:r>
              <a:rPr lang="ru-RU" sz="2400" dirty="0" smtClean="0"/>
              <a:t>. </a:t>
            </a:r>
            <a:r>
              <a:rPr lang="ru-RU" sz="2400" dirty="0" err="1" smtClean="0"/>
              <a:t>Герберштейн</a:t>
            </a:r>
            <a:r>
              <a:rPr lang="ru-RU" sz="2400" dirty="0"/>
              <a:t>, но и иностранки не брезговали ими. </a:t>
            </a:r>
          </a:p>
        </p:txBody>
      </p:sp>
      <p:pic>
        <p:nvPicPr>
          <p:cNvPr id="7170" name="Picture 2" descr="ÐÐ°ÑÑÐ¸Ð½ÐºÐ¸ Ð¿Ð¾ Ð·Ð°Ð¿ÑÐ¾ÑÑ Ð¼ÐµÑÐ° ÑÑÑÑ ÐºÐ¾Ñ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202" y="2873609"/>
            <a:ext cx="4824942" cy="3167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51942" y="6040951"/>
            <a:ext cx="29535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/>
              <a:t>«Скорняки</a:t>
            </a:r>
            <a:r>
              <a:rPr lang="ru-RU" i="1" dirty="0" smtClean="0"/>
              <a:t>»</a:t>
            </a:r>
          </a:p>
          <a:p>
            <a:pPr algn="ctr"/>
            <a:r>
              <a:rPr lang="ru-RU" i="1" dirty="0" smtClean="0"/>
              <a:t>Литография </a:t>
            </a:r>
            <a:r>
              <a:rPr lang="ru-RU" i="1" dirty="0"/>
              <a:t>конца XIX века</a:t>
            </a:r>
          </a:p>
        </p:txBody>
      </p:sp>
    </p:spTree>
    <p:extLst>
      <p:ext uri="{BB962C8B-B14F-4D97-AF65-F5344CB8AC3E}">
        <p14:creationId xmlns:p14="http://schemas.microsoft.com/office/powerpoint/2010/main" val="19487469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63600" y="254364"/>
            <a:ext cx="10236199" cy="3631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Основными товарами, на которых наживались при вывозе из Пскова иностранные купцы, были лен, сало, кожи (юфть), меха. Как известно, большим спросом у ганзейских купцов пользовалась русская пушнина, такие продукты пчеловодства, как мёд и </a:t>
            </a:r>
            <a:r>
              <a:rPr lang="ru-RU" sz="2400" dirty="0" smtClean="0"/>
              <a:t>воск.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/>
              <a:t>А в </a:t>
            </a:r>
            <a:r>
              <a:rPr lang="ru-RU" sz="2400" dirty="0"/>
              <a:t>качестве ещё одного примера активного заимствования </a:t>
            </a:r>
            <a:r>
              <a:rPr lang="ru-RU" sz="2400" dirty="0" smtClean="0"/>
              <a:t>псковичами </a:t>
            </a:r>
            <a:r>
              <a:rPr lang="ru-RU" sz="2400" dirty="0"/>
              <a:t>было активное использование стекла. Во второй половине XVII века в большинстве псковских домов окна были застеклены, в то время как в более крупных городах центральной России всё ещё активно использовалась слюда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6146" name="Picture 2" descr="https://studfiles.net/html/2706/164/html_FQ4fqFuuNl.4H8U/img-E46t6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244" y="3508075"/>
            <a:ext cx="3603624" cy="2853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65575" y="6362022"/>
            <a:ext cx="390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Барельеф «Взвешивание соли»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728924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21200" y="889000"/>
            <a:ext cx="66209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Вот и закончилось наше путешествие в прошлое Пскова. Как видите, процветание города было основано на торговле, а ганзейские купцы были частыми гостями на нашей земле. Поэтому так важно, что в 2019 году Псков принимает у себя фестиваль </a:t>
            </a:r>
            <a:r>
              <a:rPr lang="ru-RU" sz="2800" dirty="0"/>
              <a:t>«Ганзейские дни Нового времени</a:t>
            </a:r>
            <a:r>
              <a:rPr lang="ru-RU" sz="2800" dirty="0" smtClean="0"/>
              <a:t>» и поддерживает давние связи.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515556" y="5689561"/>
            <a:ext cx="620415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Beresta" panose="02000500080000020004" pitchFamily="2" charset="0"/>
              </a:rPr>
              <a:t>Конец!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Beresta" panose="02000500080000020004" pitchFamily="2" charset="0"/>
            </a:endParaRPr>
          </a:p>
        </p:txBody>
      </p:sp>
      <p:pic>
        <p:nvPicPr>
          <p:cNvPr id="1026" name="Picture 2" descr="39 ÐÐµÐ¶Ð´ÑÐ½Ð°ÑÐ¾Ð´Ð½ÑÐµ ÐÐ°Ð½Ð·ÐµÐ¹ÑÐºÐ¸Ðµ Ð´Ð½Ð¸ Ð² ÐÑÐºÐ¾Ð²Ðµ Ð² 2019 Ð³Ð¾Ð´Ñ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6" y="1245913"/>
            <a:ext cx="3256492" cy="325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3562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0157" y="25361"/>
            <a:ext cx="620415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Beresta" panose="02000500080000020004" pitchFamily="2" charset="0"/>
              </a:rPr>
              <a:t>Источники: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Beresta" panose="02000500080000020004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55267" y="6051338"/>
            <a:ext cx="6045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8000"/>
                </a:solidFill>
              </a:rPr>
              <a:t>Автор-составитель: Ефимова Елена Николаевна, заведующая библиотеки «Диалог»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2599" y="1003802"/>
            <a:ext cx="9635067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Аракчеев, В</a:t>
            </a:r>
            <a:r>
              <a:rPr lang="ru-RU" sz="1400" b="1" dirty="0" smtClean="0"/>
              <a:t>. А</a:t>
            </a:r>
            <a:r>
              <a:rPr lang="ru-RU" sz="1400" b="1" dirty="0"/>
              <a:t>. Ганза: союз </a:t>
            </a:r>
            <a:r>
              <a:rPr lang="ru-RU" sz="1400" b="1" dirty="0" err="1"/>
              <a:t>северонемецких</a:t>
            </a:r>
            <a:r>
              <a:rPr lang="ru-RU" sz="1400" b="1" dirty="0"/>
              <a:t> городов</a:t>
            </a:r>
            <a:r>
              <a:rPr lang="ru-RU" sz="1400" dirty="0"/>
              <a:t> [Электронный ресурс] / В. А. Аракчеев // Наследие Земли </a:t>
            </a:r>
            <a:r>
              <a:rPr lang="ru-RU" sz="1400" dirty="0" smtClean="0"/>
              <a:t>Псковской : </a:t>
            </a:r>
            <a:r>
              <a:rPr lang="ru-RU" sz="1400" dirty="0"/>
              <a:t>Культура и история Пскова и Псковской области. – </a:t>
            </a:r>
            <a:r>
              <a:rPr lang="ru-RU" sz="1400" dirty="0" smtClean="0"/>
              <a:t>Режим доступа: </a:t>
            </a:r>
            <a:r>
              <a:rPr lang="ru-RU" sz="1400" dirty="0" smtClean="0">
                <a:hlinkClick r:id="rId2"/>
              </a:rPr>
              <a:t>http</a:t>
            </a:r>
            <a:r>
              <a:rPr lang="ru-RU" sz="1400" dirty="0">
                <a:hlinkClick r:id="rId2"/>
              </a:rPr>
              <a:t>://</a:t>
            </a:r>
            <a:r>
              <a:rPr lang="ru-RU" sz="1400" dirty="0" smtClean="0">
                <a:hlinkClick r:id="rId2"/>
              </a:rPr>
              <a:t>culture.pskov.ru/ru/history/ganza</a:t>
            </a:r>
            <a:r>
              <a:rPr lang="ru-RU" sz="1400" dirty="0" smtClean="0"/>
              <a:t> . – 26.02.2019.</a:t>
            </a:r>
            <a:endParaRPr lang="ru-RU" sz="1400" b="1" dirty="0" smtClean="0"/>
          </a:p>
          <a:p>
            <a:endParaRPr lang="ru-RU" sz="1400" b="1" dirty="0" smtClean="0"/>
          </a:p>
          <a:p>
            <a:r>
              <a:rPr lang="ru-RU" sz="1400" b="1" dirty="0" err="1"/>
              <a:t>Макеенко</a:t>
            </a:r>
            <a:r>
              <a:rPr lang="ru-RU" sz="1400" b="1" dirty="0"/>
              <a:t>, Л. Н. Купцы </a:t>
            </a:r>
            <a:r>
              <a:rPr lang="ru-RU" sz="1400" b="1" dirty="0" err="1"/>
              <a:t>Русиновы</a:t>
            </a:r>
            <a:r>
              <a:rPr lang="ru-RU" sz="1400" b="1" dirty="0"/>
              <a:t> и </a:t>
            </a:r>
            <a:r>
              <a:rPr lang="ru-RU" sz="1400" b="1" dirty="0" err="1"/>
              <a:t>Трубинские</a:t>
            </a:r>
            <a:r>
              <a:rPr lang="ru-RU" sz="1400" b="1" dirty="0"/>
              <a:t> </a:t>
            </a:r>
            <a:r>
              <a:rPr lang="ru-RU" sz="1400" dirty="0"/>
              <a:t>// Псков : науч.-</a:t>
            </a:r>
            <a:r>
              <a:rPr lang="ru-RU" sz="1400" dirty="0" err="1"/>
              <a:t>практич</a:t>
            </a:r>
            <a:r>
              <a:rPr lang="ru-RU" sz="1400" dirty="0"/>
              <a:t>., ист.-краевед. журн. - 2010. - № 32. - С. 128-132. - Режим доступа: </a:t>
            </a:r>
            <a:r>
              <a:rPr lang="en-US" sz="1400" dirty="0">
                <a:hlinkClick r:id="rId3"/>
              </a:rPr>
              <a:t>http://izd.pskgu.ru/projects/pgu/storage/PSKOV/ps32/ps_32_10.pdf</a:t>
            </a:r>
            <a:r>
              <a:rPr lang="ru-RU" sz="1400" dirty="0"/>
              <a:t> . – 26.02.2019.</a:t>
            </a:r>
          </a:p>
          <a:p>
            <a:endParaRPr lang="ru-RU" sz="1400" b="1" dirty="0"/>
          </a:p>
          <a:p>
            <a:r>
              <a:rPr lang="ru-RU" sz="1400" b="1" dirty="0" err="1" smtClean="0"/>
              <a:t>Макеенко</a:t>
            </a:r>
            <a:r>
              <a:rPr lang="ru-RU" sz="1400" b="1" dirty="0" smtClean="0"/>
              <a:t>, </a:t>
            </a:r>
            <a:r>
              <a:rPr lang="ru-RU" sz="1400" b="1" dirty="0"/>
              <a:t>Л. Н. </a:t>
            </a:r>
            <a:r>
              <a:rPr lang="ru-RU" sz="1400" b="1" dirty="0" smtClean="0"/>
              <a:t>Псковские </a:t>
            </a:r>
            <a:r>
              <a:rPr lang="ru-RU" sz="1400" b="1" dirty="0"/>
              <a:t>купеческие генерации </a:t>
            </a:r>
            <a:r>
              <a:rPr lang="ru-RU" sz="1400" dirty="0"/>
              <a:t>// </a:t>
            </a:r>
            <a:r>
              <a:rPr lang="ru-RU" sz="1400" dirty="0" smtClean="0"/>
              <a:t>Псков : науч.-</a:t>
            </a:r>
            <a:r>
              <a:rPr lang="ru-RU" sz="1400" dirty="0" err="1" smtClean="0"/>
              <a:t>практич</a:t>
            </a:r>
            <a:r>
              <a:rPr lang="ru-RU" sz="1400" dirty="0" smtClean="0"/>
              <a:t>., ист.-краевед. журн. -</a:t>
            </a:r>
            <a:r>
              <a:rPr lang="ru-RU" sz="1400" dirty="0"/>
              <a:t> </a:t>
            </a:r>
            <a:r>
              <a:rPr lang="ru-RU" sz="1400" dirty="0" smtClean="0"/>
              <a:t>2003 . - №</a:t>
            </a:r>
            <a:r>
              <a:rPr lang="ru-RU" sz="1400" dirty="0"/>
              <a:t> 18. </a:t>
            </a:r>
            <a:r>
              <a:rPr lang="ru-RU" sz="1400" dirty="0" smtClean="0"/>
              <a:t>- С. 82-90.  - Режим доступа:  </a:t>
            </a:r>
            <a:r>
              <a:rPr lang="en-US" sz="1400" dirty="0" smtClean="0">
                <a:hlinkClick r:id="rId4"/>
              </a:rPr>
              <a:t>http</a:t>
            </a:r>
            <a:r>
              <a:rPr lang="en-US" sz="1400" dirty="0">
                <a:hlinkClick r:id="rId4"/>
              </a:rPr>
              <a:t>://</a:t>
            </a:r>
            <a:r>
              <a:rPr lang="en-US" sz="1400" dirty="0" smtClean="0">
                <a:hlinkClick r:id="rId4"/>
              </a:rPr>
              <a:t>izd.pskgu.ru/projects/pgu/storage/PSKOV/ps18/ps_18_08.pdf</a:t>
            </a:r>
            <a:r>
              <a:rPr lang="ru-RU" sz="1400" dirty="0" smtClean="0"/>
              <a:t> . – 26.02.2019.</a:t>
            </a:r>
            <a:endParaRPr lang="ru-RU" sz="1400" b="1" dirty="0"/>
          </a:p>
          <a:p>
            <a:endParaRPr lang="ru-RU" sz="1400" dirty="0" smtClean="0"/>
          </a:p>
          <a:p>
            <a:r>
              <a:rPr lang="ru-RU" sz="1400" b="1" dirty="0" smtClean="0"/>
              <a:t>Палаты </a:t>
            </a:r>
            <a:r>
              <a:rPr lang="ru-RU" sz="1400" b="1" dirty="0"/>
              <a:t>Меньшиковых</a:t>
            </a:r>
            <a:r>
              <a:rPr lang="ru-RU" sz="1400" dirty="0"/>
              <a:t> [Электронный ресурс</a:t>
            </a:r>
            <a:r>
              <a:rPr lang="ru-RU" sz="1400" dirty="0" smtClean="0"/>
              <a:t>] // </a:t>
            </a:r>
            <a:r>
              <a:rPr lang="ru-RU" sz="1400" dirty="0"/>
              <a:t>Наследие Земли Псковской : Культура и история Пскова и Псковской области. – Режим </a:t>
            </a:r>
            <a:r>
              <a:rPr lang="ru-RU" sz="1400" dirty="0" smtClean="0"/>
              <a:t>доступа: </a:t>
            </a:r>
            <a:r>
              <a:rPr lang="en-US" sz="1400" dirty="0" smtClean="0">
                <a:hlinkClick r:id="rId5"/>
              </a:rPr>
              <a:t>http</a:t>
            </a:r>
            <a:r>
              <a:rPr lang="en-US" sz="1400" dirty="0">
                <a:hlinkClick r:id="rId5"/>
              </a:rPr>
              <a:t>://www.culture.pskov.ru/ru/objects/object/200</a:t>
            </a:r>
            <a:r>
              <a:rPr lang="ru-RU" sz="1400" dirty="0"/>
              <a:t> </a:t>
            </a:r>
            <a:r>
              <a:rPr lang="ru-RU" sz="1400" dirty="0" smtClean="0"/>
              <a:t>. – </a:t>
            </a:r>
            <a:r>
              <a:rPr lang="ru-RU" sz="1400" dirty="0"/>
              <a:t>26.02.2019.</a:t>
            </a:r>
          </a:p>
          <a:p>
            <a:endParaRPr lang="ru-RU" sz="1400" dirty="0" smtClean="0"/>
          </a:p>
          <a:p>
            <a:r>
              <a:rPr lang="ru-RU" sz="1400" b="1" dirty="0" smtClean="0"/>
              <a:t>Палаты </a:t>
            </a:r>
            <a:r>
              <a:rPr lang="ru-RU" sz="1400" b="1" dirty="0" err="1"/>
              <a:t>Русиновых</a:t>
            </a:r>
            <a:r>
              <a:rPr lang="ru-RU" sz="1400" dirty="0"/>
              <a:t> [Электронный ресурс</a:t>
            </a:r>
            <a:r>
              <a:rPr lang="ru-RU" sz="1400" dirty="0" smtClean="0"/>
              <a:t>] </a:t>
            </a:r>
            <a:r>
              <a:rPr lang="ru-RU" sz="1400" dirty="0"/>
              <a:t>// Наследие Земли Псковской : Культура и история Пскова и Псковской области. – Режим доступа: </a:t>
            </a:r>
            <a:r>
              <a:rPr lang="ru-RU" sz="1400" u="sng" dirty="0" smtClean="0">
                <a:hlinkClick r:id="rId6"/>
              </a:rPr>
              <a:t>http</a:t>
            </a:r>
            <a:r>
              <a:rPr lang="ru-RU" sz="1400" u="sng" dirty="0">
                <a:hlinkClick r:id="rId6"/>
              </a:rPr>
              <a:t>://culture.pskov.ru/ru/objects/object/202</a:t>
            </a:r>
            <a:r>
              <a:rPr lang="ru-RU" sz="1400" dirty="0"/>
              <a:t> </a:t>
            </a:r>
            <a:r>
              <a:rPr lang="ru-RU" sz="1400" dirty="0" smtClean="0"/>
              <a:t>. </a:t>
            </a:r>
            <a:r>
              <a:rPr lang="ru-RU" sz="1400" dirty="0"/>
              <a:t>– </a:t>
            </a:r>
            <a:r>
              <a:rPr lang="ru-RU" sz="1400" dirty="0" smtClean="0"/>
              <a:t>26.02.2019.</a:t>
            </a:r>
          </a:p>
          <a:p>
            <a:endParaRPr lang="ru-RU" sz="1400" dirty="0" smtClean="0"/>
          </a:p>
          <a:p>
            <a:r>
              <a:rPr lang="ru-RU" sz="1400" b="1" dirty="0" smtClean="0"/>
              <a:t>Сергей </a:t>
            </a:r>
            <a:r>
              <a:rPr lang="ru-RU" sz="1400" b="1" dirty="0" err="1" smtClean="0"/>
              <a:t>Поганкин</a:t>
            </a:r>
            <a:r>
              <a:rPr lang="ru-RU" sz="1400" b="1" dirty="0" smtClean="0"/>
              <a:t> </a:t>
            </a:r>
            <a:r>
              <a:rPr lang="ru-RU" sz="1400" dirty="0"/>
              <a:t>[Электронный ресурс</a:t>
            </a:r>
            <a:r>
              <a:rPr lang="ru-RU" sz="1400" dirty="0" smtClean="0"/>
              <a:t>] // </a:t>
            </a:r>
            <a:r>
              <a:rPr lang="ru-RU" sz="1400" dirty="0"/>
              <a:t>Наследие Земли Псковской : Культура и история Пскова и Псковской области. – Режим доступа: </a:t>
            </a:r>
            <a:r>
              <a:rPr lang="en-US" sz="1400" dirty="0" smtClean="0">
                <a:hlinkClick r:id="rId7"/>
              </a:rPr>
              <a:t>http</a:t>
            </a:r>
            <a:r>
              <a:rPr lang="en-US" sz="1400" dirty="0">
                <a:hlinkClick r:id="rId7"/>
              </a:rPr>
              <a:t>://</a:t>
            </a:r>
            <a:r>
              <a:rPr lang="en-US" sz="1400" dirty="0" smtClean="0">
                <a:hlinkClick r:id="rId7"/>
              </a:rPr>
              <a:t>www.culture.pskov.ru/ru/persons/object/10</a:t>
            </a:r>
            <a:r>
              <a:rPr lang="ru-RU" sz="1400" dirty="0" smtClean="0">
                <a:hlinkClick r:id="rId7"/>
              </a:rPr>
              <a:t>7</a:t>
            </a:r>
            <a:r>
              <a:rPr lang="ru-RU" sz="1400" dirty="0" smtClean="0"/>
              <a:t> . – </a:t>
            </a:r>
            <a:r>
              <a:rPr lang="ru-RU" sz="1400" dirty="0"/>
              <a:t>26.02.2019.</a:t>
            </a:r>
          </a:p>
          <a:p>
            <a:endParaRPr lang="ru-RU" sz="1400" dirty="0" smtClean="0"/>
          </a:p>
          <a:p>
            <a:r>
              <a:rPr lang="ru-RU" sz="1400" b="1" dirty="0" err="1"/>
              <a:t>Спегальский</a:t>
            </a:r>
            <a:r>
              <a:rPr lang="ru-RU" sz="1400" b="1" dirty="0"/>
              <a:t>, Ю. П. По Пскову </a:t>
            </a:r>
            <a:r>
              <a:rPr lang="ru-RU" sz="1400" b="1" dirty="0" smtClean="0"/>
              <a:t>XVII </a:t>
            </a:r>
            <a:r>
              <a:rPr lang="ru-RU" sz="1400" b="1" dirty="0"/>
              <a:t>века </a:t>
            </a:r>
            <a:r>
              <a:rPr lang="ru-RU" sz="1400" dirty="0"/>
              <a:t>: </a:t>
            </a:r>
            <a:r>
              <a:rPr lang="en-US" sz="1400" dirty="0" smtClean="0"/>
              <a:t>[</a:t>
            </a:r>
            <a:r>
              <a:rPr lang="ru-RU" sz="1400" dirty="0" smtClean="0"/>
              <a:t>альбом </a:t>
            </a:r>
            <a:r>
              <a:rPr lang="ru-RU" sz="1400" dirty="0"/>
              <a:t>рисунков / Ю. П. </a:t>
            </a:r>
            <a:r>
              <a:rPr lang="ru-RU" sz="1400" dirty="0" err="1"/>
              <a:t>Спегальский</a:t>
            </a:r>
            <a:r>
              <a:rPr lang="ru-RU" sz="1400" dirty="0"/>
              <a:t> ; </a:t>
            </a:r>
            <a:r>
              <a:rPr lang="ru-RU" sz="1400" dirty="0" smtClean="0"/>
              <a:t>рисунки Ю. П. </a:t>
            </a:r>
            <a:r>
              <a:rPr lang="ru-RU" sz="1400" dirty="0" err="1" smtClean="0"/>
              <a:t>Спегальского</a:t>
            </a:r>
            <a:r>
              <a:rPr lang="ru-RU" sz="1400" dirty="0" smtClean="0"/>
              <a:t> ; сост</a:t>
            </a:r>
            <a:r>
              <a:rPr lang="ru-RU" sz="1400" dirty="0"/>
              <a:t>. и авт. </a:t>
            </a:r>
            <a:r>
              <a:rPr lang="ru-RU" sz="1400" dirty="0" smtClean="0"/>
              <a:t>пояснит. текста </a:t>
            </a:r>
            <a:r>
              <a:rPr lang="ru-RU" sz="1400" dirty="0"/>
              <a:t>к рис. </a:t>
            </a:r>
            <a:r>
              <a:rPr lang="ru-RU" sz="1400" dirty="0" smtClean="0"/>
              <a:t>О</a:t>
            </a:r>
            <a:r>
              <a:rPr lang="ru-RU" sz="1400" dirty="0"/>
              <a:t>. К. </a:t>
            </a:r>
            <a:r>
              <a:rPr lang="ru-RU" sz="1400" dirty="0" err="1" smtClean="0"/>
              <a:t>Аршакуни</a:t>
            </a:r>
            <a:r>
              <a:rPr lang="ru-RU" sz="1400" dirty="0" smtClean="0"/>
              <a:t>]. </a:t>
            </a:r>
            <a:r>
              <a:rPr lang="ru-RU" sz="1400" dirty="0"/>
              <a:t>- </a:t>
            </a:r>
            <a:r>
              <a:rPr lang="ru-RU" sz="1400" dirty="0" smtClean="0"/>
              <a:t>Ленинград </a:t>
            </a:r>
            <a:r>
              <a:rPr lang="ru-RU" sz="1400" dirty="0"/>
              <a:t>: </a:t>
            </a:r>
            <a:r>
              <a:rPr lang="ru-RU" sz="1400" dirty="0" err="1"/>
              <a:t>Лениздат</a:t>
            </a:r>
            <a:r>
              <a:rPr lang="ru-RU" sz="1400" dirty="0"/>
              <a:t>, 1974. - [156] с</a:t>
            </a:r>
            <a:r>
              <a:rPr lang="ru-RU" sz="1400" dirty="0" smtClean="0"/>
              <a:t>. : ил. - </a:t>
            </a:r>
            <a:r>
              <a:rPr lang="ru-RU" sz="1400" dirty="0"/>
              <a:t>Авт. на пер. </a:t>
            </a:r>
            <a:r>
              <a:rPr lang="ru-RU" sz="1400" dirty="0" smtClean="0"/>
              <a:t>и </a:t>
            </a:r>
            <a:r>
              <a:rPr lang="ru-RU" sz="1400" dirty="0" err="1" smtClean="0"/>
              <a:t>тит</a:t>
            </a:r>
            <a:r>
              <a:rPr lang="ru-RU" sz="1400" dirty="0" smtClean="0"/>
              <a:t>. л. не указан.</a:t>
            </a:r>
          </a:p>
        </p:txBody>
      </p:sp>
    </p:spTree>
    <p:extLst>
      <p:ext uri="{BB962C8B-B14F-4D97-AF65-F5344CB8AC3E}">
        <p14:creationId xmlns:p14="http://schemas.microsoft.com/office/powerpoint/2010/main" val="1683850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37" y="2750894"/>
            <a:ext cx="4828730" cy="3723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863600" y="594970"/>
            <a:ext cx="100160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Ганзейский союз был </a:t>
            </a:r>
            <a:r>
              <a:rPr lang="ru-RU" sz="2400" dirty="0"/>
              <a:t>прогрессивной формой </a:t>
            </a:r>
            <a:r>
              <a:rPr lang="ru-RU" sz="2400" dirty="0" smtClean="0"/>
              <a:t>и первым </a:t>
            </a:r>
            <a:r>
              <a:rPr lang="ru-RU" sz="2400" dirty="0"/>
              <a:t>успешным опытом международного экономического сотрудничества, прообразом </a:t>
            </a:r>
            <a:r>
              <a:rPr lang="ru-RU" sz="2400" dirty="0" smtClean="0"/>
              <a:t>современного Европейского союза. </a:t>
            </a:r>
            <a:r>
              <a:rPr lang="ru-RU" sz="2400" dirty="0"/>
              <a:t>Ганза сыграла значимую роль в развитии торговли, дипломатии и межкультурного диалога в общеевропейском пространстве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55733" y="3827888"/>
            <a:ext cx="53001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Символом </a:t>
            </a:r>
            <a:r>
              <a:rPr lang="ru-RU" sz="2400" dirty="0" smtClean="0"/>
              <a:t>Ганзейского союза </a:t>
            </a:r>
            <a:r>
              <a:rPr lang="ru-RU" sz="2400" dirty="0"/>
              <a:t>до сих пор является </a:t>
            </a:r>
            <a:r>
              <a:rPr lang="ru-RU" sz="2400" dirty="0" err="1"/>
              <a:t>когг</a:t>
            </a:r>
            <a:r>
              <a:rPr lang="ru-RU" sz="2400" dirty="0"/>
              <a:t> – главное транспортное средство ганзейских </a:t>
            </a:r>
            <a:r>
              <a:rPr lang="ru-RU" sz="2400" dirty="0" smtClean="0"/>
              <a:t>мореходов.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52917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753" y="122762"/>
            <a:ext cx="9478181" cy="6701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5992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2732" y="4058777"/>
            <a:ext cx="78570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В 1980 году в Голландии отмечался 700-летний юбилей со дня основания Ганзы, в том же году в голландском городе </a:t>
            </a:r>
            <a:r>
              <a:rPr lang="ru-RU" sz="2400" dirty="0" err="1"/>
              <a:t>Зволле</a:t>
            </a:r>
            <a:r>
              <a:rPr lang="ru-RU" sz="2400" dirty="0"/>
              <a:t> с целью поддержки торговли и туризма была основана организация под названием «Ганзейский союз Нового времени» (часто неофициально называемый «Новой Ганзой</a:t>
            </a:r>
            <a:r>
              <a:rPr lang="ru-RU" sz="2400" dirty="0" smtClean="0"/>
              <a:t>»).</a:t>
            </a:r>
          </a:p>
        </p:txBody>
      </p:sp>
      <p:pic>
        <p:nvPicPr>
          <p:cNvPr id="1028" name="Picture 4" descr="ÐÐ°ÑÑÐ¸Ð½ÐºÐ¸ Ð¿Ð¾ Ð·Ð°Ð¿ÑÐ¾ÑÑ Â«ÐÐ°Ð½Ð·ÐµÐ¹ÑÐºÐ¸Ðµ Ð´Ð½Ð¸ ÐÐ¾Ð²Ð¾Ð³Ð¾ Ð²ÑÐµÐ¼ÐµÐ½Ð¸Â»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1" y="660399"/>
            <a:ext cx="4861666" cy="278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299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69468" y="1032093"/>
            <a:ext cx="6096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/>
              <a:t>С тех пор ежегодно </a:t>
            </a:r>
            <a:r>
              <a:rPr lang="ru-RU" sz="2400" dirty="0" smtClean="0"/>
              <a:t>проводится фестиваль </a:t>
            </a:r>
            <a:r>
              <a:rPr lang="ru-RU" sz="2400" dirty="0"/>
              <a:t>«Ганзейские дни Нового времени</a:t>
            </a:r>
            <a:r>
              <a:rPr lang="ru-RU" sz="2400" dirty="0" smtClean="0"/>
              <a:t>» в </a:t>
            </a:r>
            <a:r>
              <a:rPr lang="ru-RU" sz="2400" dirty="0"/>
              <a:t>одном из городов Новой Ганзы. Выставки, ярмарки и другие городские мероприятия Ганзейских дней, связанные с темой торговли, направлены на восстановление духа средневекового Ганзейского союза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 smtClean="0"/>
              <a:t>Помимо </a:t>
            </a:r>
            <a:r>
              <a:rPr lang="ru-RU" sz="2400" dirty="0"/>
              <a:t>этого, во время фестиваля проходит международный форум, на котором представители городов Новой Ганзы обсуждают актуальные проблемы политического, экономического и культурного сотрудничества.</a:t>
            </a:r>
          </a:p>
        </p:txBody>
      </p:sp>
      <p:pic>
        <p:nvPicPr>
          <p:cNvPr id="3" name="Picture 2" descr="ÐÐ°ÑÑÐ¸Ð½ÐºÐ¸ Ð¿Ð¾ Ð·Ð°Ð¿ÑÐ¾ÑÑ Â«ÐÐ°Ð½Ð·ÐµÐ¹ÑÐºÐ¸Ðµ Ð´Ð½Ð¸ ÐÐ¾Ð²Ð¾Ð³Ð¾ Ð²ÑÐµÐ¼ÐµÐ½Ð¸Â»,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8" r="5301"/>
          <a:stretch/>
        </p:blipFill>
        <p:spPr bwMode="auto">
          <a:xfrm>
            <a:off x="460565" y="1587700"/>
            <a:ext cx="4461278" cy="39470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240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1333" y="4953001"/>
            <a:ext cx="99229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27-30 июня 2019 года в Пскове подойдёт международный фестиваль «Ганзейские дни Нового времени», поэтому самое время отправиться на много веков назад и узнать, каким был город во времена существования того самого Ганзейского союза.</a:t>
            </a:r>
            <a:endParaRPr lang="ru-RU" sz="2400" dirty="0"/>
          </a:p>
        </p:txBody>
      </p:sp>
      <p:pic>
        <p:nvPicPr>
          <p:cNvPr id="4098" name="Picture 2" descr="39 ÐÐµÐ¶Ð´ÑÐ½Ð°ÑÐ¾Ð´Ð½ÑÐµ ÐÐ°Ð½Ð·ÐµÐ¹ÑÐºÐ¸Ðµ Ð´Ð½Ð¸ Ð² ÐÑÐºÐ¾Ð²Ðµ Ð² 2019 Ð³Ð¾Ð´Ñ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309" y="643466"/>
            <a:ext cx="3883025" cy="3883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046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0122" y="491613"/>
            <a:ext cx="620415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Beresta" panose="02000500080000020004" pitchFamily="2" charset="0"/>
              </a:rPr>
              <a:t>Как выглядел Псков?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Beresta" panose="02000500080000020004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916" y="295854"/>
            <a:ext cx="3751423" cy="4935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071860" y="1743545"/>
            <a:ext cx="55036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Благодаря археологическим раскопкам, письменным источникам и старинным иконам, можно восстановить вид средневекового Пскова. 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084277" y="5365357"/>
            <a:ext cx="52072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/>
              <a:t>«Икона </a:t>
            </a:r>
            <a:r>
              <a:rPr lang="ru-RU" i="1" dirty="0" err="1"/>
              <a:t>Жиглевича</a:t>
            </a:r>
            <a:r>
              <a:rPr lang="ru-RU" i="1" dirty="0"/>
              <a:t>»</a:t>
            </a:r>
          </a:p>
          <a:p>
            <a:pPr algn="ctr"/>
            <a:r>
              <a:rPr lang="ru-RU" i="1" dirty="0" smtClean="0"/>
              <a:t>Икона, написанная в 70-80 гг. </a:t>
            </a:r>
            <a:r>
              <a:rPr lang="ru-RU" i="1" dirty="0"/>
              <a:t>XVIII </a:t>
            </a:r>
            <a:r>
              <a:rPr lang="ru-RU" i="1" dirty="0" smtClean="0"/>
              <a:t>по </a:t>
            </a:r>
            <a:r>
              <a:rPr lang="ru-RU" i="1" dirty="0"/>
              <a:t>заказу псковской купеческой гильдии. Н</a:t>
            </a:r>
            <a:r>
              <a:rPr lang="ru-RU" i="1" dirty="0" smtClean="0"/>
              <a:t>аходилась </a:t>
            </a:r>
            <a:r>
              <a:rPr lang="ru-RU" i="1" dirty="0"/>
              <a:t>в торговых рядах, рядом с лавкой купца </a:t>
            </a:r>
            <a:r>
              <a:rPr lang="ru-RU" i="1" dirty="0" err="1" smtClean="0"/>
              <a:t>Жиглевича</a:t>
            </a:r>
            <a:endParaRPr lang="ru-RU" i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64" y="3472368"/>
            <a:ext cx="4254072" cy="30933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30633" y="5919355"/>
            <a:ext cx="3903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Реконструкция средневекового Пскова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4999280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</TotalTime>
  <Words>2450</Words>
  <Application>Microsoft Office PowerPoint</Application>
  <PresentationFormat>Широкоэкранный</PresentationFormat>
  <Paragraphs>108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2" baseType="lpstr">
      <vt:lpstr>Arial</vt:lpstr>
      <vt:lpstr>Beresta</vt:lpstr>
      <vt:lpstr>Calibri</vt:lpstr>
      <vt:lpstr>Calibri Light</vt:lpstr>
      <vt:lpstr>Century</vt:lpstr>
      <vt:lpstr>Тема Office</vt:lpstr>
      <vt:lpstr>Ганзейский Псков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Виртуальная экскурсия "Ганзейский Псков"</dc:title>
  <dc:creator>Пользователь Windows</dc:creator>
  <cp:lastModifiedBy>Пользователь Windows</cp:lastModifiedBy>
  <cp:revision>55</cp:revision>
  <dcterms:created xsi:type="dcterms:W3CDTF">2019-02-18T08:02:38Z</dcterms:created>
  <dcterms:modified xsi:type="dcterms:W3CDTF">2019-02-27T06:33:50Z</dcterms:modified>
</cp:coreProperties>
</file>