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7" r:id="rId2"/>
    <p:sldId id="256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64" r:id="rId23"/>
    <p:sldId id="292" r:id="rId24"/>
    <p:sldId id="287" r:id="rId25"/>
    <p:sldId id="261" r:id="rId26"/>
    <p:sldId id="258" r:id="rId27"/>
    <p:sldId id="288" r:id="rId28"/>
    <p:sldId id="289" r:id="rId29"/>
    <p:sldId id="290" r:id="rId30"/>
    <p:sldId id="29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80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16" autoAdjust="0"/>
  </p:normalViewPr>
  <p:slideViewPr>
    <p:cSldViewPr>
      <p:cViewPr>
        <p:scale>
          <a:sx n="66" d="100"/>
          <a:sy n="66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D23571-0404-4A2A-82CD-6CD360E6D09F}" type="doc">
      <dgm:prSet loTypeId="urn:microsoft.com/office/officeart/2005/8/layout/venn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28DBEE3-FD6E-4B4F-BB49-FB5D88AA022B}">
      <dgm:prSet phldrT="[Текст]" custT="1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Единое библиотечное пространство</a:t>
          </a:r>
          <a:endParaRPr lang="ru-RU" sz="18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gm:t>
    </dgm:pt>
    <dgm:pt modelId="{EEA8F7A0-7B67-4349-A3FB-856CAD5B2F5F}" type="parTrans" cxnId="{84BA4086-46A8-4BFA-A8F4-7FE4ACDE32CD}">
      <dgm:prSet/>
      <dgm:spPr/>
      <dgm:t>
        <a:bodyPr/>
        <a:lstStyle/>
        <a:p>
          <a:endParaRPr lang="ru-RU" sz="18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gm:t>
    </dgm:pt>
    <dgm:pt modelId="{E91E673E-6BEE-473D-BA15-7298526E1D21}" type="sibTrans" cxnId="{84BA4086-46A8-4BFA-A8F4-7FE4ACDE32CD}">
      <dgm:prSet/>
      <dgm:spPr/>
      <dgm:t>
        <a:bodyPr/>
        <a:lstStyle/>
        <a:p>
          <a:endParaRPr lang="ru-RU" sz="1800" b="1" i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gm:t>
    </dgm:pt>
    <dgm:pt modelId="{62D38FE4-9240-426A-BBC4-83771335930F}">
      <dgm:prSet phldrT="[Текст]" custT="1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Зона регистрации</a:t>
          </a:r>
          <a:endParaRPr lang="ru-RU" sz="18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gm:t>
    </dgm:pt>
    <dgm:pt modelId="{7AD8627C-D1EA-454B-9490-0B5B994E0799}" type="parTrans" cxnId="{73947E2B-E4A7-4A43-BEFF-A9EE63622E87}">
      <dgm:prSet/>
      <dgm:spPr/>
      <dgm:t>
        <a:bodyPr/>
        <a:lstStyle/>
        <a:p>
          <a:endParaRPr lang="ru-RU"/>
        </a:p>
      </dgm:t>
    </dgm:pt>
    <dgm:pt modelId="{DA465199-23D1-4B55-B3D4-3149FDFD4232}" type="sibTrans" cxnId="{73947E2B-E4A7-4A43-BEFF-A9EE63622E87}">
      <dgm:prSet/>
      <dgm:spPr/>
      <dgm:t>
        <a:bodyPr/>
        <a:lstStyle/>
        <a:p>
          <a:endParaRPr lang="ru-RU"/>
        </a:p>
      </dgm:t>
    </dgm:pt>
    <dgm:pt modelId="{1DD57048-E3A0-48CC-8AC3-120D03ACD6D5}">
      <dgm:prSet phldrT="[Текст]" custT="1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Зона обслуживания детей</a:t>
          </a:r>
          <a:endParaRPr lang="ru-RU" sz="18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gm:t>
    </dgm:pt>
    <dgm:pt modelId="{CD34A165-DB64-48BB-AE63-E9168DECB122}" type="parTrans" cxnId="{990B25F5-5D76-440D-8DAF-D176E7D42AD3}">
      <dgm:prSet/>
      <dgm:spPr/>
      <dgm:t>
        <a:bodyPr/>
        <a:lstStyle/>
        <a:p>
          <a:endParaRPr lang="ru-RU"/>
        </a:p>
      </dgm:t>
    </dgm:pt>
    <dgm:pt modelId="{F37C2A43-22B7-45A2-A217-C54F92ACE9B1}" type="sibTrans" cxnId="{990B25F5-5D76-440D-8DAF-D176E7D42AD3}">
      <dgm:prSet/>
      <dgm:spPr/>
      <dgm:t>
        <a:bodyPr/>
        <a:lstStyle/>
        <a:p>
          <a:endParaRPr lang="ru-RU"/>
        </a:p>
      </dgm:t>
    </dgm:pt>
    <dgm:pt modelId="{27BDEC67-5474-4BD8-B31D-1845FA2B6045}">
      <dgm:prSet phldrT="[Текст]" custT="1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18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Зона информационного доступа</a:t>
          </a:r>
          <a:endParaRPr lang="ru-RU" sz="18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gm:t>
    </dgm:pt>
    <dgm:pt modelId="{107EA9CB-C06E-4C0D-B6B9-D8351C1BD528}" type="parTrans" cxnId="{36E85DBB-5F11-41DD-81A1-33F5B42D9679}">
      <dgm:prSet/>
      <dgm:spPr/>
      <dgm:t>
        <a:bodyPr/>
        <a:lstStyle/>
        <a:p>
          <a:endParaRPr lang="ru-RU"/>
        </a:p>
      </dgm:t>
    </dgm:pt>
    <dgm:pt modelId="{ACE0F440-1605-4430-BDB8-20530D6991F7}" type="sibTrans" cxnId="{36E85DBB-5F11-41DD-81A1-33F5B42D9679}">
      <dgm:prSet/>
      <dgm:spPr/>
      <dgm:t>
        <a:bodyPr/>
        <a:lstStyle/>
        <a:p>
          <a:endParaRPr lang="ru-RU"/>
        </a:p>
      </dgm:t>
    </dgm:pt>
    <dgm:pt modelId="{AFACF26B-317A-448A-BF08-E21B74A2E529}" type="pres">
      <dgm:prSet presAssocID="{D9D23571-0404-4A2A-82CD-6CD360E6D09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E6DA6-8758-4664-AF75-87A134D8BF49}" type="pres">
      <dgm:prSet presAssocID="{D9D23571-0404-4A2A-82CD-6CD360E6D09F}" presName="comp1" presStyleCnt="0"/>
      <dgm:spPr/>
    </dgm:pt>
    <dgm:pt modelId="{5E2CCA27-4705-4C67-8DB7-717AEE24551D}" type="pres">
      <dgm:prSet presAssocID="{D9D23571-0404-4A2A-82CD-6CD360E6D09F}" presName="circle1" presStyleLbl="node1" presStyleIdx="0" presStyleCnt="4" custScaleX="103169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42319C26-4E18-4E42-9A99-AB8B6B475E03}" type="pres">
      <dgm:prSet presAssocID="{D9D23571-0404-4A2A-82CD-6CD360E6D09F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D07AE-3429-4469-AD63-335C7736CD02}" type="pres">
      <dgm:prSet presAssocID="{D9D23571-0404-4A2A-82CD-6CD360E6D09F}" presName="comp2" presStyleCnt="0"/>
      <dgm:spPr/>
    </dgm:pt>
    <dgm:pt modelId="{8D51BC6E-6A0F-421A-A0B4-AB1AD1CAB170}" type="pres">
      <dgm:prSet presAssocID="{D9D23571-0404-4A2A-82CD-6CD360E6D09F}" presName="circle2" presStyleLbl="node1" presStyleIdx="1" presStyleCnt="4" custScaleX="125484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325AFB13-EB1F-4869-9D58-14A1ACB1EE01}" type="pres">
      <dgm:prSet presAssocID="{D9D23571-0404-4A2A-82CD-6CD360E6D09F}" presName="c2text" presStyleLbl="node1" presStyleIdx="1" presStyleCnt="4">
        <dgm:presLayoutVars>
          <dgm:bulletEnabled val="1"/>
        </dgm:presLayoutVars>
      </dgm:prSet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5C051B24-F9D4-4CA7-80DF-3307305D6107}" type="pres">
      <dgm:prSet presAssocID="{D9D23571-0404-4A2A-82CD-6CD360E6D09F}" presName="comp3" presStyleCnt="0"/>
      <dgm:spPr/>
    </dgm:pt>
    <dgm:pt modelId="{BF570522-CB19-4A90-96EE-BF524A31490F}" type="pres">
      <dgm:prSet presAssocID="{D9D23571-0404-4A2A-82CD-6CD360E6D09F}" presName="circle3" presStyleLbl="node1" presStyleIdx="2" presStyleCnt="4" custScaleX="107564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DDD7C785-6A04-4A13-93E9-3E284A1794BB}" type="pres">
      <dgm:prSet presAssocID="{D9D23571-0404-4A2A-82CD-6CD360E6D09F}" presName="c3text" presStyleLbl="node1" presStyleIdx="2" presStyleCnt="4">
        <dgm:presLayoutVars>
          <dgm:bulletEnabled val="1"/>
        </dgm:presLayoutVars>
      </dgm:prSet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1300410B-DD5C-4850-9BA3-7122F78637F9}" type="pres">
      <dgm:prSet presAssocID="{D9D23571-0404-4A2A-82CD-6CD360E6D09F}" presName="comp4" presStyleCnt="0"/>
      <dgm:spPr/>
    </dgm:pt>
    <dgm:pt modelId="{20A73404-4A7E-4B3A-A2DE-041E50DECA7F}" type="pres">
      <dgm:prSet presAssocID="{D9D23571-0404-4A2A-82CD-6CD360E6D09F}" presName="circle4" presStyleLbl="node1" presStyleIdx="3" presStyleCnt="4" custScaleX="106524"/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  <dgm:pt modelId="{59410A2D-AD01-4B18-95EC-7FF1D97CC4D0}" type="pres">
      <dgm:prSet presAssocID="{D9D23571-0404-4A2A-82CD-6CD360E6D09F}" presName="c4text" presStyleLbl="node1" presStyleIdx="3" presStyleCnt="4">
        <dgm:presLayoutVars>
          <dgm:bulletEnabled val="1"/>
        </dgm:presLayoutVars>
      </dgm:prSet>
      <dgm:spPr>
        <a:effectLst>
          <a:outerShdw blurRad="50800" dist="38100" dir="16200000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ru-RU"/>
        </a:p>
      </dgm:t>
    </dgm:pt>
  </dgm:ptLst>
  <dgm:cxnLst>
    <dgm:cxn modelId="{F733811F-4619-4151-9136-759BC5E71E90}" type="presOf" srcId="{F28DBEE3-FD6E-4B4F-BB49-FB5D88AA022B}" destId="{20A73404-4A7E-4B3A-A2DE-041E50DECA7F}" srcOrd="0" destOrd="0" presId="urn:microsoft.com/office/officeart/2005/8/layout/venn2"/>
    <dgm:cxn modelId="{02E62A34-688C-44FD-BAB1-C436F445C082}" type="presOf" srcId="{F28DBEE3-FD6E-4B4F-BB49-FB5D88AA022B}" destId="{59410A2D-AD01-4B18-95EC-7FF1D97CC4D0}" srcOrd="1" destOrd="0" presId="urn:microsoft.com/office/officeart/2005/8/layout/venn2"/>
    <dgm:cxn modelId="{73947E2B-E4A7-4A43-BEFF-A9EE63622E87}" srcId="{D9D23571-0404-4A2A-82CD-6CD360E6D09F}" destId="{62D38FE4-9240-426A-BBC4-83771335930F}" srcOrd="0" destOrd="0" parTransId="{7AD8627C-D1EA-454B-9490-0B5B994E0799}" sibTransId="{DA465199-23D1-4B55-B3D4-3149FDFD4232}"/>
    <dgm:cxn modelId="{569CC147-B1C1-4E42-B1B2-5DEF3E012495}" type="presOf" srcId="{1DD57048-E3A0-48CC-8AC3-120D03ACD6D5}" destId="{DDD7C785-6A04-4A13-93E9-3E284A1794BB}" srcOrd="1" destOrd="0" presId="urn:microsoft.com/office/officeart/2005/8/layout/venn2"/>
    <dgm:cxn modelId="{990B25F5-5D76-440D-8DAF-D176E7D42AD3}" srcId="{D9D23571-0404-4A2A-82CD-6CD360E6D09F}" destId="{1DD57048-E3A0-48CC-8AC3-120D03ACD6D5}" srcOrd="2" destOrd="0" parTransId="{CD34A165-DB64-48BB-AE63-E9168DECB122}" sibTransId="{F37C2A43-22B7-45A2-A217-C54F92ACE9B1}"/>
    <dgm:cxn modelId="{8B890CB9-4E64-4B9B-B31C-056AC4432D7F}" type="presOf" srcId="{27BDEC67-5474-4BD8-B31D-1845FA2B6045}" destId="{8D51BC6E-6A0F-421A-A0B4-AB1AD1CAB170}" srcOrd="0" destOrd="0" presId="urn:microsoft.com/office/officeart/2005/8/layout/venn2"/>
    <dgm:cxn modelId="{36E85DBB-5F11-41DD-81A1-33F5B42D9679}" srcId="{D9D23571-0404-4A2A-82CD-6CD360E6D09F}" destId="{27BDEC67-5474-4BD8-B31D-1845FA2B6045}" srcOrd="1" destOrd="0" parTransId="{107EA9CB-C06E-4C0D-B6B9-D8351C1BD528}" sibTransId="{ACE0F440-1605-4430-BDB8-20530D6991F7}"/>
    <dgm:cxn modelId="{A6A7EC0D-C39F-4F83-981D-B3ECC364C645}" type="presOf" srcId="{62D38FE4-9240-426A-BBC4-83771335930F}" destId="{42319C26-4E18-4E42-9A99-AB8B6B475E03}" srcOrd="1" destOrd="0" presId="urn:microsoft.com/office/officeart/2005/8/layout/venn2"/>
    <dgm:cxn modelId="{8956E630-FCD0-479F-8933-525AE0281A2A}" type="presOf" srcId="{D9D23571-0404-4A2A-82CD-6CD360E6D09F}" destId="{AFACF26B-317A-448A-BF08-E21B74A2E529}" srcOrd="0" destOrd="0" presId="urn:microsoft.com/office/officeart/2005/8/layout/venn2"/>
    <dgm:cxn modelId="{45359A29-2381-41AE-90DB-FB7A1F3C8D31}" type="presOf" srcId="{1DD57048-E3A0-48CC-8AC3-120D03ACD6D5}" destId="{BF570522-CB19-4A90-96EE-BF524A31490F}" srcOrd="0" destOrd="0" presId="urn:microsoft.com/office/officeart/2005/8/layout/venn2"/>
    <dgm:cxn modelId="{238CF91E-901D-4571-97D4-2D61CF0719F2}" type="presOf" srcId="{27BDEC67-5474-4BD8-B31D-1845FA2B6045}" destId="{325AFB13-EB1F-4869-9D58-14A1ACB1EE01}" srcOrd="1" destOrd="0" presId="urn:microsoft.com/office/officeart/2005/8/layout/venn2"/>
    <dgm:cxn modelId="{9567B234-FAB2-4AE7-80B7-992DA4C51D20}" type="presOf" srcId="{62D38FE4-9240-426A-BBC4-83771335930F}" destId="{5E2CCA27-4705-4C67-8DB7-717AEE24551D}" srcOrd="0" destOrd="0" presId="urn:microsoft.com/office/officeart/2005/8/layout/venn2"/>
    <dgm:cxn modelId="{84BA4086-46A8-4BFA-A8F4-7FE4ACDE32CD}" srcId="{D9D23571-0404-4A2A-82CD-6CD360E6D09F}" destId="{F28DBEE3-FD6E-4B4F-BB49-FB5D88AA022B}" srcOrd="3" destOrd="0" parTransId="{EEA8F7A0-7B67-4349-A3FB-856CAD5B2F5F}" sibTransId="{E91E673E-6BEE-473D-BA15-7298526E1D21}"/>
    <dgm:cxn modelId="{A10AB28C-8A5F-4344-AF08-8FF4FF27B946}" type="presParOf" srcId="{AFACF26B-317A-448A-BF08-E21B74A2E529}" destId="{3C7E6DA6-8758-4664-AF75-87A134D8BF49}" srcOrd="0" destOrd="0" presId="urn:microsoft.com/office/officeart/2005/8/layout/venn2"/>
    <dgm:cxn modelId="{FBA6F464-9A3B-449C-A27F-38A583233F2F}" type="presParOf" srcId="{3C7E6DA6-8758-4664-AF75-87A134D8BF49}" destId="{5E2CCA27-4705-4C67-8DB7-717AEE24551D}" srcOrd="0" destOrd="0" presId="urn:microsoft.com/office/officeart/2005/8/layout/venn2"/>
    <dgm:cxn modelId="{56F499C0-EFB6-475F-B852-27DECC80C450}" type="presParOf" srcId="{3C7E6DA6-8758-4664-AF75-87A134D8BF49}" destId="{42319C26-4E18-4E42-9A99-AB8B6B475E03}" srcOrd="1" destOrd="0" presId="urn:microsoft.com/office/officeart/2005/8/layout/venn2"/>
    <dgm:cxn modelId="{5AE97953-641F-45A1-8DCF-DFEF68E701D7}" type="presParOf" srcId="{AFACF26B-317A-448A-BF08-E21B74A2E529}" destId="{6E1D07AE-3429-4469-AD63-335C7736CD02}" srcOrd="1" destOrd="0" presId="urn:microsoft.com/office/officeart/2005/8/layout/venn2"/>
    <dgm:cxn modelId="{A3105D57-5A48-48E1-9262-E99196D2498A}" type="presParOf" srcId="{6E1D07AE-3429-4469-AD63-335C7736CD02}" destId="{8D51BC6E-6A0F-421A-A0B4-AB1AD1CAB170}" srcOrd="0" destOrd="0" presId="urn:microsoft.com/office/officeart/2005/8/layout/venn2"/>
    <dgm:cxn modelId="{0B32843A-D928-40CA-977C-2C49E2A5E7DC}" type="presParOf" srcId="{6E1D07AE-3429-4469-AD63-335C7736CD02}" destId="{325AFB13-EB1F-4869-9D58-14A1ACB1EE01}" srcOrd="1" destOrd="0" presId="urn:microsoft.com/office/officeart/2005/8/layout/venn2"/>
    <dgm:cxn modelId="{CA42308D-55F5-4359-92CB-C4BEA815BF26}" type="presParOf" srcId="{AFACF26B-317A-448A-BF08-E21B74A2E529}" destId="{5C051B24-F9D4-4CA7-80DF-3307305D6107}" srcOrd="2" destOrd="0" presId="urn:microsoft.com/office/officeart/2005/8/layout/venn2"/>
    <dgm:cxn modelId="{BF3CDF90-8192-4798-B095-D5CAD374A443}" type="presParOf" srcId="{5C051B24-F9D4-4CA7-80DF-3307305D6107}" destId="{BF570522-CB19-4A90-96EE-BF524A31490F}" srcOrd="0" destOrd="0" presId="urn:microsoft.com/office/officeart/2005/8/layout/venn2"/>
    <dgm:cxn modelId="{BDDCF786-220A-4D2A-8A15-0BD27837835D}" type="presParOf" srcId="{5C051B24-F9D4-4CA7-80DF-3307305D6107}" destId="{DDD7C785-6A04-4A13-93E9-3E284A1794BB}" srcOrd="1" destOrd="0" presId="urn:microsoft.com/office/officeart/2005/8/layout/venn2"/>
    <dgm:cxn modelId="{32B515A1-54A9-491E-AD55-BE7794F872BE}" type="presParOf" srcId="{AFACF26B-317A-448A-BF08-E21B74A2E529}" destId="{1300410B-DD5C-4850-9BA3-7122F78637F9}" srcOrd="3" destOrd="0" presId="urn:microsoft.com/office/officeart/2005/8/layout/venn2"/>
    <dgm:cxn modelId="{F2C9DE26-B22F-41B4-89E2-207BCE991D20}" type="presParOf" srcId="{1300410B-DD5C-4850-9BA3-7122F78637F9}" destId="{20A73404-4A7E-4B3A-A2DE-041E50DECA7F}" srcOrd="0" destOrd="0" presId="urn:microsoft.com/office/officeart/2005/8/layout/venn2"/>
    <dgm:cxn modelId="{4C9C4F7E-F673-46D7-AB26-D0AB2376F8B9}" type="presParOf" srcId="{1300410B-DD5C-4850-9BA3-7122F78637F9}" destId="{59410A2D-AD01-4B18-95EC-7FF1D97CC4D0}" srcOrd="1" destOrd="0" presId="urn:microsoft.com/office/officeart/2005/8/layout/venn2"/>
  </dgm:cxnLst>
  <dgm:bg>
    <a:effectLst>
      <a:outerShdw blurRad="50800" dist="38100" dir="16200000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2CCA27-4705-4C67-8DB7-717AEE24551D}">
      <dsp:nvSpPr>
        <dsp:cNvPr id="0" name=""/>
        <dsp:cNvSpPr/>
      </dsp:nvSpPr>
      <dsp:spPr>
        <a:xfrm>
          <a:off x="1425667" y="0"/>
          <a:ext cx="5953675" cy="57707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Зона регистрации</a:t>
          </a:r>
          <a:endParaRPr lang="ru-RU" sz="18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sp:txBody>
      <dsp:txXfrm>
        <a:off x="3570181" y="288539"/>
        <a:ext cx="1664647" cy="865619"/>
      </dsp:txXfrm>
    </dsp:sp>
    <dsp:sp modelId="{8D51BC6E-6A0F-421A-A0B4-AB1AD1CAB170}">
      <dsp:nvSpPr>
        <dsp:cNvPr id="0" name=""/>
        <dsp:cNvSpPr/>
      </dsp:nvSpPr>
      <dsp:spPr>
        <a:xfrm>
          <a:off x="1505933" y="1154159"/>
          <a:ext cx="5793143" cy="4616639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Зона информационного доступа</a:t>
          </a:r>
          <a:endParaRPr lang="ru-RU" sz="18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sp:txBody>
      <dsp:txXfrm>
        <a:off x="3390153" y="1431158"/>
        <a:ext cx="2024703" cy="830995"/>
      </dsp:txXfrm>
    </dsp:sp>
    <dsp:sp modelId="{BF570522-CB19-4A90-96EE-BF524A31490F}">
      <dsp:nvSpPr>
        <dsp:cNvPr id="0" name=""/>
        <dsp:cNvSpPr/>
      </dsp:nvSpPr>
      <dsp:spPr>
        <a:xfrm>
          <a:off x="2540314" y="2308319"/>
          <a:ext cx="3724381" cy="3462479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Зона обслуживания детей</a:t>
          </a:r>
          <a:endParaRPr lang="ru-RU" sz="18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sp:txBody>
      <dsp:txXfrm>
        <a:off x="3534724" y="2568005"/>
        <a:ext cx="1735561" cy="779057"/>
      </dsp:txXfrm>
    </dsp:sp>
    <dsp:sp modelId="{20A73404-4A7E-4B3A-A2DE-041E50DECA7F}">
      <dsp:nvSpPr>
        <dsp:cNvPr id="0" name=""/>
        <dsp:cNvSpPr/>
      </dsp:nvSpPr>
      <dsp:spPr>
        <a:xfrm>
          <a:off x="3173047" y="3462479"/>
          <a:ext cx="2458914" cy="2308319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6200000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506020202030204" pitchFamily="34" charset="0"/>
            </a:rPr>
            <a:t>Единое библиотечное пространство</a:t>
          </a:r>
          <a:endParaRPr lang="ru-RU" sz="18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506020202030204" pitchFamily="34" charset="0"/>
          </a:endParaRPr>
        </a:p>
      </dsp:txBody>
      <dsp:txXfrm>
        <a:off x="3533147" y="4039559"/>
        <a:ext cx="1738715" cy="1154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E4B32-DEF8-4DAC-9F34-A0786E8B53B8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32925-6473-48E5-93B1-34B45AA0B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77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32925-6473-48E5-93B1-34B45AA0B73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32925-6473-48E5-93B1-34B45AA0B73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1168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32925-6473-48E5-93B1-34B45AA0B73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32925-6473-48E5-93B1-34B45AA0B73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32925-6473-48E5-93B1-34B45AA0B73F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32925-6473-48E5-93B1-34B45AA0B73F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3.jpeg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6.wmf"/><Relationship Id="rId4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59.wmf"/><Relationship Id="rId7" Type="http://schemas.openxmlformats.org/officeDocument/2006/relationships/image" Target="../media/image62.wm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1.wmf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.png"/><Relationship Id="rId4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9.jpeg"/><Relationship Id="rId7" Type="http://schemas.openxmlformats.org/officeDocument/2006/relationships/image" Target="../media/image72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2.png"/><Relationship Id="rId4" Type="http://schemas.openxmlformats.org/officeDocument/2006/relationships/image" Target="../media/image70.jpeg"/><Relationship Id="rId9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34.jpeg"/><Relationship Id="rId4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jpeg"/><Relationship Id="rId7" Type="http://schemas.openxmlformats.org/officeDocument/2006/relationships/image" Target="../media/image2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7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3.jpeg"/><Relationship Id="rId4" Type="http://schemas.openxmlformats.org/officeDocument/2006/relationships/image" Target="../media/image86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2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4.jpeg"/><Relationship Id="rId4" Type="http://schemas.openxmlformats.org/officeDocument/2006/relationships/image" Target="../media/image9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7" Type="http://schemas.openxmlformats.org/officeDocument/2006/relationships/image" Target="../media/image33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8.wmf"/><Relationship Id="rId4" Type="http://schemas.openxmlformats.org/officeDocument/2006/relationships/image" Target="../media/image97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102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1.wmf"/><Relationship Id="rId4" Type="http://schemas.openxmlformats.org/officeDocument/2006/relationships/image" Target="../media/image10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13.jpeg"/><Relationship Id="rId7" Type="http://schemas.openxmlformats.org/officeDocument/2006/relationships/image" Target="../media/image116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7.wdp"/><Relationship Id="rId7" Type="http://schemas.openxmlformats.org/officeDocument/2006/relationships/image" Target="../media/image119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microsoft.com/office/2007/relationships/hdphoto" Target="../media/hdphoto8.wdp"/><Relationship Id="rId9" Type="http://schemas.openxmlformats.org/officeDocument/2006/relationships/image" Target="../media/image1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5" Type="http://schemas.openxmlformats.org/officeDocument/2006/relationships/image" Target="../media/image2.png"/><Relationship Id="rId4" Type="http://schemas.openxmlformats.org/officeDocument/2006/relationships/image" Target="../media/image12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7" Type="http://schemas.openxmlformats.org/officeDocument/2006/relationships/image" Target="../media/image129.wmf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28.wmf"/><Relationship Id="rId4" Type="http://schemas.openxmlformats.org/officeDocument/2006/relationships/image" Target="../media/image12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90.jpeg"/><Relationship Id="rId7" Type="http://schemas.openxmlformats.org/officeDocument/2006/relationships/image" Target="../media/image132.wmf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1.jpeg"/><Relationship Id="rId4" Type="http://schemas.microsoft.com/office/2007/relationships/hdphoto" Target="../media/hdphoto5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34.png"/><Relationship Id="rId7" Type="http://schemas.openxmlformats.org/officeDocument/2006/relationships/image" Target="../media/image137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w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2.png"/><Relationship Id="rId4" Type="http://schemas.openxmlformats.org/officeDocument/2006/relationships/image" Target="../media/image11.wmf"/><Relationship Id="rId9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38.png"/><Relationship Id="rId3" Type="http://schemas.openxmlformats.org/officeDocument/2006/relationships/image" Target="../media/image35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37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36.jpeg"/><Relationship Id="rId4" Type="http://schemas.openxmlformats.org/officeDocument/2006/relationships/diagramData" Target="../diagrams/data1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6.jpeg"/><Relationship Id="rId7" Type="http://schemas.openxmlformats.org/officeDocument/2006/relationships/image" Target="../media/image4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2.png"/><Relationship Id="rId4" Type="http://schemas.openxmlformats.org/officeDocument/2006/relationships/image" Target="../media/image45.jpe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464" y="2564904"/>
            <a:ext cx="8837058" cy="1384995"/>
          </a:xfrm>
          <a:prstGeom prst="rect">
            <a:avLst/>
          </a:prstGeom>
          <a:solidFill>
            <a:schemeClr val="tx2">
              <a:lumMod val="20000"/>
              <a:lumOff val="80000"/>
              <a:alpha val="70000"/>
            </a:schemeClr>
          </a:solidFill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Bookman Old Style" panose="02050604050505020204" pitchFamily="18" charset="0"/>
                <a:cs typeface="Times New Roman" pitchFamily="18" charset="0"/>
              </a:rPr>
              <a:t>Муниципальная библиотека в торговом центре: новый информационный формат библиотечного сервиса</a:t>
            </a:r>
            <a:endParaRPr lang="ru-RU" sz="28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Bookman Old Style" panose="02050604050505020204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7464" y="5517232"/>
            <a:ext cx="8837058" cy="1209202"/>
            <a:chOff x="147464" y="5517232"/>
            <a:chExt cx="8837058" cy="120920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" name="Заголовок 8"/>
            <p:cNvSpPr txBox="1">
              <a:spLocks/>
            </p:cNvSpPr>
            <p:nvPr/>
          </p:nvSpPr>
          <p:spPr>
            <a:xfrm>
              <a:off x="147464" y="5517232"/>
              <a:ext cx="8837058" cy="1209202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400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ru-RU" b="1" dirty="0" smtClean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</a:rPr>
                <a:t>Т.М. Клюйкова,</a:t>
              </a:r>
            </a:p>
            <a:p>
              <a:pPr algn="r"/>
              <a:r>
                <a:rPr lang="ru-RU" b="1" dirty="0" smtClean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</a:rPr>
                <a:t>заведующая информационным интеллект-центром</a:t>
              </a:r>
            </a:p>
            <a:p>
              <a:pPr algn="r"/>
              <a:r>
                <a:rPr lang="ru-RU" b="1" dirty="0" smtClean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</a:rPr>
                <a:t>филиалом №10 МБУК «ЦГБ»</a:t>
              </a:r>
            </a:p>
            <a:p>
              <a:pPr algn="r"/>
              <a:endParaRPr lang="ru-RU" b="1" dirty="0" smtClean="0"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latin typeface="Bookman Old Style" panose="02050604050505020204" pitchFamily="18" charset="0"/>
              </a:endParaRPr>
            </a:p>
            <a:p>
              <a:r>
                <a:rPr lang="ru-RU" b="1" dirty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</a:rPr>
                <a:t>г</a:t>
              </a:r>
              <a:r>
                <a:rPr lang="ru-RU" b="1" dirty="0" smtClean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</a:rPr>
                <a:t>. Мурманск – 2014 г.</a:t>
              </a:r>
              <a:endParaRPr lang="ru-RU" b="1" dirty="0"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latin typeface="Bookman Old Style" panose="02050604050505020204" pitchFamily="18" charset="0"/>
              </a:endParaRPr>
            </a:p>
          </p:txBody>
        </p:sp>
        <p:pic>
          <p:nvPicPr>
            <p:cNvPr id="9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661248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246336" y="3068960"/>
            <a:ext cx="3173536" cy="2825552"/>
            <a:chOff x="256370" y="3068960"/>
            <a:chExt cx="3173536" cy="282555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grpSp>
          <p:nvGrpSpPr>
            <p:cNvPr id="18" name="Группа 17"/>
            <p:cNvGrpSpPr/>
            <p:nvPr/>
          </p:nvGrpSpPr>
          <p:grpSpPr>
            <a:xfrm>
              <a:off x="256370" y="3068960"/>
              <a:ext cx="3173536" cy="2825552"/>
              <a:chOff x="4788024" y="684076"/>
              <a:chExt cx="3173536" cy="2825552"/>
            </a:xfrm>
          </p:grpSpPr>
          <p:cxnSp>
            <p:nvCxnSpPr>
              <p:cNvPr id="4" name="Прямая соединительная линия 3"/>
              <p:cNvCxnSpPr/>
              <p:nvPr/>
            </p:nvCxnSpPr>
            <p:spPr>
              <a:xfrm>
                <a:off x="6300192" y="684076"/>
                <a:ext cx="0" cy="2825552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 стрелкой 9"/>
              <p:cNvCxnSpPr/>
              <p:nvPr/>
            </p:nvCxnSpPr>
            <p:spPr>
              <a:xfrm flipV="1">
                <a:off x="4788024" y="1196752"/>
                <a:ext cx="3173536" cy="43204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 стрелкой 19"/>
              <p:cNvCxnSpPr/>
              <p:nvPr/>
            </p:nvCxnSpPr>
            <p:spPr>
              <a:xfrm flipV="1">
                <a:off x="4896036" y="2990677"/>
                <a:ext cx="3065524" cy="17484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50" name="Picture 2" descr="C:\Users\f10-kafedra\AppData\Local\Microsoft\Windows\Temporary Internet Files\Content.IE5\LHD940W6\MC900231222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394" y="3485071"/>
              <a:ext cx="2957512" cy="2065338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3" descr="\\192.168.9.2\рабочее\Документы - работа\архив рабочее\Фото Работа\2011\Журнал №1 2011\DSC_0360.JPG"/>
          <p:cNvPicPr>
            <a:picLocks noChangeAspect="1" noChangeArrowheads="1"/>
          </p:cNvPicPr>
          <p:nvPr/>
        </p:nvPicPr>
        <p:blipFill>
          <a:blip r:embed="rId3" cstate="print"/>
          <a:srcRect l="9575"/>
          <a:stretch>
            <a:fillRect/>
          </a:stretch>
        </p:blipFill>
        <p:spPr bwMode="auto">
          <a:xfrm>
            <a:off x="260825" y="188640"/>
            <a:ext cx="4239167" cy="3113584"/>
          </a:xfrm>
          <a:prstGeom prst="snip2DiagRect">
            <a:avLst>
              <a:gd name="adj1" fmla="val 12849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Z:\ЦМООП\общие документы\фото ф10\P10101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461506"/>
            <a:ext cx="4800534" cy="3600400"/>
          </a:xfrm>
          <a:prstGeom prst="snip2DiagRect">
            <a:avLst>
              <a:gd name="adj1" fmla="val 10317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Группа 2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7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 smtClean="0"/>
                <a:t>Конференц-зал</a:t>
              </a:r>
              <a:endParaRPr lang="ru-RU" dirty="0"/>
            </a:p>
          </p:txBody>
        </p:sp>
        <p:pic>
          <p:nvPicPr>
            <p:cNvPr id="8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7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4301221" y="110431"/>
            <a:ext cx="300661" cy="30066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309">
            <a:off x="512194" y="160735"/>
            <a:ext cx="300661" cy="30066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8541513" y="2381545"/>
            <a:ext cx="300661" cy="30066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309">
            <a:off x="4205956" y="2442278"/>
            <a:ext cx="300661" cy="30066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Документы\фото\Декада СОС 2013\P10004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332656"/>
            <a:ext cx="2588410" cy="1941307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52061">
            <a:off x="6875223" y="153750"/>
            <a:ext cx="300661" cy="30066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\\192.168.9.2\рабочее\Документы - работа\архив рабочее\Фото Работа\другое\дети\P1010099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3089"/>
          <a:stretch>
            <a:fillRect/>
          </a:stretch>
        </p:blipFill>
        <p:spPr bwMode="auto">
          <a:xfrm>
            <a:off x="323528" y="2636912"/>
            <a:ext cx="4517835" cy="33123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Documents and Settings\f10_presentclass\Рабочий стол\2014.05.08 - Для Презентации Калининград\20140508_082954383_i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8517" y="204056"/>
            <a:ext cx="4723963" cy="35283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f10-kafedra\AppData\Local\Microsoft\Windows\Temporary Internet Files\Content.IE5\Q93SD7RW\MC90043799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6383">
            <a:off x="5887639" y="3746071"/>
            <a:ext cx="2366402" cy="225470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5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Зона</a:t>
              </a:r>
            </a:p>
            <a:p>
              <a:r>
                <a:rPr lang="ru-RU" dirty="0"/>
                <a:t>обслуживания детей</a:t>
              </a:r>
            </a:p>
          </p:txBody>
        </p:sp>
        <p:pic>
          <p:nvPicPr>
            <p:cNvPr id="6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3" descr="\\192.168.9.20\Document\Филиалы\Филиал 7\Читаймер Фото\IMG_1421.jpg"/>
          <p:cNvPicPr>
            <a:picLocks noChangeAspect="1" noChangeArrowheads="1"/>
          </p:cNvPicPr>
          <p:nvPr/>
        </p:nvPicPr>
        <p:blipFill>
          <a:blip r:embed="rId7" cstate="print"/>
          <a:srcRect l="3619" r="2278" b="5094"/>
          <a:stretch>
            <a:fillRect/>
          </a:stretch>
        </p:blipFill>
        <p:spPr bwMode="auto">
          <a:xfrm>
            <a:off x="323528" y="188640"/>
            <a:ext cx="4066804" cy="2711221"/>
          </a:xfrm>
          <a:prstGeom prst="snip2DiagRect">
            <a:avLst>
              <a:gd name="adj1" fmla="val 1338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192.168.9.2\рабочее\Документы - работа\архив рабочее\Фото Работа\2013\Посетители\2013-09-18 14.41.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464" y="1892163"/>
            <a:ext cx="5388273" cy="404120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softEdge rad="3175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  <p:pic>
        <p:nvPicPr>
          <p:cNvPr id="4102" name="Picture 6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464" y="211671"/>
            <a:ext cx="1869034" cy="177393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24402" y="1955578"/>
            <a:ext cx="1560042" cy="400110"/>
          </a:xfrm>
          <a:prstGeom prst="rect">
            <a:avLst/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ln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n>
                  <a:solidFill>
                    <a:schemeClr val="accent3"/>
                  </a:solidFill>
                </a:ln>
                <a:latin typeface="Arial Narrow" panose="020B0506020202030204" pitchFamily="34" charset="0"/>
              </a:rPr>
              <a:t>Работа на ПК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6376" y="5229200"/>
            <a:ext cx="925253" cy="400110"/>
          </a:xfrm>
          <a:prstGeom prst="rect">
            <a:avLst/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ln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000" b="1">
                <a:ln>
                  <a:solidFill>
                    <a:schemeClr val="accent3"/>
                  </a:solidFill>
                </a:ln>
                <a:latin typeface="Arial Narrow" panose="020B0506020202030204" pitchFamily="34" charset="0"/>
              </a:defRPr>
            </a:lvl1pPr>
          </a:lstStyle>
          <a:p>
            <a:r>
              <a:rPr lang="ru-RU" dirty="0"/>
              <a:t>Печать</a:t>
            </a:r>
          </a:p>
        </p:txBody>
      </p:sp>
      <p:pic>
        <p:nvPicPr>
          <p:cNvPr id="4100" name="Picture 4" descr="C:\Users\f10-kafedra\AppData\Local\Microsoft\Windows\Temporary Internet Files\Content.IE5\09UZFTZB\MC900431539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251" y="3585904"/>
            <a:ext cx="1666271" cy="175396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f10-kafedra\AppData\Local\Microsoft\Windows\Temporary Internet Files\Content.IE5\KCOW3H7I\MC90023866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667" y="3940019"/>
            <a:ext cx="2681290" cy="18652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7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Сервисные услуги</a:t>
              </a:r>
            </a:p>
          </p:txBody>
        </p:sp>
        <p:pic>
          <p:nvPicPr>
            <p:cNvPr id="8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104" name="Picture 8" descr="C:\Users\f10-kafedra\AppData\Local\Microsoft\Windows\Temporary Internet Files\Content.IE5\KJ5662NS\MC900436992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83183"/>
            <a:ext cx="1930400" cy="1317625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428109" y="683409"/>
            <a:ext cx="1941558" cy="707886"/>
          </a:xfrm>
          <a:prstGeom prst="rect">
            <a:avLst/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ln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000" b="1">
                <a:ln>
                  <a:solidFill>
                    <a:schemeClr val="accent3"/>
                  </a:solidFill>
                </a:ln>
                <a:latin typeface="Arial Narrow" panose="020B0506020202030204" pitchFamily="34" charset="0"/>
              </a:defRPr>
            </a:lvl1pPr>
          </a:lstStyle>
          <a:p>
            <a:pPr algn="ctr"/>
            <a:r>
              <a:rPr lang="ru-RU" dirty="0"/>
              <a:t>Работа на ПК</a:t>
            </a:r>
          </a:p>
          <a:p>
            <a:pPr algn="ctr"/>
            <a:r>
              <a:rPr lang="ru-RU" dirty="0"/>
              <a:t>с консультацией</a:t>
            </a:r>
          </a:p>
        </p:txBody>
      </p:sp>
      <p:sp>
        <p:nvSpPr>
          <p:cNvPr id="21" name="TextBox 20"/>
          <p:cNvSpPr txBox="1"/>
          <p:nvPr/>
        </p:nvSpPr>
        <p:spPr>
          <a:xfrm rot="1671019">
            <a:off x="3219008" y="4352489"/>
            <a:ext cx="2170787" cy="400110"/>
          </a:xfrm>
          <a:prstGeom prst="rect">
            <a:avLst/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ln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000" b="1">
                <a:ln>
                  <a:solidFill>
                    <a:schemeClr val="accent3"/>
                  </a:solidFill>
                </a:ln>
                <a:latin typeface="Arial Narrow" panose="020B0506020202030204" pitchFamily="34" charset="0"/>
              </a:defRPr>
            </a:lvl1pPr>
          </a:lstStyle>
          <a:p>
            <a:r>
              <a:rPr lang="ru-RU" dirty="0"/>
              <a:t>Ксерокопирование</a:t>
            </a:r>
          </a:p>
        </p:txBody>
      </p:sp>
      <p:sp>
        <p:nvSpPr>
          <p:cNvPr id="25" name="TextBox 24"/>
          <p:cNvSpPr txBox="1"/>
          <p:nvPr/>
        </p:nvSpPr>
        <p:spPr>
          <a:xfrm rot="1012095">
            <a:off x="6571370" y="1636844"/>
            <a:ext cx="2408032" cy="400110"/>
          </a:xfrm>
          <a:prstGeom prst="rect">
            <a:avLst/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ln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000" b="1">
                <a:ln>
                  <a:solidFill>
                    <a:schemeClr val="accent3"/>
                  </a:solidFill>
                </a:ln>
                <a:latin typeface="Arial Narrow" panose="020B0506020202030204" pitchFamily="34" charset="0"/>
              </a:defRPr>
            </a:lvl1pPr>
          </a:lstStyle>
          <a:p>
            <a:r>
              <a:rPr lang="ru-RU" dirty="0"/>
              <a:t>Факсимильная связь</a:t>
            </a:r>
          </a:p>
        </p:txBody>
      </p:sp>
      <p:pic>
        <p:nvPicPr>
          <p:cNvPr id="4105" name="Picture 9" descr="C:\Users\f10-kafedra\AppData\Local\Microsoft\Windows\Temporary Internet Files\Content.IE5\FEGEG29G\MC900312162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007" y="183021"/>
            <a:ext cx="1836738" cy="17653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 rot="18768819">
            <a:off x="6471705" y="3024989"/>
            <a:ext cx="1693092" cy="400110"/>
          </a:xfrm>
          <a:prstGeom prst="rect">
            <a:avLst/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ln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000" b="1">
                <a:ln>
                  <a:solidFill>
                    <a:schemeClr val="accent3"/>
                  </a:solidFill>
                </a:ln>
                <a:latin typeface="Arial Narrow" panose="020B0506020202030204" pitchFamily="34" charset="0"/>
              </a:defRPr>
            </a:lvl1pPr>
          </a:lstStyle>
          <a:p>
            <a:r>
              <a:rPr lang="ru-RU" dirty="0"/>
              <a:t>Сканирование</a:t>
            </a:r>
          </a:p>
        </p:txBody>
      </p:sp>
      <p:pic>
        <p:nvPicPr>
          <p:cNvPr id="4106" name="Picture 10" descr="C:\Users\f10-kafedra\AppData\Local\Microsoft\Windows\Temporary Internet Files\Content.IE5\R03AEAGG\MC900434780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3247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 animBg="1"/>
      <p:bldP spid="23" grpId="0" animBg="1"/>
      <p:bldP spid="21" grpId="0" animBg="1"/>
      <p:bldP spid="25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f10-kafedra\AppData\Local\Microsoft\Windows\Temporary Internet Files\Content.IE5\R03AEAGG\MC90043935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25" y="4294609"/>
            <a:ext cx="1654671" cy="16546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39952" y="5158943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ru-RU" sz="2800" b="1" dirty="0" smtClean="0">
                <a:ln w="12700">
                  <a:noFill/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можно,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9656">
            <a:off x="5672661" y="552492"/>
            <a:ext cx="3144656" cy="20330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Документы\Мои рисунки\сайт\сайт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2630918"/>
            <a:ext cx="5044971" cy="403844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3158876" y="151462"/>
            <a:ext cx="2787543" cy="937386"/>
          </a:xfrm>
          <a:prstGeom prst="wedgeRoundRectCallout">
            <a:avLst>
              <a:gd name="adj1" fmla="val -110357"/>
              <a:gd name="adj2" fmla="val 244425"/>
              <a:gd name="adj3" fmla="val 16667"/>
            </a:avLst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 Narrow" panose="020B0506020202030204" pitchFamily="34" charset="0"/>
              </a:rPr>
              <a:t>Электронный каталог</a:t>
            </a:r>
            <a:endParaRPr lang="ru-RU" sz="2000" b="1" dirty="0">
              <a:solidFill>
                <a:schemeClr val="tx1"/>
              </a:solidFill>
              <a:latin typeface="Arial Narrow" panose="020B050602020203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041776" y="1256510"/>
            <a:ext cx="2904643" cy="763763"/>
          </a:xfrm>
          <a:prstGeom prst="wedgeRoundRectCallout">
            <a:avLst>
              <a:gd name="adj1" fmla="val -112281"/>
              <a:gd name="adj2" fmla="val 271353"/>
              <a:gd name="adj3" fmla="val 16667"/>
            </a:avLst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 Narrow" panose="020B0506020202030204" pitchFamily="34" charset="0"/>
              </a:rPr>
              <a:t>Виртуальная справка</a:t>
            </a: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1969060" y="4648043"/>
            <a:ext cx="3053680" cy="947801"/>
          </a:xfrm>
          <a:prstGeom prst="wedgeRectCallout">
            <a:avLst>
              <a:gd name="adj1" fmla="val -69302"/>
              <a:gd name="adj2" fmla="val -223818"/>
            </a:avLst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 Narrow" panose="020B0506020202030204" pitchFamily="34" charset="0"/>
              </a:rPr>
              <a:t>Информация о работе  МБУК «ЦГБ»</a:t>
            </a:r>
          </a:p>
        </p:txBody>
      </p:sp>
      <p:sp>
        <p:nvSpPr>
          <p:cNvPr id="10" name="Овальная выноска 9"/>
          <p:cNvSpPr/>
          <p:nvPr/>
        </p:nvSpPr>
        <p:spPr>
          <a:xfrm>
            <a:off x="2166360" y="3501008"/>
            <a:ext cx="2981704" cy="846752"/>
          </a:xfrm>
          <a:prstGeom prst="wedgeEllipseCallout">
            <a:avLst>
              <a:gd name="adj1" fmla="val -85229"/>
              <a:gd name="adj2" fmla="val 54505"/>
            </a:avLst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 Narrow" panose="020B0506020202030204" pitchFamily="34" charset="0"/>
              </a:rPr>
              <a:t>On-line</a:t>
            </a:r>
            <a:r>
              <a:rPr lang="ru-RU" sz="2000" b="1" dirty="0">
                <a:solidFill>
                  <a:schemeClr val="tx1"/>
                </a:solidFill>
                <a:latin typeface="Arial Narrow" panose="020B0506020202030204" pitchFamily="34" charset="0"/>
              </a:rPr>
              <a:t> продление</a:t>
            </a:r>
          </a:p>
        </p:txBody>
      </p:sp>
      <p:sp>
        <p:nvSpPr>
          <p:cNvPr id="20" name="Овальная выноска 19"/>
          <p:cNvSpPr/>
          <p:nvPr/>
        </p:nvSpPr>
        <p:spPr>
          <a:xfrm>
            <a:off x="2166360" y="2380133"/>
            <a:ext cx="2399633" cy="846752"/>
          </a:xfrm>
          <a:prstGeom prst="wedgeEllipseCallout">
            <a:avLst>
              <a:gd name="adj1" fmla="val -93051"/>
              <a:gd name="adj2" fmla="val 179366"/>
            </a:avLst>
          </a:prstGeo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 Narrow" panose="020B0506020202030204" pitchFamily="34" charset="0"/>
              </a:rPr>
              <a:t>Афиша</a:t>
            </a:r>
          </a:p>
        </p:txBody>
      </p:sp>
      <p:sp>
        <p:nvSpPr>
          <p:cNvPr id="2" name="Выноска-облако 1"/>
          <p:cNvSpPr/>
          <p:nvPr/>
        </p:nvSpPr>
        <p:spPr>
          <a:xfrm>
            <a:off x="215516" y="203998"/>
            <a:ext cx="3240360" cy="2089745"/>
          </a:xfrm>
          <a:prstGeom prst="cloudCallout">
            <a:avLst>
              <a:gd name="adj1" fmla="val -25536"/>
              <a:gd name="adj2" fmla="val 150924"/>
            </a:avLst>
          </a:prstGeom>
          <a:solidFill>
            <a:schemeClr val="bg1"/>
          </a:solidFill>
          <a:ln w="38100"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rial Narrow" panose="020B0506020202030204" pitchFamily="34" charset="0"/>
                <a:cs typeface="Times New Roman" pitchFamily="18" charset="0"/>
              </a:rPr>
              <a:t>murmanlib.ru</a:t>
            </a:r>
            <a:endParaRPr lang="ru-RU" sz="2800" b="1" dirty="0"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Arial Narrow" panose="020B050602020203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8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Сайт библиотеки</a:t>
              </a:r>
            </a:p>
          </p:txBody>
        </p:sp>
        <p:pic>
          <p:nvPicPr>
            <p:cNvPr id="9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0110">
            <a:off x="7414980" y="415566"/>
            <a:ext cx="323462" cy="32346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8706463" y="2472306"/>
            <a:ext cx="323462" cy="32346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50866">
            <a:off x="4539164" y="2457272"/>
            <a:ext cx="323463" cy="32346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3" grpId="0" animBg="1"/>
      <p:bldP spid="10" grpId="0" animBg="1"/>
      <p:bldP spid="20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0032" y="119675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76056" y="155679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" name="Picture 3" descr="\\192.168.9.2\рабочее\Документы - работа\архив рабочее\Фото Работа\другое\Пользователи\Пользов. фото\DSC_1088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r="17037"/>
          <a:stretch>
            <a:fillRect/>
          </a:stretch>
        </p:blipFill>
        <p:spPr bwMode="auto">
          <a:xfrm>
            <a:off x="323528" y="3127177"/>
            <a:ext cx="3948068" cy="2961051"/>
          </a:xfrm>
          <a:prstGeom prst="snip2DiagRect">
            <a:avLst>
              <a:gd name="adj1" fmla="val 1576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\\192.168.9.2\рабочее\Документы - работа\архив рабочее\Фото Работа\другое\обучение пенсионеров\DSC_0315.JPG"/>
          <p:cNvPicPr>
            <a:picLocks noChangeAspect="1" noChangeArrowheads="1"/>
          </p:cNvPicPr>
          <p:nvPr/>
        </p:nvPicPr>
        <p:blipFill>
          <a:blip r:embed="rId3" cstate="print"/>
          <a:srcRect l="10802"/>
          <a:stretch>
            <a:fillRect/>
          </a:stretch>
        </p:blipFill>
        <p:spPr bwMode="auto">
          <a:xfrm>
            <a:off x="323528" y="332656"/>
            <a:ext cx="3429410" cy="25534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1" name="Picture 1" descr="C:\Documents and Settings\f10_presentclass\Рабочий стол\2014.05.08 - Для Презентации Калининград\20140508_124843568_i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5794" y="3123533"/>
            <a:ext cx="3969261" cy="29646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Группа 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3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Центр</a:t>
              </a:r>
            </a:p>
            <a:p>
              <a:r>
                <a:rPr lang="ru-RU" dirty="0"/>
                <a:t>общественного доступа</a:t>
              </a:r>
            </a:p>
          </p:txBody>
        </p:sp>
        <p:pic>
          <p:nvPicPr>
            <p:cNvPr id="14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46" name="Picture 2" descr="C:\Users\f10-kafedra\Pictures\Безымянный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60" y="2071096"/>
            <a:ext cx="3306762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f10-kafedra\Pictures\Безымянный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60" y="1271266"/>
            <a:ext cx="2049462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950466" y="511456"/>
            <a:ext cx="5060594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Справочно-правовые системы:</a:t>
            </a:r>
          </a:p>
        </p:txBody>
      </p:sp>
      <p:pic>
        <p:nvPicPr>
          <p:cNvPr id="24" name="Picture 5" descr="C:\Users\f10-kafedra\AppData\Local\Microsoft\Windows\Temporary Internet Files\Content.IE5\WEJ2Q7KF\MC900434665[1].wmf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94" y="2223758"/>
            <a:ext cx="610087" cy="561449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f10-kafedra\AppData\Local\Microsoft\Windows\Temporary Internet Files\Content.IE5\WEJ2Q7KF\MC900434665[1].wmf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93" y="1328678"/>
            <a:ext cx="610087" cy="561449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3376979" y="414294"/>
            <a:ext cx="279018" cy="279018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309">
            <a:off x="184019" y="133685"/>
            <a:ext cx="279018" cy="279018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8252828" y="3138799"/>
            <a:ext cx="279018" cy="279018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309">
            <a:off x="4621095" y="2956198"/>
            <a:ext cx="279018" cy="279018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4132086" y="3002882"/>
            <a:ext cx="279018" cy="279018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309">
            <a:off x="480011" y="3150811"/>
            <a:ext cx="279018" cy="279018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верх 23"/>
          <p:cNvSpPr/>
          <p:nvPr/>
        </p:nvSpPr>
        <p:spPr>
          <a:xfrm>
            <a:off x="6069049" y="1676780"/>
            <a:ext cx="2520280" cy="1968244"/>
          </a:xfrm>
          <a:prstGeom prst="upArrow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 Narrow" panose="020B0506020202030204" pitchFamily="34" charset="0"/>
              </a:rPr>
              <a:t>Облегчит</a:t>
            </a:r>
            <a:endParaRPr lang="ru-RU" sz="2000" b="1" dirty="0">
              <a:solidFill>
                <a:schemeClr val="tx1"/>
              </a:solidFill>
              <a:latin typeface="Arial Narrow" panose="020B05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99157" y="675853"/>
            <a:ext cx="3285365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Ввод единого читательского билета</a:t>
            </a:r>
          </a:p>
        </p:txBody>
      </p:sp>
      <p:sp>
        <p:nvSpPr>
          <p:cNvPr id="5" name="Стрелка вверх 4"/>
          <p:cNvSpPr/>
          <p:nvPr/>
        </p:nvSpPr>
        <p:spPr>
          <a:xfrm>
            <a:off x="6081699" y="3972644"/>
            <a:ext cx="2520280" cy="1968244"/>
          </a:xfrm>
          <a:prstGeom prst="upArrow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 Narrow" panose="020B0506020202030204" pitchFamily="34" charset="0"/>
              </a:rPr>
              <a:t>Поэтому</a:t>
            </a:r>
            <a:endParaRPr lang="ru-RU" sz="2000" b="1" dirty="0">
              <a:solidFill>
                <a:schemeClr val="tx1"/>
              </a:solidFill>
              <a:latin typeface="Arial Narrow" panose="020B0506020202030204" pitchFamily="34" charset="0"/>
            </a:endParaRPr>
          </a:p>
        </p:txBody>
      </p:sp>
      <p:pic>
        <p:nvPicPr>
          <p:cNvPr id="5127" name="Picture 7" descr="C:\Documents and Settings\f10_presentclass\Рабочий стол\2014.05.08 - Для Презентации Калининград\20140428_113818350_iOS.jpg"/>
          <p:cNvPicPr>
            <a:picLocks noChangeAspect="1" noChangeArrowheads="1"/>
          </p:cNvPicPr>
          <p:nvPr/>
        </p:nvPicPr>
        <p:blipFill rotWithShape="1">
          <a:blip r:embed="rId3" cstate="print"/>
          <a:srcRect t="17324"/>
          <a:stretch/>
        </p:blipFill>
        <p:spPr bwMode="auto">
          <a:xfrm>
            <a:off x="394630" y="245732"/>
            <a:ext cx="3635896" cy="22452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\\192.168.9.2\рабочее\Документы - работа\архив рабочее\Фото Работа\2013\Квесты апрель 2013\190420131306.jpg"/>
          <p:cNvPicPr>
            <a:picLocks noChangeAspect="1" noChangeArrowheads="1"/>
          </p:cNvPicPr>
          <p:nvPr/>
        </p:nvPicPr>
        <p:blipFill>
          <a:blip r:embed="rId4" cstate="print"/>
          <a:srcRect r="27451"/>
          <a:stretch>
            <a:fillRect/>
          </a:stretch>
        </p:blipFill>
        <p:spPr bwMode="auto">
          <a:xfrm rot="20898196">
            <a:off x="3023126" y="1598227"/>
            <a:ext cx="3291375" cy="254955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699156" y="3555013"/>
            <a:ext cx="3285365" cy="9541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Пользователи не дублируются</a:t>
            </a:r>
          </a:p>
        </p:txBody>
      </p:sp>
      <p:pic>
        <p:nvPicPr>
          <p:cNvPr id="13" name="Picture 3" descr="C:\Users\Ксюша\Desktop\фото Интеллект-центр г.Мурманск\29% читателей  - молодежь (юношество от 15 до 24 лет).JPG"/>
          <p:cNvPicPr>
            <a:picLocks noChangeAspect="1" noChangeArrowheads="1"/>
          </p:cNvPicPr>
          <p:nvPr/>
        </p:nvPicPr>
        <p:blipFill rotWithShape="1">
          <a:blip r:embed="rId5" cstate="print"/>
          <a:srcRect t="20536" r="3994"/>
          <a:stretch/>
        </p:blipFill>
        <p:spPr bwMode="auto">
          <a:xfrm>
            <a:off x="179512" y="3425899"/>
            <a:ext cx="4324075" cy="2523381"/>
          </a:xfrm>
          <a:prstGeom prst="snip2DiagRect">
            <a:avLst>
              <a:gd name="adj1" fmla="val 13589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3663510" y="274964"/>
            <a:ext cx="306396" cy="30639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309">
            <a:off x="5793954" y="1168048"/>
            <a:ext cx="306396" cy="30639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7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Единая структура</a:t>
              </a:r>
            </a:p>
          </p:txBody>
        </p:sp>
        <p:pic>
          <p:nvPicPr>
            <p:cNvPr id="8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5666">
            <a:off x="2839213" y="1713829"/>
            <a:ext cx="306396" cy="30639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2309">
            <a:off x="274591" y="112519"/>
            <a:ext cx="306396" cy="30639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5666">
            <a:off x="386840" y="3333258"/>
            <a:ext cx="306396" cy="30639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722">
            <a:off x="4110331" y="3272701"/>
            <a:ext cx="306396" cy="30639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2" grpId="0" animBg="1"/>
      <p:bldP spid="5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Документы\фото\24 УФСИН 13.19.11\IMG_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890" y="2708920"/>
            <a:ext cx="4392850" cy="3294449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Ксюша\Desktop\фото Интеллект-центр г.Мурманск\Сектор информац. поддержки молодежи ИИц ф9.JPG"/>
          <p:cNvPicPr>
            <a:picLocks noChangeAspect="1" noChangeArrowheads="1"/>
          </p:cNvPicPr>
          <p:nvPr/>
        </p:nvPicPr>
        <p:blipFill>
          <a:blip r:embed="rId3" cstate="print"/>
          <a:srcRect l="9630" t="6783"/>
          <a:stretch>
            <a:fillRect/>
          </a:stretch>
        </p:blipFill>
        <p:spPr bwMode="auto">
          <a:xfrm>
            <a:off x="323528" y="260648"/>
            <a:ext cx="3168352" cy="2339597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Документы\фото\правовой уроу с УФСИН 2014\правовой урок с УФСИН 2014\IMG_09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60648"/>
            <a:ext cx="2880320" cy="2160240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3" descr="F:\Фото Молодежь\2011\День откр. дверей 2011\DSC_09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3347864" cy="2078871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5" descr="C:\Users\Ксюша\Desktop\фото Интеллект-центр г.Мурманск\День информации при участии специалистов Окно в мир профессий .JPG"/>
          <p:cNvPicPr>
            <a:picLocks noChangeAspect="1" noChangeArrowheads="1"/>
          </p:cNvPicPr>
          <p:nvPr/>
        </p:nvPicPr>
        <p:blipFill rotWithShape="1">
          <a:blip r:embed="rId6" cstate="print"/>
          <a:srcRect t="33401"/>
          <a:stretch/>
        </p:blipFill>
        <p:spPr bwMode="auto">
          <a:xfrm flipH="1">
            <a:off x="5292080" y="4047342"/>
            <a:ext cx="3471459" cy="17339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Группа 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1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Сектор по работе</a:t>
              </a:r>
            </a:p>
            <a:p>
              <a:r>
                <a:rPr lang="ru-RU" dirty="0"/>
                <a:t>с молодежью</a:t>
              </a:r>
            </a:p>
          </p:txBody>
        </p:sp>
        <p:pic>
          <p:nvPicPr>
            <p:cNvPr id="12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 rot="1655649">
            <a:off x="6073093" y="798105"/>
            <a:ext cx="3070908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Юношество – 45 %</a:t>
            </a:r>
          </a:p>
        </p:txBody>
      </p:sp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5776">
            <a:off x="1657348" y="152937"/>
            <a:ext cx="269317" cy="26931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33621">
            <a:off x="543570" y="2527985"/>
            <a:ext cx="269317" cy="26931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6080">
            <a:off x="4904391" y="127682"/>
            <a:ext cx="269317" cy="26931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9901">
            <a:off x="6942708" y="3904961"/>
            <a:ext cx="269317" cy="26931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76880">
            <a:off x="7011662" y="1698591"/>
            <a:ext cx="269317" cy="26931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33621">
            <a:off x="4751105" y="2527985"/>
            <a:ext cx="269317" cy="26931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Документы\фото\27 Твое свободное время\P10003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111354"/>
            <a:ext cx="3744416" cy="280831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C:\Документы\фото\26.02.2013\20130226_131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66403"/>
            <a:ext cx="3974016" cy="298051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Документы\фото\Декада СОС 2013\P10004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9419" y="346148"/>
            <a:ext cx="3899833" cy="2924874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Документы\фото\Декада СОС 2013\P1000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7" y="3006251"/>
            <a:ext cx="3884554" cy="2913415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" name="Группа 4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9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Интерактивные формы</a:t>
              </a:r>
            </a:p>
            <a:p>
              <a:r>
                <a:rPr lang="ru-RU" dirty="0"/>
                <a:t>работы с молодежью</a:t>
              </a:r>
            </a:p>
          </p:txBody>
        </p:sp>
        <p:pic>
          <p:nvPicPr>
            <p:cNvPr id="10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3995936" y="259144"/>
            <a:ext cx="4835630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Принцип «Равный – Равному»</a:t>
            </a:r>
          </a:p>
        </p:txBody>
      </p:sp>
      <p:pic>
        <p:nvPicPr>
          <p:cNvPr id="1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6961">
            <a:off x="6520122" y="2936437"/>
            <a:ext cx="276342" cy="27634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9317">
            <a:off x="2223336" y="316746"/>
            <a:ext cx="276342" cy="27634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Документы\фото\04 Конференция с Единой Россией 19.02.09\IMG_3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t="19688"/>
          <a:stretch/>
        </p:blipFill>
        <p:spPr bwMode="auto">
          <a:xfrm>
            <a:off x="395535" y="683344"/>
            <a:ext cx="4860539" cy="2602395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Документы\фото\Работа с МОО 2009г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75851">
            <a:off x="3059830" y="2847741"/>
            <a:ext cx="4392488" cy="2928325"/>
          </a:xfrm>
          <a:prstGeom prst="snip2DiagRect">
            <a:avLst>
              <a:gd name="adj1" fmla="val 0"/>
              <a:gd name="adj2" fmla="val 1244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Документы\фото\03 Договор о сотрудничестве Мол. гвардия 15.02.09\100_497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563549" y="692696"/>
            <a:ext cx="3024336" cy="226790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47464" y="296361"/>
            <a:ext cx="8837057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Молодежная конференция «Государство – это мы»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817" y="3501008"/>
            <a:ext cx="2504793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 Narrow" panose="020B0506020202030204" pitchFamily="34" charset="0"/>
              </a:rPr>
              <a:t>Цель мероприятия</a:t>
            </a:r>
          </a:p>
        </p:txBody>
      </p:sp>
      <p:sp>
        <p:nvSpPr>
          <p:cNvPr id="12" name="TextBox 11"/>
          <p:cNvSpPr txBox="1"/>
          <p:nvPr/>
        </p:nvSpPr>
        <p:spPr>
          <a:xfrm rot="1329872">
            <a:off x="361405" y="4355186"/>
            <a:ext cx="2804642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506020202030204" pitchFamily="34" charset="0"/>
              </a:rPr>
              <a:t>Содействие активизации </a:t>
            </a:r>
          </a:p>
          <a:p>
            <a:pPr algn="ctr"/>
            <a:r>
              <a:rPr lang="ru-RU" sz="2000" b="1" dirty="0">
                <a:latin typeface="Arial Narrow" panose="020B0506020202030204" pitchFamily="34" charset="0"/>
              </a:rPr>
              <a:t>гражданской позиции </a:t>
            </a:r>
            <a:r>
              <a:rPr lang="ru-RU" sz="2000" b="1" dirty="0" smtClean="0">
                <a:latin typeface="Arial Narrow" panose="020B0506020202030204" pitchFamily="34" charset="0"/>
              </a:rPr>
              <a:t>юношества</a:t>
            </a:r>
            <a:endParaRPr lang="ru-RU" sz="2000" b="1" dirty="0">
              <a:latin typeface="Arial Narrow" panose="020B050602020203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7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Интерактивные формы</a:t>
              </a:r>
            </a:p>
            <a:p>
              <a:r>
                <a:rPr lang="ru-RU" dirty="0"/>
                <a:t>работы с молодежью</a:t>
              </a:r>
            </a:p>
          </p:txBody>
        </p:sp>
        <p:pic>
          <p:nvPicPr>
            <p:cNvPr id="8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Документы\фото\День молодого избирателя 2014\IMG_0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603" y="715680"/>
            <a:ext cx="4716016" cy="353701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f10-kafedra\AppData\Local\Microsoft\Windows\Temporary Internet Files\Content.IE5\GN8FGZ74\MC90030134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89189"/>
            <a:ext cx="1826971" cy="1516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10-kafedra\AppData\Local\Microsoft\Windows\Temporary Internet Files\Content.IE5\KCOW3H7I\MC90030136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65844"/>
            <a:ext cx="1731874" cy="18150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Документы\фото\День молодого избирателя 2014\IMG_01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5993" y="2829456"/>
            <a:ext cx="4281399" cy="285426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47464" y="296361"/>
            <a:ext cx="8837057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День молодого избирателя «Россию строить молодым»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5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Интерактивные формы</a:t>
              </a:r>
            </a:p>
            <a:p>
              <a:r>
                <a:rPr lang="ru-RU" dirty="0"/>
                <a:t>работы с молодежью</a:t>
              </a:r>
            </a:p>
          </p:txBody>
        </p:sp>
        <p:pic>
          <p:nvPicPr>
            <p:cNvPr id="6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192.168.9.20\Documents(new)\Администрация\общие документы\Нелюбина М.С\70 лет\фото ф9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523" y="471096"/>
            <a:ext cx="4232012" cy="31995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3" descr="C:\Users\zaved-f9\Desktop\20130927_124921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 rot="797234">
            <a:off x="4161509" y="1895060"/>
            <a:ext cx="4699402" cy="3551142"/>
          </a:xfrm>
          <a:prstGeom prst="snip2DiagRect">
            <a:avLst>
              <a:gd name="adj1" fmla="val 0"/>
              <a:gd name="adj2" fmla="val 17506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\\192.168.9.2\рабочее\Документы - работа\архив рабочее\Фото Работа\2013\Посетители\IMAG00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97757">
            <a:off x="571230" y="3292971"/>
            <a:ext cx="4319018" cy="3223798"/>
          </a:xfrm>
          <a:prstGeom prst="snip2DiagRect">
            <a:avLst>
              <a:gd name="adj1" fmla="val 0"/>
              <a:gd name="adj2" fmla="val 1593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23710">
            <a:off x="82116" y="603437"/>
            <a:ext cx="312778" cy="312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23710">
            <a:off x="384813" y="3319721"/>
            <a:ext cx="312778" cy="312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181732">
            <a:off x="4716016" y="287771"/>
            <a:ext cx="3788785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Открытие первой библиотеки в торговом центре  </a:t>
            </a:r>
          </a:p>
        </p:txBody>
      </p:sp>
      <p:pic>
        <p:nvPicPr>
          <p:cNvPr id="23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50000"/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405" y="3757925"/>
            <a:ext cx="312778" cy="312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11" cstate="print">
            <a:biLevel thresh="50000"/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0334">
            <a:off x="7562619" y="1957969"/>
            <a:ext cx="312778" cy="312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8610">
            <a:off x="4184526" y="3144836"/>
            <a:ext cx="312778" cy="312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6433">
            <a:off x="4198009" y="149527"/>
            <a:ext cx="312778" cy="312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7464" y="5791136"/>
            <a:ext cx="8837058" cy="935298"/>
          </a:xfrm>
          <a:gradFill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</a:gra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r"/>
            <a:r>
              <a:rPr lang="ru-RU" dirty="0"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latin typeface="Bookman Old Style" panose="02050604050505020204" pitchFamily="18" charset="0"/>
              </a:rPr>
              <a:t>Филиал № 9 - 2008 год </a:t>
            </a:r>
          </a:p>
        </p:txBody>
      </p:sp>
      <p:pic>
        <p:nvPicPr>
          <p:cNvPr id="1026" name="Picture 2" descr="C:\Users\f10-kafedra\Pictures\Logo.png"/>
          <p:cNvPicPr>
            <a:picLocks noChangeAspect="1" noChangeArrowheads="1"/>
          </p:cNvPicPr>
          <p:nvPr/>
        </p:nvPicPr>
        <p:blipFill>
          <a:blip r:embed="rId13" cstate="print">
            <a:biLevel thresh="7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01825"/>
            <a:ext cx="2051720" cy="9292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Документы\фото\Оставайся на линии жизни\IMG_0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67" y="603525"/>
            <a:ext cx="5280587" cy="3960440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Документы\фото\Оставайся на линии жизни\IMG_0813.JPG"/>
          <p:cNvPicPr>
            <a:picLocks noChangeAspect="1" noChangeArrowheads="1"/>
          </p:cNvPicPr>
          <p:nvPr/>
        </p:nvPicPr>
        <p:blipFill rotWithShape="1">
          <a:blip r:embed="rId3" cstate="print"/>
          <a:srcRect t="29293"/>
          <a:stretch/>
        </p:blipFill>
        <p:spPr bwMode="auto">
          <a:xfrm rot="19540141">
            <a:off x="3858763" y="2642831"/>
            <a:ext cx="4824536" cy="2558473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:\Документы\фото\Декада СОС 2013\P10004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048" y="3350291"/>
            <a:ext cx="3312368" cy="248427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7464" y="296361"/>
            <a:ext cx="8837057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Ток-шоу «Молодежь в лабиринте свободного времени»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6297" y="1105120"/>
            <a:ext cx="3107073" cy="40011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506020202030204" pitchFamily="34" charset="0"/>
              </a:rPr>
              <a:t>«Активируй молодость!»</a:t>
            </a:r>
          </a:p>
        </p:txBody>
      </p:sp>
      <p:pic>
        <p:nvPicPr>
          <p:cNvPr id="2050" name="Picture 2" descr="C:\Users\f10-kafedra\AppData\Local\Microsoft\Windows\Temporary Internet Files\Content.IE5\UXTE3XU3\MC90043007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879" y="4015267"/>
            <a:ext cx="1431925" cy="1838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0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Интерактивные формы</a:t>
              </a:r>
            </a:p>
            <a:p>
              <a:r>
                <a:rPr lang="ru-RU" dirty="0"/>
                <a:t>работы с молодежью</a:t>
              </a:r>
            </a:p>
          </p:txBody>
        </p:sp>
        <p:pic>
          <p:nvPicPr>
            <p:cNvPr id="11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36604">
            <a:off x="6308739" y="2124126"/>
            <a:ext cx="315207" cy="31520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1075">
            <a:off x="2140950" y="3207534"/>
            <a:ext cx="315207" cy="31520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Документы\фото\11 Толерантность шаг навстречу\IMG_07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1519" y="393626"/>
            <a:ext cx="4623231" cy="346742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Документы\фото\Декада СОС 2013\P10004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88996">
            <a:off x="4024702" y="2727944"/>
            <a:ext cx="4575934" cy="3431951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47464" y="296361"/>
            <a:ext cx="8837057" cy="9541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Дискуссионная </a:t>
            </a:r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площадка</a:t>
            </a:r>
          </a:p>
          <a:p>
            <a:pPr algn="ctr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«Толерантность </a:t>
            </a: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– шаг навстречу»</a:t>
            </a:r>
          </a:p>
        </p:txBody>
      </p:sp>
      <p:pic>
        <p:nvPicPr>
          <p:cNvPr id="3076" name="Picture 4" descr="C:\Users\f10-kafedra\AppData\Local\Microsoft\Windows\Temporary Internet Files\Content.IE5\LHD940W6\MC900230410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34" y="3831307"/>
            <a:ext cx="2741691" cy="21622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0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Интерактивные формы</a:t>
              </a:r>
            </a:p>
            <a:p>
              <a:r>
                <a:rPr lang="ru-RU" dirty="0"/>
                <a:t>работы с молодежью</a:t>
              </a:r>
            </a:p>
          </p:txBody>
        </p:sp>
        <p:pic>
          <p:nvPicPr>
            <p:cNvPr id="11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009">
            <a:off x="6287041" y="2493538"/>
            <a:ext cx="354291" cy="35429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Документы\фото\2014.04.23 - Диалог Культур\IMG_05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872" y="366259"/>
            <a:ext cx="4439143" cy="3449953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 descr="C:\Документы\фото\2014.04.23 - Диалог Культур\IMG_05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720641"/>
            <a:ext cx="3888431" cy="2592287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C:\Документы\фото\2014.04.23 - Диалог Культур\IMG_04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39" y="3329929"/>
            <a:ext cx="3888431" cy="2592287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47464" y="296361"/>
            <a:ext cx="8837057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>
                <a:latin typeface="Arial Narrow" pitchFamily="34" charset="0"/>
              </a:defRPr>
            </a:lvl1pPr>
          </a:lstStyle>
          <a:p>
            <a:r>
              <a:rPr lang="ru-RU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«Диалог культур в библиотеке»</a:t>
            </a:r>
          </a:p>
        </p:txBody>
      </p:sp>
      <p:pic>
        <p:nvPicPr>
          <p:cNvPr id="8" name="Picture 5" descr="C:\Документы\фото\2014.04.23 - Диалог Культур\IMG_04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356992"/>
            <a:ext cx="4104456" cy="2736304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5" name="Группа 14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6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Интерактивные формы</a:t>
              </a:r>
            </a:p>
            <a:p>
              <a:r>
                <a:rPr lang="ru-RU" dirty="0"/>
                <a:t>работы с молодежью</a:t>
              </a:r>
            </a:p>
          </p:txBody>
        </p:sp>
        <p:pic>
          <p:nvPicPr>
            <p:cNvPr id="17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336">
            <a:off x="592251" y="3275027"/>
            <a:ext cx="257454" cy="25745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8450">
            <a:off x="8688744" y="3233757"/>
            <a:ext cx="257454" cy="25745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67934">
            <a:off x="4839909" y="3192853"/>
            <a:ext cx="257455" cy="257455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1121">
            <a:off x="4552110" y="3250655"/>
            <a:ext cx="257454" cy="25745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Documents and Settings\f10_presentclass\Local Settings\Temporary Internet Files\Content.IE5\NXKRA5LM\MC90023291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149080"/>
            <a:ext cx="2283933" cy="202696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t="30159"/>
          <a:stretch>
            <a:fillRect/>
          </a:stretch>
        </p:blipFill>
        <p:spPr bwMode="auto">
          <a:xfrm>
            <a:off x="251520" y="476672"/>
            <a:ext cx="6804756" cy="316835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t="9091" r="4243"/>
          <a:stretch>
            <a:fillRect/>
          </a:stretch>
        </p:blipFill>
        <p:spPr bwMode="auto">
          <a:xfrm>
            <a:off x="3131840" y="2903068"/>
            <a:ext cx="5723196" cy="362227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47464" y="296361"/>
            <a:ext cx="8837057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«Будет время – прочитай!»</a:t>
            </a:r>
          </a:p>
        </p:txBody>
      </p:sp>
      <p:grpSp>
        <p:nvGrpSpPr>
          <p:cNvPr id="2" name="Группа 14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6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Интерактивные формы</a:t>
              </a:r>
            </a:p>
            <a:p>
              <a:r>
                <a:rPr lang="ru-RU" dirty="0"/>
                <a:t>работы с молодежью</a:t>
              </a:r>
            </a:p>
          </p:txBody>
        </p:sp>
        <p:pic>
          <p:nvPicPr>
            <p:cNvPr id="17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8450">
            <a:off x="8638421" y="2792308"/>
            <a:ext cx="311323" cy="31132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336">
            <a:off x="3112032" y="2802816"/>
            <a:ext cx="311323" cy="31132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Документы\фото\2014.03.25 - Как пройти в библиотеку\IMG_04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497569"/>
            <a:ext cx="3456383" cy="230425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1" name="Picture 7" descr="C:\Документы\фото\28 Промо-акция 23.05.12\промо-акция\IMG_21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9276" y="3573015"/>
            <a:ext cx="3631759" cy="2723819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Ксюша\Desktop\фото Интеллект-центр г.Мурманск\Промо-акция  Время библиотек!.JPG"/>
          <p:cNvPicPr>
            <a:picLocks noChangeAspect="1" noChangeArrowheads="1"/>
          </p:cNvPicPr>
          <p:nvPr/>
        </p:nvPicPr>
        <p:blipFill>
          <a:blip r:embed="rId4" cstate="print"/>
          <a:srcRect r="4545"/>
          <a:stretch>
            <a:fillRect/>
          </a:stretch>
        </p:blipFill>
        <p:spPr bwMode="auto">
          <a:xfrm>
            <a:off x="5109942" y="345629"/>
            <a:ext cx="3761093" cy="2736304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\\192.168.9.2\рабочее\Документы - работа\архив рабочее\Фото Работа\2012\06.05.12 Акция Библиотека идет к вам\103D5000\DSC_1340.JPG"/>
          <p:cNvPicPr>
            <a:picLocks noChangeAspect="1" noChangeArrowheads="1"/>
          </p:cNvPicPr>
          <p:nvPr/>
        </p:nvPicPr>
        <p:blipFill>
          <a:blip r:embed="rId5" cstate="print"/>
          <a:srcRect l="7434" r="4403" b="8780"/>
          <a:stretch>
            <a:fillRect/>
          </a:stretch>
        </p:blipFill>
        <p:spPr bwMode="auto">
          <a:xfrm>
            <a:off x="295552" y="332656"/>
            <a:ext cx="3752622" cy="265570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9" name="Группа 18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20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sz="4000" dirty="0"/>
                <a:t>«Библиотека идет к Вам»</a:t>
              </a:r>
            </a:p>
          </p:txBody>
        </p:sp>
        <p:pic>
          <p:nvPicPr>
            <p:cNvPr id="21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46" name="Picture 2" descr="C:\Документы\фото\2014.03.25 - Как пройти в библиотеку\IMG_04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83044">
            <a:off x="3050202" y="2257544"/>
            <a:ext cx="3203956" cy="2135971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336">
            <a:off x="1856183" y="174350"/>
            <a:ext cx="353163" cy="35316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009">
            <a:off x="6949576" y="92029"/>
            <a:ext cx="353163" cy="35316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336">
            <a:off x="1637524" y="3383246"/>
            <a:ext cx="353163" cy="35316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009">
            <a:off x="4346610" y="2149480"/>
            <a:ext cx="353163" cy="35316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009">
            <a:off x="7153283" y="3374064"/>
            <a:ext cx="353163" cy="35316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611894" y="1916832"/>
            <a:ext cx="4992554" cy="3744416"/>
            <a:chOff x="3635896" y="1935178"/>
            <a:chExt cx="4837045" cy="3627784"/>
          </a:xfrm>
        </p:grpSpPr>
        <p:pic>
          <p:nvPicPr>
            <p:cNvPr id="7" name="Picture 2" descr="C:\Документы\фото\16 Северный характер 16-19.11.10\Северный характер\P1030408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5896" y="1935178"/>
              <a:ext cx="4837045" cy="3627784"/>
            </a:xfrm>
            <a:prstGeom prst="snip2DiagRect">
              <a:avLst>
                <a:gd name="adj1" fmla="val 0"/>
                <a:gd name="adj2" fmla="val 0"/>
              </a:avLst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5" name="Picture 2" descr="\\192.168.9.20\Document\Филиалы\Филиал 9\Северный характер\fon1.jpg"/>
            <p:cNvPicPr>
              <a:picLocks noChangeAspect="1" noChangeArrowheads="1"/>
            </p:cNvPicPr>
            <p:nvPr/>
          </p:nvPicPr>
          <p:blipFill>
            <a:blip r:embed="rId6" cstate="print"/>
            <a:srcRect l="7573" t="25535" r="3467"/>
            <a:stretch>
              <a:fillRect/>
            </a:stretch>
          </p:blipFill>
          <p:spPr bwMode="auto">
            <a:xfrm>
              <a:off x="7092280" y="1988840"/>
              <a:ext cx="1333716" cy="936104"/>
            </a:xfrm>
            <a:prstGeom prst="rect">
              <a:avLst/>
            </a:prstGeom>
            <a:noFill/>
          </p:spPr>
        </p:pic>
      </p:grpSp>
      <p:pic>
        <p:nvPicPr>
          <p:cNvPr id="6" name="Picture 3" descr="C:\Документы\фото\16 Северный характер 16-19.11.10\Северный характер\IMG_00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309" y="1628800"/>
            <a:ext cx="2684769" cy="424847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47464" y="296361"/>
            <a:ext cx="8837057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 smtClean="0"/>
              <a:t>III Международный фестиваль </a:t>
            </a:r>
          </a:p>
          <a:p>
            <a:r>
              <a:rPr lang="ru-RU" dirty="0" smtClean="0"/>
              <a:t>телевизионных программ </a:t>
            </a:r>
            <a:r>
              <a:rPr lang="ru-RU" dirty="0"/>
              <a:t>и документальных </a:t>
            </a:r>
            <a:r>
              <a:rPr lang="ru-RU" dirty="0" smtClean="0"/>
              <a:t>фильмов</a:t>
            </a:r>
          </a:p>
          <a:p>
            <a:r>
              <a:rPr lang="ru-RU" dirty="0" smtClean="0"/>
              <a:t>«Северный </a:t>
            </a:r>
            <a:r>
              <a:rPr lang="ru-RU" dirty="0"/>
              <a:t>характер»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2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Библиотека – площадка</a:t>
              </a:r>
            </a:p>
            <a:p>
              <a:r>
                <a:rPr lang="ru-RU" dirty="0"/>
                <a:t>общегородских мероприятий</a:t>
              </a:r>
            </a:p>
          </p:txBody>
        </p:sp>
        <p:pic>
          <p:nvPicPr>
            <p:cNvPr id="13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8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56020">
            <a:off x="3469314" y="1750250"/>
            <a:ext cx="265952" cy="26595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8450">
            <a:off x="8479325" y="1776005"/>
            <a:ext cx="265950" cy="26595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8"/>
          <p:cNvSpPr/>
          <p:nvPr/>
        </p:nvSpPr>
        <p:spPr>
          <a:xfrm>
            <a:off x="5063222" y="2124472"/>
            <a:ext cx="3883868" cy="3024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sp>
      <p:pic>
        <p:nvPicPr>
          <p:cNvPr id="3" name="Picture 4" descr="C:\Документы\фото\20 Информ. диалог с Красным крестом 20.04.11\IMG_0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132856"/>
            <a:ext cx="4021390" cy="3015952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hape 145"/>
          <p:cNvSpPr/>
          <p:nvPr/>
        </p:nvSpPr>
        <p:spPr>
          <a:xfrm>
            <a:off x="3593884" y="2384884"/>
            <a:ext cx="1944216" cy="2664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sp>
      <p:sp>
        <p:nvSpPr>
          <p:cNvPr id="6" name="TextBox 5"/>
          <p:cNvSpPr txBox="1"/>
          <p:nvPr/>
        </p:nvSpPr>
        <p:spPr>
          <a:xfrm>
            <a:off x="147464" y="296361"/>
            <a:ext cx="8837057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Стратегический совет молодежных экологических ОО</a:t>
            </a:r>
          </a:p>
          <a:p>
            <a:r>
              <a:rPr lang="ru-RU" dirty="0"/>
              <a:t> «Природа и </a:t>
            </a:r>
            <a:r>
              <a:rPr lang="ru-RU" dirty="0" smtClean="0"/>
              <a:t>молодежь» (Мурманск),</a:t>
            </a:r>
          </a:p>
          <a:p>
            <a:r>
              <a:rPr lang="ru-RU" dirty="0" smtClean="0"/>
              <a:t>ЭТАС </a:t>
            </a:r>
            <a:r>
              <a:rPr lang="ru-RU" dirty="0"/>
              <a:t>(Архангельск), «</a:t>
            </a:r>
            <a:r>
              <a:rPr lang="en-US" dirty="0"/>
              <a:t>NU</a:t>
            </a:r>
            <a:r>
              <a:rPr lang="ru-RU" dirty="0"/>
              <a:t>» (Норвегия)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0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Библиотека – площадка</a:t>
              </a:r>
            </a:p>
            <a:p>
              <a:r>
                <a:rPr lang="ru-RU" dirty="0"/>
                <a:t>общегородских мероприятий</a:t>
              </a:r>
            </a:p>
          </p:txBody>
        </p:sp>
        <p:pic>
          <p:nvPicPr>
            <p:cNvPr id="11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336">
            <a:off x="2108483" y="2020822"/>
            <a:ext cx="320414" cy="32041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8450">
            <a:off x="7102643" y="1997373"/>
            <a:ext cx="320414" cy="32041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099">
            <a:off x="4598382" y="2155182"/>
            <a:ext cx="320414" cy="32041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Документы\фото\06 Семинар с УФСИН 15.06.09\100_6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847" y="773414"/>
            <a:ext cx="4513188" cy="338437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Документы\фото\12 Инф. диалог с УФСИН 22.09.10\P1030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050" y="2981838"/>
            <a:ext cx="4320481" cy="3240360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7464" y="296361"/>
            <a:ext cx="8837057" cy="9541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Семинар «Учет возрастных особенностей </a:t>
            </a:r>
          </a:p>
          <a:p>
            <a:r>
              <a:rPr lang="ru-RU" dirty="0"/>
              <a:t>при работе с подростками»</a:t>
            </a:r>
          </a:p>
        </p:txBody>
      </p:sp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336">
            <a:off x="2052276" y="2769367"/>
            <a:ext cx="339663" cy="33966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f10-kafedra\AppData\Local\Microsoft\Windows\Temporary Internet Files\Content.IE5\Q93SD7RW\MC90029969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2256594" cy="175556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3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Библиотека – площадка</a:t>
              </a:r>
            </a:p>
            <a:p>
              <a:r>
                <a:rPr lang="ru-RU" dirty="0"/>
                <a:t>общегородских мероприятий</a:t>
              </a:r>
            </a:p>
          </p:txBody>
        </p:sp>
        <p:pic>
          <p:nvPicPr>
            <p:cNvPr id="14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9" name="Picture 3" descr="C:\Users\f10-kafedra\AppData\Local\Microsoft\Windows\Temporary Internet Files\Content.IE5\LHD940W6\MC900078625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15816" y="1748669"/>
            <a:ext cx="407690" cy="123805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f10-kafedra\AppData\Local\Microsoft\Windows\Temporary Internet Files\Content.IE5\LHD940W6\MC900078625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27" y="1743778"/>
            <a:ext cx="407690" cy="123805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Документы\фото\блоггеры\IMG_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535" y="691729"/>
            <a:ext cx="4896823" cy="3672408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Документы\фото\03 Договор о сотрудничестве Мол. гвардия 15.02.09\100_49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27104" y="2996952"/>
            <a:ext cx="3450794" cy="2587701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Документы\фото\02 Молодежная гостиная 01.02.09\IMG_14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27104" y="712317"/>
            <a:ext cx="3450794" cy="194421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47464" y="296361"/>
            <a:ext cx="8837057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Намечаем дальнейшие планы сотрудничества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1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Работа с общественными организациями</a:t>
              </a:r>
            </a:p>
          </p:txBody>
        </p:sp>
        <p:pic>
          <p:nvPicPr>
            <p:cNvPr id="12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2" name="Picture 2" descr="C:\Users\f10-kafedra\AppData\Local\Microsoft\Windows\Temporary Internet Files\Content.IE5\KCOW3H7I\MC900078742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674" y="4502195"/>
            <a:ext cx="1296749" cy="11812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18803" y="4687779"/>
            <a:ext cx="3107073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 Narrow" panose="020B0506020202030204" pitchFamily="34" charset="0"/>
              </a:rPr>
              <a:t>Ежегодно расширяем круг партнерских отношений</a:t>
            </a:r>
          </a:p>
        </p:txBody>
      </p:sp>
      <p:pic>
        <p:nvPicPr>
          <p:cNvPr id="1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8450">
            <a:off x="6998536" y="2876176"/>
            <a:ext cx="314461" cy="314461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\\192.168.9.2\рабочее\Документы - работа\архив рабочее\Фото Работа\другое\обучение пенсионеров\DSCN2800.JPG"/>
          <p:cNvPicPr>
            <a:picLocks noChangeAspect="1" noChangeArrowheads="1"/>
          </p:cNvPicPr>
          <p:nvPr/>
        </p:nvPicPr>
        <p:blipFill>
          <a:blip r:embed="rId2" cstate="print"/>
          <a:srcRect t="12670" r="12658"/>
          <a:stretch>
            <a:fillRect/>
          </a:stretch>
        </p:blipFill>
        <p:spPr bwMode="auto">
          <a:xfrm>
            <a:off x="318331" y="404663"/>
            <a:ext cx="3816424" cy="2861353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47464" y="241484"/>
            <a:ext cx="8837057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Работа с  пожилыми людьми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60032" y="980728"/>
            <a:ext cx="3899161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Arial Narrow" panose="020B0506020202030204" pitchFamily="34" charset="0"/>
              </a:rPr>
              <a:t>Обучение компьютерной грамотности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60032" y="1844824"/>
            <a:ext cx="3899161" cy="40011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Arial Narrow" panose="020B0506020202030204" pitchFamily="34" charset="0"/>
              </a:rPr>
              <a:t>Обзоры книжных новинок</a:t>
            </a:r>
          </a:p>
        </p:txBody>
      </p:sp>
      <p:pic>
        <p:nvPicPr>
          <p:cNvPr id="6146" name="Picture 2" descr="C:\Users\f10-kafedra\AppData\Local\Microsoft\Windows\Temporary Internet Files\Content.IE5\FEGEG29G\MC900432658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510117" cy="510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f10-kafedra\AppData\Local\Microsoft\Windows\Temporary Internet Files\Content.IE5\FEGEG29G\MC900432658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510117" cy="510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8450">
            <a:off x="6642702" y="2930625"/>
            <a:ext cx="333820" cy="33382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023"/>
          <a:stretch/>
        </p:blipFill>
        <p:spPr bwMode="auto">
          <a:xfrm>
            <a:off x="2843808" y="2708920"/>
            <a:ext cx="4207185" cy="3325688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4336">
            <a:off x="2332218" y="2686025"/>
            <a:ext cx="333820" cy="33382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0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Библиотека для Всех</a:t>
              </a:r>
            </a:p>
          </p:txBody>
        </p:sp>
        <p:pic>
          <p:nvPicPr>
            <p:cNvPr id="11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E:\103CANON\IMG_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2420888"/>
            <a:ext cx="2581054" cy="19357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E:\103CANON\IMG_0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573016"/>
            <a:ext cx="2688398" cy="2016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f10-kafedra\AppData\Local\Microsoft\Windows\Temporary Internet Files\Content.IE5\03KZVSKF\MC900319478[1]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302" y="95761"/>
            <a:ext cx="1460194" cy="1044787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низ 10"/>
          <p:cNvSpPr/>
          <p:nvPr/>
        </p:nvSpPr>
        <p:spPr>
          <a:xfrm rot="10800000">
            <a:off x="78492" y="188638"/>
            <a:ext cx="2477284" cy="6455463"/>
          </a:xfrm>
          <a:prstGeom prst="downArrow">
            <a:avLst>
              <a:gd name="adj1" fmla="val 50000"/>
              <a:gd name="adj2" fmla="val 59884"/>
            </a:avLst>
          </a:prstGeom>
          <a:solidFill>
            <a:schemeClr val="accent3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C:\Users\f10-kafedra\AppData\Local\Microsoft\Windows\Temporary Internet Files\Content.IE5\GN8FGZ74\MC90029208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01" y="2647960"/>
            <a:ext cx="1673225" cy="182086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Users\f10-kafedra\AppData\Local\Microsoft\Windows\Temporary Internet Files\Content.IE5\C593WHXR\MC900434929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745" y="2442706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Выноска со стрелкой влево 12"/>
          <p:cNvSpPr/>
          <p:nvPr/>
        </p:nvSpPr>
        <p:spPr>
          <a:xfrm rot="368055">
            <a:off x="1459895" y="3590730"/>
            <a:ext cx="7416824" cy="2040123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0278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ln w="12700">
                  <a:noFill/>
                  <a:prstDash val="solid"/>
                </a:ln>
                <a:latin typeface="Arial Narrow" pitchFamily="34" charset="0"/>
              </a:rPr>
              <a:t>«Развитие муниципальных библиотек города </a:t>
            </a:r>
            <a:r>
              <a:rPr lang="ru-RU" sz="2400" b="1" dirty="0" smtClean="0">
                <a:ln w="12700">
                  <a:noFill/>
                  <a:prstDash val="solid"/>
                </a:ln>
                <a:latin typeface="Arial Narrow" pitchFamily="34" charset="0"/>
              </a:rPr>
              <a:t>Мурманска как информационных интеллект-центров на </a:t>
            </a:r>
            <a:r>
              <a:rPr lang="ru-RU" sz="2400" b="1" dirty="0">
                <a:ln w="12700">
                  <a:noFill/>
                  <a:prstDash val="solid"/>
                </a:ln>
                <a:latin typeface="Arial Narrow" pitchFamily="34" charset="0"/>
              </a:rPr>
              <a:t>2008-2012 </a:t>
            </a:r>
            <a:r>
              <a:rPr lang="ru-RU" sz="2400" b="1" dirty="0" smtClean="0">
                <a:ln w="12700">
                  <a:noFill/>
                  <a:prstDash val="solid"/>
                </a:ln>
                <a:latin typeface="Arial Narrow" pitchFamily="34" charset="0"/>
              </a:rPr>
              <a:t>годы»</a:t>
            </a:r>
            <a:endParaRPr lang="ru-RU" sz="2400" b="1" dirty="0">
              <a:ln w="12700">
                <a:noFill/>
                <a:prstDash val="solid"/>
              </a:ln>
              <a:latin typeface="Arial Narrow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63674" y="172802"/>
            <a:ext cx="3196724" cy="2104070"/>
            <a:chOff x="143000" y="112340"/>
            <a:chExt cx="3196724" cy="2104070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2052" name="Picture 4" descr="C:\Documents and Settings\f10_presentclass\Local Settings\Temporary Internet Files\Content.IE5\HL6J8J8N\MC900233965[1]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20570593">
              <a:off x="143000" y="402699"/>
              <a:ext cx="2406713" cy="1813711"/>
            </a:xfrm>
            <a:prstGeom prst="rect">
              <a:avLst/>
            </a:prstGeom>
            <a:noFill/>
          </p:spPr>
        </p:pic>
        <p:pic>
          <p:nvPicPr>
            <p:cNvPr id="2050" name="Picture 2" descr="C:\Documents and Settings\f10_presentclass\Local Settings\Temporary Internet Files\Content.IE5\XZ84W1JX\MC900433847[1]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633932">
              <a:off x="1799184" y="112340"/>
              <a:ext cx="1540540" cy="1540540"/>
            </a:xfrm>
            <a:prstGeom prst="rect">
              <a:avLst/>
            </a:prstGeom>
            <a:noFill/>
          </p:spPr>
        </p:pic>
      </p:grpSp>
      <p:sp>
        <p:nvSpPr>
          <p:cNvPr id="20" name="Выноска со стрелкой влево 19"/>
          <p:cNvSpPr/>
          <p:nvPr/>
        </p:nvSpPr>
        <p:spPr>
          <a:xfrm rot="368055">
            <a:off x="1491417" y="1155139"/>
            <a:ext cx="7416824" cy="2040123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0278"/>
            </a:avLst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FF00"/>
                </a:solidFill>
                <a:latin typeface="Arial Narrow" pitchFamily="34" charset="0"/>
              </a:rPr>
              <a:t>«</a:t>
            </a:r>
            <a:r>
              <a:rPr lang="ru-RU" sz="2400" b="1" dirty="0">
                <a:solidFill>
                  <a:srgbClr val="FFFF00"/>
                </a:solidFill>
                <a:latin typeface="Arial Narrow" pitchFamily="34" charset="0"/>
              </a:rPr>
              <a:t>Модернизация муниципальных библиотек города Мурманска» </a:t>
            </a:r>
          </a:p>
          <a:p>
            <a:pPr algn="r"/>
            <a:r>
              <a:rPr lang="ru-RU" sz="2400" b="1" dirty="0">
                <a:solidFill>
                  <a:srgbClr val="FFFF00"/>
                </a:solidFill>
                <a:latin typeface="Arial Narrow" pitchFamily="34" charset="0"/>
              </a:rPr>
              <a:t>на 2013-2016 годы</a:t>
            </a:r>
          </a:p>
        </p:txBody>
      </p:sp>
      <p:pic>
        <p:nvPicPr>
          <p:cNvPr id="2056" name="Picture 8" descr="C:\Users\f10-kafedra\AppData\Local\Microsoft\Windows\Temporary Internet Files\Content.IE5\Q93SD7RW\MC900440396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00">
            <a:off x="6606380" y="5032342"/>
            <a:ext cx="829940" cy="8299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C:\Users\f10-kafedra\AppData\Local\Microsoft\Windows\Temporary Internet Files\Content.IE5\Q93SD7RW\MC900440396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00">
            <a:off x="7040541" y="5089697"/>
            <a:ext cx="829940" cy="8299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C:\Users\f10-kafedra\AppData\Local\Microsoft\Windows\Temporary Internet Files\Content.IE5\Q93SD7RW\MC900440396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00">
            <a:off x="7620191" y="5173192"/>
            <a:ext cx="829940" cy="8299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C:\Users\f10-kafedra\AppData\Local\Microsoft\Windows\Temporary Internet Files\Content.IE5\Q93SD7RW\MC900440396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2824">
            <a:off x="4734172" y="2388603"/>
            <a:ext cx="829940" cy="8299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 rot="482068">
            <a:off x="209754" y="4369345"/>
            <a:ext cx="1808316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Библиотека в ТЦ</a:t>
            </a:r>
          </a:p>
        </p:txBody>
      </p:sp>
      <p:pic>
        <p:nvPicPr>
          <p:cNvPr id="35" name="Picture 8" descr="C:\Users\f10-kafedra\AppData\Local\Microsoft\Windows\Temporary Internet Files\Content.IE5\Q93SD7RW\MC900440396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718">
            <a:off x="5167298" y="2434733"/>
            <a:ext cx="829940" cy="8299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427984" y="188638"/>
            <a:ext cx="3148318" cy="884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b="1" dirty="0" smtClean="0">
                <a:solidFill>
                  <a:schemeClr val="tx1"/>
                </a:solidFill>
                <a:latin typeface="Arial Narrow" panose="020B0506020202030204" pitchFamily="34" charset="0"/>
              </a:rPr>
              <a:t>Администрация города </a:t>
            </a:r>
          </a:p>
          <a:p>
            <a:pPr algn="r"/>
            <a:r>
              <a:rPr lang="ru-RU" sz="2400" b="1" dirty="0" smtClean="0">
                <a:solidFill>
                  <a:schemeClr val="tx1"/>
                </a:solidFill>
                <a:latin typeface="Arial Narrow" panose="020B0506020202030204" pitchFamily="34" charset="0"/>
              </a:rPr>
              <a:t>Мурманска</a:t>
            </a:r>
            <a:endParaRPr lang="ru-RU" sz="2400" b="1" dirty="0">
              <a:solidFill>
                <a:schemeClr val="tx1"/>
              </a:solidFill>
              <a:latin typeface="Arial Narrow" panose="020B0506020202030204" pitchFamily="34" charset="0"/>
            </a:endParaRPr>
          </a:p>
        </p:txBody>
      </p:sp>
      <p:pic>
        <p:nvPicPr>
          <p:cNvPr id="25" name="Picture 8" descr="C:\Users\f10-kafedra\AppData\Local\Microsoft\Windows\Temporary Internet Files\Content.IE5\Q93SD7RW\MC900440396[1]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102">
            <a:off x="5642723" y="2483499"/>
            <a:ext cx="829940" cy="8299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6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1">
                  <a:ln>
                    <a:solidFill>
                      <a:schemeClr val="accent3">
                        <a:lumMod val="20000"/>
                        <a:lumOff val="8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b="0" dirty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</a:rPr>
                <a:t>Программы развития</a:t>
              </a:r>
            </a:p>
          </p:txBody>
        </p:sp>
        <p:pic>
          <p:nvPicPr>
            <p:cNvPr id="7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9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0" grpId="0" animBg="1"/>
      <p:bldP spid="15" grpId="0" animBg="1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8820"/>
            <a:ext cx="2088232" cy="1802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4020666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bg1"/>
                  </a:solidFill>
                </a:ln>
                <a:latin typeface="Arial Narrow" pitchFamily="34" charset="0"/>
                <a:cs typeface="Arial" pitchFamily="34" charset="0"/>
                <a:sym typeface="Wingdings" pitchFamily="2" charset="2"/>
              </a:rPr>
              <a:t>8 </a:t>
            </a:r>
            <a:r>
              <a:rPr lang="en-US" sz="3600" b="1" dirty="0" smtClean="0">
                <a:ln>
                  <a:solidFill>
                    <a:schemeClr val="bg1"/>
                  </a:solidFill>
                </a:ln>
                <a:latin typeface="Arial Narrow" pitchFamily="34" charset="0"/>
                <a:cs typeface="Arial" pitchFamily="34" charset="0"/>
                <a:sym typeface="Wingdings" pitchFamily="2" charset="2"/>
              </a:rPr>
              <a:t>(8152) </a:t>
            </a:r>
            <a:r>
              <a:rPr lang="ru-RU" sz="3600" b="1" dirty="0" smtClean="0">
                <a:ln>
                  <a:solidFill>
                    <a:schemeClr val="bg1"/>
                  </a:solidFill>
                </a:ln>
                <a:latin typeface="Arial Narrow" pitchFamily="34" charset="0"/>
                <a:cs typeface="Arial" pitchFamily="34" charset="0"/>
                <a:sym typeface="Wingdings" pitchFamily="2" charset="2"/>
              </a:rPr>
              <a:t>31-97-53</a:t>
            </a:r>
            <a:endParaRPr lang="ru-RU" sz="3600" b="1" dirty="0" smtClean="0">
              <a:ln>
                <a:solidFill>
                  <a:schemeClr val="bg1"/>
                </a:solidFill>
              </a:ln>
              <a:latin typeface="Arial Narrow" pitchFamily="34" charset="0"/>
              <a:cs typeface="Arial" pitchFamily="34" charset="0"/>
            </a:endParaRPr>
          </a:p>
          <a:p>
            <a:pPr algn="ctr"/>
            <a:r>
              <a:rPr lang="en-US" sz="3600" b="1" dirty="0" smtClean="0">
                <a:ln>
                  <a:solidFill>
                    <a:schemeClr val="bg1"/>
                  </a:solidFill>
                </a:ln>
                <a:latin typeface="Arial Narrow" pitchFamily="34" charset="0"/>
                <a:cs typeface="Arial" pitchFamily="34" charset="0"/>
                <a:sym typeface="Wingdings" pitchFamily="2" charset="2"/>
              </a:rPr>
              <a:t>f10@murmanlib</a:t>
            </a:r>
            <a:r>
              <a:rPr lang="ru-RU" sz="3600" b="1" dirty="0" smtClean="0">
                <a:ln>
                  <a:solidFill>
                    <a:schemeClr val="bg1"/>
                  </a:solidFill>
                </a:ln>
                <a:latin typeface="Arial Narrow" pitchFamily="34" charset="0"/>
                <a:cs typeface="Arial" pitchFamily="34" charset="0"/>
                <a:sym typeface="Wingdings" pitchFamily="2" charset="2"/>
              </a:rPr>
              <a:t>.</a:t>
            </a:r>
            <a:r>
              <a:rPr lang="en-US" sz="3600" b="1" dirty="0" err="1" smtClean="0">
                <a:ln>
                  <a:solidFill>
                    <a:schemeClr val="bg1"/>
                  </a:solidFill>
                </a:ln>
                <a:latin typeface="Arial Narrow" pitchFamily="34" charset="0"/>
                <a:cs typeface="Arial" pitchFamily="34" charset="0"/>
                <a:sym typeface="Wingdings" pitchFamily="2" charset="2"/>
              </a:rPr>
              <a:t>ru</a:t>
            </a:r>
            <a:endParaRPr lang="ru-RU" sz="3600" b="1" dirty="0">
              <a:ln>
                <a:solidFill>
                  <a:schemeClr val="bg1"/>
                </a:solidFill>
              </a:ln>
              <a:latin typeface="Arial Narrow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6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1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b="0" dirty="0"/>
                <a:t>МБУК «ЦГБ» </a:t>
              </a:r>
            </a:p>
            <a:p>
              <a:r>
                <a:rPr lang="ru-RU" b="0" dirty="0"/>
                <a:t>ИИЦ – филиал № 10</a:t>
              </a:r>
            </a:p>
          </p:txBody>
        </p:sp>
        <p:pic>
          <p:nvPicPr>
            <p:cNvPr id="7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47463" y="2276872"/>
            <a:ext cx="8837057" cy="110799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dirty="0">
                <a:latin typeface="Arial Narrow" pitchFamily="34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3584972" cy="2707951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 descr="\\192.168.9.2\рабочее\Документы - работа\архив рабочее\Фото Работа\2012\Посетители 2012\2012-03-01 15.14.03.jpg"/>
          <p:cNvPicPr>
            <a:picLocks noChangeAspect="1" noChangeArrowheads="1"/>
          </p:cNvPicPr>
          <p:nvPr/>
        </p:nvPicPr>
        <p:blipFill rotWithShape="1">
          <a:blip r:embed="rId3" cstate="print"/>
          <a:srcRect l="3089" t="19017" b="14239"/>
          <a:stretch/>
        </p:blipFill>
        <p:spPr bwMode="auto">
          <a:xfrm rot="641871">
            <a:off x="4611359" y="622165"/>
            <a:ext cx="4037187" cy="2353694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C:\Users\Ксюша\Desktop\фото Интеллект-центр г.Мурманск\ИИЦ располагают  современ. информационными технологиями, отвечающими интересам и потребностям молодёжи.JPG"/>
          <p:cNvPicPr>
            <a:picLocks noChangeAspect="1" noChangeArrowheads="1"/>
          </p:cNvPicPr>
          <p:nvPr/>
        </p:nvPicPr>
        <p:blipFill>
          <a:blip r:embed="rId4" cstate="print"/>
          <a:srcRect r="6584"/>
          <a:stretch>
            <a:fillRect/>
          </a:stretch>
        </p:blipFill>
        <p:spPr bwMode="auto">
          <a:xfrm rot="21148486">
            <a:off x="409603" y="2366366"/>
            <a:ext cx="4539659" cy="3227541"/>
          </a:xfrm>
          <a:prstGeom prst="snip2DiagRect">
            <a:avLst>
              <a:gd name="adj1" fmla="val 2445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Ксюша\Desktop\2012-03-01 14.54.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766" r="24566" b="38070"/>
          <a:stretch/>
        </p:blipFill>
        <p:spPr bwMode="auto">
          <a:xfrm rot="223551">
            <a:off x="4296511" y="2974977"/>
            <a:ext cx="4464496" cy="3149753"/>
          </a:xfrm>
          <a:prstGeom prst="snip2DiagRect">
            <a:avLst>
              <a:gd name="adj1" fmla="val 13998"/>
              <a:gd name="adj2" fmla="val 5643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5" name="Группа 4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7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20000"/>
                        <a:lumOff val="8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</a:rPr>
                <a:t>Свободный доступ к информационным ресурсам</a:t>
              </a:r>
            </a:p>
          </p:txBody>
        </p:sp>
        <p:pic>
          <p:nvPicPr>
            <p:cNvPr id="8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96407">
            <a:off x="605705" y="2875235"/>
            <a:ext cx="299124" cy="29912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3165">
            <a:off x="2126286" y="114607"/>
            <a:ext cx="292083" cy="29208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9192">
            <a:off x="8682164" y="1038983"/>
            <a:ext cx="299514" cy="29951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1098">
            <a:off x="4364649" y="1936959"/>
            <a:ext cx="292084" cy="29208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9192">
            <a:off x="8560795" y="3047488"/>
            <a:ext cx="299514" cy="29951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63669">
            <a:off x="4545395" y="2924570"/>
            <a:ext cx="292083" cy="29208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84479">
            <a:off x="4796512" y="141546"/>
            <a:ext cx="292083" cy="292083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C:\Документы\фото\01 Открытие ИИЦ 10 филиал 23.01.09\DSC00811.JPG"/>
          <p:cNvPicPr>
            <a:picLocks noChangeAspect="1" noChangeArrowheads="1"/>
          </p:cNvPicPr>
          <p:nvPr/>
        </p:nvPicPr>
        <p:blipFill rotWithShape="1">
          <a:blip r:embed="rId2" cstate="print"/>
          <a:srcRect t="14611" r="13085"/>
          <a:stretch/>
        </p:blipFill>
        <p:spPr bwMode="auto">
          <a:xfrm>
            <a:off x="4572000" y="580771"/>
            <a:ext cx="4060963" cy="2992245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Документы\фото\Экскурсии\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70564">
            <a:off x="253454" y="329563"/>
            <a:ext cx="3969363" cy="2977023"/>
          </a:xfrm>
          <a:prstGeom prst="snip2DiagRect">
            <a:avLst>
              <a:gd name="adj1" fmla="val 1268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C:\Users\zaved-f9\Desktop\ф.10\Рисунок1.png"/>
          <p:cNvPicPr>
            <a:picLocks noChangeAspect="1" noChangeArrowheads="1"/>
          </p:cNvPicPr>
          <p:nvPr/>
        </p:nvPicPr>
        <p:blipFill>
          <a:blip r:embed="rId4" cstate="print"/>
          <a:srcRect l="6714" t="3790" r="5258" b="9336"/>
          <a:stretch>
            <a:fillRect/>
          </a:stretch>
        </p:blipFill>
        <p:spPr bwMode="auto">
          <a:xfrm rot="156305">
            <a:off x="3859507" y="2964742"/>
            <a:ext cx="4950942" cy="3614974"/>
          </a:xfrm>
          <a:prstGeom prst="round2DiagRect">
            <a:avLst>
              <a:gd name="adj1" fmla="val 0"/>
              <a:gd name="adj2" fmla="val 1317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Z:\Администрация\общие документы\Нелюбина М.С\70 лет\+ф.10\IMG_17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24964">
            <a:off x="712097" y="3366524"/>
            <a:ext cx="3440249" cy="2580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7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Филиал № 10 - 2009 год </a:t>
              </a:r>
            </a:p>
          </p:txBody>
        </p:sp>
        <p:pic>
          <p:nvPicPr>
            <p:cNvPr id="10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4211960" y="116632"/>
            <a:ext cx="4752527" cy="9541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20000"/>
                  <a:lumOff val="80000"/>
                </a:schemeClr>
              </a:gs>
              <a:gs pos="8300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>
              <a:defRPr sz="2800" b="1" spc="5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ru-RU" dirty="0"/>
              <a:t>Открытие </a:t>
            </a:r>
            <a:r>
              <a:rPr lang="ru-RU" dirty="0" smtClean="0"/>
              <a:t>второй библиотеки в торговом центре </a:t>
            </a:r>
            <a:endParaRPr lang="ru-RU" dirty="0"/>
          </a:p>
        </p:txBody>
      </p:sp>
      <p:pic>
        <p:nvPicPr>
          <p:cNvPr id="16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71792">
            <a:off x="223385" y="514484"/>
            <a:ext cx="280798" cy="2807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340" y="138829"/>
            <a:ext cx="280798" cy="2807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71792">
            <a:off x="541300" y="3557027"/>
            <a:ext cx="280798" cy="2807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8521">
            <a:off x="3853524" y="3129263"/>
            <a:ext cx="280798" cy="2807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58149">
            <a:off x="3833462" y="2618454"/>
            <a:ext cx="280798" cy="2807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f10-kafedra\AppData\Local\Microsoft\Windows\Temporary Internet Files\Content.IE5\C593WHXR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8521">
            <a:off x="8626646" y="2947143"/>
            <a:ext cx="280798" cy="2807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411011">
            <a:off x="472760" y="333427"/>
            <a:ext cx="3884227" cy="2913170"/>
          </a:xfrm>
          <a:prstGeom prst="snip2DiagRect">
            <a:avLst>
              <a:gd name="adj1" fmla="val 9468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C:\Users\zaved-f9\Desktop\DSCN256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329792">
            <a:off x="4871542" y="442658"/>
            <a:ext cx="3682735" cy="26947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 rot="455963">
            <a:off x="4848525" y="3059347"/>
            <a:ext cx="3790214" cy="2969532"/>
          </a:xfrm>
          <a:prstGeom prst="rect">
            <a:avLst/>
          </a:prstGeom>
          <a:blipFill>
            <a:blip r:embed="rId4" cstate="print"/>
            <a:srcRect/>
            <a:stretch>
              <a:fillRect l="-10153"/>
            </a:stretch>
          </a:blip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\\192.168.9.2\рабочее\Документы - работа\архив рабочее\Фото Работа\2012\Посетители 2012\2012-03-01 15.14.31.jpg"/>
          <p:cNvPicPr>
            <a:picLocks noChangeAspect="1" noChangeArrowheads="1"/>
          </p:cNvPicPr>
          <p:nvPr/>
        </p:nvPicPr>
        <p:blipFill>
          <a:blip r:embed="rId5" cstate="print"/>
          <a:srcRect t="21394" r="7111" b="25519"/>
          <a:stretch>
            <a:fillRect/>
          </a:stretch>
        </p:blipFill>
        <p:spPr bwMode="auto">
          <a:xfrm rot="709823">
            <a:off x="595906" y="3031565"/>
            <a:ext cx="4170049" cy="308919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" name="Группа 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7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Комфортные условия</a:t>
              </a:r>
            </a:p>
          </p:txBody>
        </p:sp>
        <p:pic>
          <p:nvPicPr>
            <p:cNvPr id="11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65768">
            <a:off x="4903225" y="165892"/>
            <a:ext cx="308136" cy="30813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528">
            <a:off x="8523467" y="1033100"/>
            <a:ext cx="316740" cy="31674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52273">
            <a:off x="340318" y="543455"/>
            <a:ext cx="308136" cy="30813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9573">
            <a:off x="4171736" y="218519"/>
            <a:ext cx="316740" cy="31674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52273">
            <a:off x="822103" y="2539748"/>
            <a:ext cx="308136" cy="30813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921">
            <a:off x="4732808" y="3838164"/>
            <a:ext cx="316740" cy="31674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06725">
            <a:off x="4909279" y="2788414"/>
            <a:ext cx="308136" cy="30813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412" y="3236743"/>
            <a:ext cx="316740" cy="31674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Ксюша\Desktop\фото Интеллект-центр г.Мурманск\29% читателей  - молодежь (юношество от 15 до 24 лет).JPG"/>
          <p:cNvPicPr>
            <a:picLocks noChangeAspect="1" noChangeArrowheads="1"/>
          </p:cNvPicPr>
          <p:nvPr/>
        </p:nvPicPr>
        <p:blipFill>
          <a:blip r:embed="rId2" cstate="print"/>
          <a:srcRect r="3994"/>
          <a:stretch>
            <a:fillRect/>
          </a:stretch>
        </p:blipFill>
        <p:spPr bwMode="auto">
          <a:xfrm>
            <a:off x="6084168" y="148071"/>
            <a:ext cx="2898791" cy="2128801"/>
          </a:xfrm>
          <a:prstGeom prst="snip2DiagRect">
            <a:avLst>
              <a:gd name="adj1" fmla="val 0"/>
              <a:gd name="adj2" fmla="val 28878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Документы\фото\Экскурсии\IMG_31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74019"/>
            <a:ext cx="2938256" cy="1958837"/>
          </a:xfrm>
          <a:prstGeom prst="snip2DiagRect">
            <a:avLst>
              <a:gd name="adj1" fmla="val 30255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="" xmlns:p14="http://schemas.microsoft.com/office/powerpoint/2010/main" val="4084706621"/>
              </p:ext>
            </p:extLst>
          </p:nvPr>
        </p:nvGraphicFramePr>
        <p:xfrm>
          <a:off x="179512" y="250489"/>
          <a:ext cx="8805010" cy="577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2" descr="\\192.168.9.2\рабочее\Документы - работа\архив рабочее\Фото Работа\2012\Посетители 2012\2012-03-01 15.14.03.jpg"/>
          <p:cNvPicPr>
            <a:picLocks noChangeAspect="1" noChangeArrowheads="1"/>
          </p:cNvPicPr>
          <p:nvPr/>
        </p:nvPicPr>
        <p:blipFill>
          <a:blip r:embed="rId9" cstate="print"/>
          <a:srcRect l="3089" b="14239"/>
          <a:stretch>
            <a:fillRect/>
          </a:stretch>
        </p:blipFill>
        <p:spPr bwMode="auto">
          <a:xfrm>
            <a:off x="179512" y="3284984"/>
            <a:ext cx="3210716" cy="2405210"/>
          </a:xfrm>
          <a:prstGeom prst="snip2DiagRect">
            <a:avLst>
              <a:gd name="adj1" fmla="val 0"/>
              <a:gd name="adj2" fmla="val 1755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C:\Документы\фото\01 Открытие ИИЦ 10 филиал 23.01.09\mvfoto_2009_01_27_КлюйковаТамара2009_01_23 (89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77452" y="3861048"/>
            <a:ext cx="3487036" cy="1818557"/>
          </a:xfrm>
          <a:prstGeom prst="snip2DiagRect">
            <a:avLst>
              <a:gd name="adj1" fmla="val 2490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Группа 2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11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Единое пространство</a:t>
              </a:r>
            </a:p>
          </p:txBody>
        </p:sp>
        <p:pic>
          <p:nvPicPr>
            <p:cNvPr id="12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11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12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93275">
            <a:off x="1405904" y="3119917"/>
            <a:ext cx="314615" cy="314615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13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0882">
            <a:off x="7160070" y="3672154"/>
            <a:ext cx="326474" cy="32647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E2CCA27-4705-4C67-8DB7-717AEE245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graphicEl>
                                              <a:dgm id="{5E2CCA27-4705-4C67-8DB7-717AEE2455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D51BC6E-6A0F-421A-A0B4-AB1AD1CAB1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graphicEl>
                                              <a:dgm id="{8D51BC6E-6A0F-421A-A0B4-AB1AD1CAB1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F570522-CB19-4A90-96EE-BF524A3149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graphicEl>
                                              <a:dgm id="{BF570522-CB19-4A90-96EE-BF524A3149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0A73404-4A7E-4B3A-A2DE-041E50DEC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graphicEl>
                                              <a:dgm id="{20A73404-4A7E-4B3A-A2DE-041E50DEC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\\192.168.9.2\рабочее\Документы - работа\архив рабочее\Фото Работа\2013\Библиотекари\IMG_20130607_1216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650232"/>
            <a:ext cx="4314528" cy="3235896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6943" y="2060848"/>
            <a:ext cx="2952328" cy="3952703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\\192.168.9.2\папки пользователей\документы\Фото коллектив\2013-09-20 15.15.57.jpg"/>
          <p:cNvPicPr>
            <a:picLocks noChangeAspect="1" noChangeArrowheads="1"/>
          </p:cNvPicPr>
          <p:nvPr/>
        </p:nvPicPr>
        <p:blipFill>
          <a:blip r:embed="rId4" cstate="print"/>
          <a:srcRect t="8466" r="12698"/>
          <a:stretch>
            <a:fillRect/>
          </a:stretch>
        </p:blipFill>
        <p:spPr bwMode="auto">
          <a:xfrm>
            <a:off x="4922106" y="167730"/>
            <a:ext cx="3262837" cy="25657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Documents and Settings\f10_presentclass\Рабочий стол\2014.05.08 - Для Презентации Калининград\20140329_091736575_iO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928" y="139804"/>
            <a:ext cx="4643908" cy="3468598"/>
          </a:xfrm>
          <a:prstGeom prst="snip2DiagRect">
            <a:avLst>
              <a:gd name="adj1" fmla="val 23891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" name="Группа 2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8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Зона регистрации</a:t>
              </a:r>
            </a:p>
          </p:txBody>
        </p:sp>
        <p:pic>
          <p:nvPicPr>
            <p:cNvPr id="9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83">
            <a:off x="7711296" y="206979"/>
            <a:ext cx="323842" cy="32384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95">
            <a:off x="4676092" y="120746"/>
            <a:ext cx="323842" cy="32384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00376">
            <a:off x="677761" y="233931"/>
            <a:ext cx="323842" cy="32384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f10-kafedra\AppData\Local\Microsoft\Windows\Temporary Internet Files\Content.IE5\09UZFTZB\MC900432586[1].png"/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3207">
            <a:off x="8388486" y="1934090"/>
            <a:ext cx="323842" cy="323842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1" descr="C:\Users\f10-kafedra\AppData\Local\Microsoft\Windows\Temporary Internet Files\Content.IE5\C593WHXR\MC90043935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4277" flipH="1">
            <a:off x="8028384" y="2435337"/>
            <a:ext cx="908719" cy="908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f10-kafedra\AppData\Local\Microsoft\Windows\Temporary Internet Files\Content.IE5\C593WHXR\MC90043935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81750"/>
            <a:ext cx="908719" cy="908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Z:\Администрация\общие документы\Нелюбина М.С\70 лет\+ф.10\IMG_1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84262">
            <a:off x="585685" y="3493801"/>
            <a:ext cx="3264549" cy="24482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Документы\фото\Экскурсии\IMG_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46057">
            <a:off x="5277190" y="3469308"/>
            <a:ext cx="3267894" cy="2450830"/>
          </a:xfrm>
          <a:prstGeom prst="snip2DiagRect">
            <a:avLst>
              <a:gd name="adj1" fmla="val 1412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\\192.168.9.2\рабочее\Документы - работа\архив рабочее\Фото Работа\другое\Пользователи\DSC_1057.JPG"/>
          <p:cNvPicPr>
            <a:picLocks noChangeAspect="1" noChangeArrowheads="1"/>
          </p:cNvPicPr>
          <p:nvPr/>
        </p:nvPicPr>
        <p:blipFill>
          <a:blip r:embed="rId5" cstate="print"/>
          <a:srcRect l="14682" t="10010"/>
          <a:stretch>
            <a:fillRect/>
          </a:stretch>
        </p:blipFill>
        <p:spPr bwMode="auto">
          <a:xfrm rot="1318988">
            <a:off x="753877" y="1060390"/>
            <a:ext cx="2928164" cy="2088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Документы\фото\Экскурсии\5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230907">
            <a:off x="5441554" y="1019081"/>
            <a:ext cx="3106659" cy="2031014"/>
          </a:xfrm>
          <a:prstGeom prst="snip2DiagRect">
            <a:avLst>
              <a:gd name="adj1" fmla="val 1806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Документы\фото\Экскурсии\IMG_00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17807" y="404664"/>
            <a:ext cx="2496370" cy="1872208"/>
          </a:xfrm>
          <a:prstGeom prst="snip2DiagRect">
            <a:avLst>
              <a:gd name="adj1" fmla="val 0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f10-kafedra\AppData\Local\Microsoft\Windows\Temporary Internet Files\Content.IE5\UXTE3XU3\MC900442129[2]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376" y="2064732"/>
            <a:ext cx="3133233" cy="31120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47464" y="5791136"/>
            <a:ext cx="8837058" cy="939956"/>
            <a:chOff x="147464" y="5791136"/>
            <a:chExt cx="8837058" cy="939956"/>
          </a:xfrm>
        </p:grpSpPr>
        <p:sp>
          <p:nvSpPr>
            <p:cNvPr id="9" name="Заголовок 8"/>
            <p:cNvSpPr txBox="1">
              <a:spLocks/>
            </p:cNvSpPr>
            <p:nvPr/>
          </p:nvSpPr>
          <p:spPr>
            <a:xfrm>
              <a:off x="147464" y="5791136"/>
              <a:ext cx="8837058" cy="935298"/>
            </a:xfrm>
            <a:prstGeom prst="rect">
              <a:avLst/>
            </a:prstGeom>
            <a:gradFill>
              <a:gsLst>
                <a:gs pos="0">
                  <a:schemeClr val="accent3">
                    <a:tint val="66000"/>
                    <a:satMod val="160000"/>
                  </a:schemeClr>
                </a:gs>
                <a:gs pos="50000">
                  <a:schemeClr val="accent3">
                    <a:tint val="44500"/>
                    <a:satMod val="160000"/>
                  </a:schemeClr>
                </a:gs>
                <a:gs pos="100000">
                  <a:schemeClr val="accent3">
                    <a:tint val="23500"/>
                    <a:satMod val="160000"/>
                  </a:schemeClr>
                </a:gs>
              </a:gsLst>
              <a:lin ang="16200000" scaled="1"/>
            </a:gra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>
              <a:normAutofit fontScale="77500" lnSpcReduction="20000"/>
            </a:bodyPr>
            <a:lstStyle>
              <a:defPPr>
                <a:defRPr lang="ru-RU"/>
              </a:defPPr>
              <a:lvl1pPr algn="r">
                <a:spcBef>
                  <a:spcPct val="0"/>
                </a:spcBef>
                <a:buNone/>
                <a:defRPr sz="4400" b="0">
                  <a:ln>
                    <a:solidFill>
                      <a:schemeClr val="accent3">
                        <a:lumMod val="40000"/>
                        <a:lumOff val="60000"/>
                      </a:schemeClr>
                    </a:solidFill>
                  </a:ln>
                  <a:latin typeface="Bookman Old Style" panose="02050604050505020204" pitchFamily="18" charset="0"/>
                  <a:ea typeface="+mj-ea"/>
                  <a:cs typeface="+mj-cs"/>
                </a:defRPr>
              </a:lvl1pPr>
            </a:lstStyle>
            <a:p>
              <a:r>
                <a:rPr lang="ru-RU" dirty="0"/>
                <a:t>Зона</a:t>
              </a:r>
            </a:p>
            <a:p>
              <a:r>
                <a:rPr lang="ru-RU" dirty="0"/>
                <a:t>информационного доступа</a:t>
              </a:r>
            </a:p>
          </p:txBody>
        </p:sp>
        <p:pic>
          <p:nvPicPr>
            <p:cNvPr id="10" name="Picture 2" descr="C:\Users\f10-kafedra\Pictures\Logo.png"/>
            <p:cNvPicPr>
              <a:picLocks noChangeAspect="1" noChangeArrowheads="1"/>
            </p:cNvPicPr>
            <p:nvPr/>
          </p:nvPicPr>
          <p:blipFill>
            <a:blip r:embed="rId10" cstate="print">
              <a:biLevel thresh="7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801825"/>
              <a:ext cx="2051720" cy="92926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2224</TotalTime>
  <Words>391</Words>
  <Application>Microsoft Office PowerPoint</Application>
  <PresentationFormat>Экран (4:3)</PresentationFormat>
  <Paragraphs>117</Paragraphs>
  <Slides>30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Филиал № 9 - 2008 год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f10_pc</cp:lastModifiedBy>
  <cp:revision>1006</cp:revision>
  <dcterms:modified xsi:type="dcterms:W3CDTF">2014-07-31T13:33:15Z</dcterms:modified>
</cp:coreProperties>
</file>